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84" r:id="rId5"/>
    <p:sldId id="350" r:id="rId6"/>
    <p:sldId id="349" r:id="rId7"/>
    <p:sldId id="258" r:id="rId8"/>
    <p:sldId id="351" r:id="rId9"/>
    <p:sldId id="273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ollektif Bold" panose="02020500000000000000" charset="0"/>
      <p:regular r:id="rId16"/>
    </p:embeddedFont>
    <p:embeddedFont>
      <p:font typeface="微軟正黑體" panose="020B0604030504040204" pitchFamily="34" charset="-12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83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4D53-F0BF-4351-AB26-46D48570773F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3E22-ACF2-4F41-87A3-6CC17B200C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14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flipH="1">
            <a:off x="-2668170" y="-3792821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2581388" y="3532603"/>
            <a:ext cx="13125223" cy="2474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zh-TW" altLang="en-US" sz="6600" dirty="0">
                <a:solidFill>
                  <a:srgbClr val="227C9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國立臺中科技大學新進教師座談會</a:t>
            </a:r>
            <a:endParaRPr lang="en-US" altLang="zh-TW" sz="6600" dirty="0">
              <a:solidFill>
                <a:srgbClr val="227C9D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>
              <a:lnSpc>
                <a:spcPts val="9999"/>
              </a:lnSpc>
            </a:pPr>
            <a:r>
              <a:rPr lang="zh-TW" altLang="en-US" sz="6600" dirty="0">
                <a:solidFill>
                  <a:srgbClr val="227C9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職涯及諮商輔導中心</a:t>
            </a:r>
            <a:r>
              <a:rPr lang="en-US" altLang="zh-TW" sz="6600" dirty="0">
                <a:solidFill>
                  <a:srgbClr val="227C9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【</a:t>
            </a:r>
            <a:r>
              <a:rPr lang="zh-TW" altLang="en-US" sz="6600" dirty="0">
                <a:solidFill>
                  <a:srgbClr val="227C9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業務宣導</a:t>
            </a:r>
            <a:r>
              <a:rPr lang="en-US" altLang="zh-TW" sz="6600" dirty="0">
                <a:solidFill>
                  <a:srgbClr val="227C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sz="6600" dirty="0">
              <a:solidFill>
                <a:srgbClr val="227C9D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386813" y="-59568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7" y="0"/>
                </a:lnTo>
                <a:lnTo>
                  <a:pt x="3901187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Freeform 4"/>
          <p:cNvSpPr/>
          <p:nvPr/>
        </p:nvSpPr>
        <p:spPr>
          <a:xfrm rot="5400000">
            <a:off x="813741" y="5544614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Freeform 5"/>
          <p:cNvSpPr/>
          <p:nvPr/>
        </p:nvSpPr>
        <p:spPr>
          <a:xfrm>
            <a:off x="12742603" y="6624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D5D22D-BFA0-447C-A817-76FED6CE9E4E}"/>
              </a:ext>
            </a:extLst>
          </p:cNvPr>
          <p:cNvSpPr/>
          <p:nvPr/>
        </p:nvSpPr>
        <p:spPr>
          <a:xfrm>
            <a:off x="7238643" y="1914250"/>
            <a:ext cx="5507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600" dirty="0">
                <a:solidFill>
                  <a:srgbClr val="227C9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2023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819C814-DA5F-4AE7-8041-CAF6A9C09A1C}"/>
              </a:ext>
            </a:extLst>
          </p:cNvPr>
          <p:cNvSpPr/>
          <p:nvPr/>
        </p:nvSpPr>
        <p:spPr>
          <a:xfrm>
            <a:off x="6127228" y="7699245"/>
            <a:ext cx="5804943" cy="223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2023/9/27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國立臺中科技大學 三民校區 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行政大樓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第一會議室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803FA0A-CBE3-4A6A-8016-0AE6543BB238}"/>
              </a:ext>
            </a:extLst>
          </p:cNvPr>
          <p:cNvGrpSpPr/>
          <p:nvPr/>
        </p:nvGrpSpPr>
        <p:grpSpPr>
          <a:xfrm>
            <a:off x="11582400" y="190500"/>
            <a:ext cx="3698814" cy="1117578"/>
            <a:chOff x="3388157" y="156401"/>
            <a:chExt cx="3155177" cy="837567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2CAE7B0A-C769-4D79-911D-14DE2D801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423" y="156401"/>
              <a:ext cx="2458911" cy="837567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A74A38EA-C692-4FFA-8378-D19E33CA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157" y="277880"/>
              <a:ext cx="596727" cy="594611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75D9227B-DCBE-44B7-8066-493C79C79390}"/>
              </a:ext>
            </a:extLst>
          </p:cNvPr>
          <p:cNvSpPr/>
          <p:nvPr/>
        </p:nvSpPr>
        <p:spPr>
          <a:xfrm>
            <a:off x="5763528" y="6437527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227C9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報告者</a:t>
            </a:r>
            <a:r>
              <a:rPr lang="en-US" altLang="zh-TW" sz="4800" dirty="0">
                <a:solidFill>
                  <a:srgbClr val="227C9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r>
              <a:rPr lang="zh-TW" altLang="en-US" sz="4800" dirty="0">
                <a:solidFill>
                  <a:srgbClr val="227C9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姜祖華 中心主任</a:t>
            </a:r>
            <a:endParaRPr lang="en-US" altLang="zh-TW" sz="4800" dirty="0">
              <a:solidFill>
                <a:srgbClr val="227C9D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2907290"/>
            <a:ext cx="16460312" cy="12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>
                <a:solidFill>
                  <a:srgbClr val="FE6D7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”</a:t>
            </a:r>
            <a:r>
              <a:rPr lang="zh-TW" altLang="en-US" sz="8000" dirty="0">
                <a:solidFill>
                  <a:srgbClr val="FE6D7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歡迎各位老師</a:t>
            </a:r>
            <a:endParaRPr lang="en-US" sz="8000" dirty="0">
              <a:solidFill>
                <a:srgbClr val="FE6D73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00200" y="4677866"/>
            <a:ext cx="14480227" cy="1174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zh-TW" altLang="en-US" sz="7200" dirty="0">
                <a:solidFill>
                  <a:srgbClr val="227C9D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加入國立臺中科技大學這個大家庭</a:t>
            </a:r>
            <a:endParaRPr lang="en-US" sz="7200" dirty="0">
              <a:solidFill>
                <a:srgbClr val="227C9D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57800" y="6449791"/>
            <a:ext cx="1204405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altLang="zh-TW" sz="9600" dirty="0">
                <a:solidFill>
                  <a:srgbClr val="FFCB77"/>
                </a:solidFill>
                <a:latin typeface="Kollektif Bold"/>
              </a:rPr>
              <a:t>WELCOME</a:t>
            </a:r>
            <a:r>
              <a:rPr lang="en-US" sz="9600" dirty="0">
                <a:solidFill>
                  <a:srgbClr val="FFCB77"/>
                </a:solidFill>
                <a:latin typeface="Kollektif Bold"/>
              </a:rPr>
              <a:t>”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-2634012" y="-366271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1B5264B-B33B-48FB-88D3-0F8BA2C0D7BE}"/>
              </a:ext>
            </a:extLst>
          </p:cNvPr>
          <p:cNvGrpSpPr/>
          <p:nvPr/>
        </p:nvGrpSpPr>
        <p:grpSpPr>
          <a:xfrm>
            <a:off x="13733473" y="241632"/>
            <a:ext cx="4079854" cy="1111216"/>
            <a:chOff x="3388157" y="156401"/>
            <a:chExt cx="3155177" cy="83756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B66AC9B-F831-411F-BD72-947F1C5C8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423" y="156401"/>
              <a:ext cx="2458911" cy="837567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FFD030E-3C5F-4CC7-925B-FCEB7C38F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157" y="277880"/>
              <a:ext cx="596727" cy="594611"/>
            </a:xfrm>
            <a:prstGeom prst="rect">
              <a:avLst/>
            </a:prstGeom>
          </p:spPr>
        </p:pic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3D37F6F5-8F17-4140-8A30-848D46FC69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t="2101" r="81181" b="82563"/>
          <a:stretch/>
        </p:blipFill>
        <p:spPr>
          <a:xfrm>
            <a:off x="15773400" y="7629746"/>
            <a:ext cx="2225799" cy="2677633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11133376">
            <a:off x="15826407" y="10235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97A25B08-9E8B-4B29-A32B-B8F5C0F00B41}"/>
              </a:ext>
            </a:extLst>
          </p:cNvPr>
          <p:cNvSpPr/>
          <p:nvPr/>
        </p:nvSpPr>
        <p:spPr>
          <a:xfrm rot="5400000">
            <a:off x="804216" y="6106589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578759" y="6125315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7" y="0"/>
                </a:lnTo>
                <a:lnTo>
                  <a:pt x="3901187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10200" y="3164234"/>
            <a:ext cx="6854834" cy="1108054"/>
          </a:xfrm>
          <a:custGeom>
            <a:avLst/>
            <a:gdLst/>
            <a:ahLst/>
            <a:cxnLst/>
            <a:rect l="l" t="t" r="r" b="b"/>
            <a:pathLst>
              <a:path w="6046286" h="1027869">
                <a:moveTo>
                  <a:pt x="0" y="0"/>
                </a:moveTo>
                <a:lnTo>
                  <a:pt x="6046287" y="0"/>
                </a:lnTo>
                <a:lnTo>
                  <a:pt x="6046287" y="1027869"/>
                </a:lnTo>
                <a:lnTo>
                  <a:pt x="0" y="1027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10200" y="4928193"/>
            <a:ext cx="6854834" cy="1033875"/>
          </a:xfrm>
          <a:custGeom>
            <a:avLst/>
            <a:gdLst/>
            <a:ahLst/>
            <a:cxnLst/>
            <a:rect l="l" t="t" r="r" b="b"/>
            <a:pathLst>
              <a:path w="6046286" h="1027869">
                <a:moveTo>
                  <a:pt x="0" y="0"/>
                </a:moveTo>
                <a:lnTo>
                  <a:pt x="6046287" y="0"/>
                </a:lnTo>
                <a:lnTo>
                  <a:pt x="6046287" y="1027868"/>
                </a:lnTo>
                <a:lnTo>
                  <a:pt x="0" y="1027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10200" y="6714050"/>
            <a:ext cx="6854834" cy="1044827"/>
          </a:xfrm>
          <a:custGeom>
            <a:avLst/>
            <a:gdLst/>
            <a:ahLst/>
            <a:cxnLst/>
            <a:rect l="l" t="t" r="r" b="b"/>
            <a:pathLst>
              <a:path w="6046286" h="1027869">
                <a:moveTo>
                  <a:pt x="0" y="0"/>
                </a:moveTo>
                <a:lnTo>
                  <a:pt x="6046287" y="0"/>
                </a:lnTo>
                <a:lnTo>
                  <a:pt x="6046287" y="1027869"/>
                </a:lnTo>
                <a:lnTo>
                  <a:pt x="0" y="1027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99714" y="3547519"/>
            <a:ext cx="6465320" cy="551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01 – </a:t>
            </a:r>
            <a:r>
              <a:rPr lang="zh-TW" altLang="en-US" sz="48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中心簡介</a:t>
            </a:r>
            <a:endParaRPr lang="en-US" sz="4800" dirty="0">
              <a:solidFill>
                <a:srgbClr val="FFFFFF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82483" y="5231734"/>
            <a:ext cx="6465320" cy="551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02 – </a:t>
            </a:r>
            <a:r>
              <a:rPr lang="zh-TW" altLang="en-US" sz="48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各組業務內容</a:t>
            </a:r>
            <a:endParaRPr lang="en-US" sz="4800" dirty="0">
              <a:solidFill>
                <a:srgbClr val="FFFFFF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99714" y="7017592"/>
            <a:ext cx="6465320" cy="551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03 – </a:t>
            </a:r>
            <a:r>
              <a:rPr lang="zh-TW" altLang="en-US" sz="48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新進教師宣導</a:t>
            </a:r>
            <a:endParaRPr lang="en-US" sz="4800" dirty="0">
              <a:solidFill>
                <a:srgbClr val="FFFFFF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2" name="Freeform 12"/>
          <p:cNvSpPr/>
          <p:nvPr/>
        </p:nvSpPr>
        <p:spPr>
          <a:xfrm rot="5400000">
            <a:off x="804216" y="6106589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77786065-21CF-4307-A35A-C8F72CA63CCA}"/>
              </a:ext>
            </a:extLst>
          </p:cNvPr>
          <p:cNvSpPr txBox="1"/>
          <p:nvPr/>
        </p:nvSpPr>
        <p:spPr>
          <a:xfrm>
            <a:off x="1524000" y="1282470"/>
            <a:ext cx="6854834" cy="1153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600" dirty="0">
                <a:solidFill>
                  <a:srgbClr val="FE6D7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”</a:t>
            </a:r>
            <a:r>
              <a:rPr lang="zh-TW" altLang="en-US" sz="6600" dirty="0">
                <a:solidFill>
                  <a:srgbClr val="FE6D73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簡報流程</a:t>
            </a:r>
            <a:endParaRPr lang="en-US" sz="6600" dirty="0">
              <a:solidFill>
                <a:srgbClr val="FE6D73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C6197A4-1575-4BF6-8793-64BD9B00B5FC}"/>
              </a:ext>
            </a:extLst>
          </p:cNvPr>
          <p:cNvGrpSpPr/>
          <p:nvPr/>
        </p:nvGrpSpPr>
        <p:grpSpPr>
          <a:xfrm>
            <a:off x="13733473" y="241632"/>
            <a:ext cx="4079854" cy="1111216"/>
            <a:chOff x="3388157" y="156401"/>
            <a:chExt cx="3155177" cy="837567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37CCEE68-F2C4-4C56-B597-913E537AD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423" y="156401"/>
              <a:ext cx="2458911" cy="837567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7D250C46-9C8E-4DDB-969C-620A95965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157" y="277880"/>
              <a:ext cx="596727" cy="5946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40">
            <a:extLst>
              <a:ext uri="{FF2B5EF4-FFF2-40B4-BE49-F238E27FC236}">
                <a16:creationId xmlns:a16="http://schemas.microsoft.com/office/drawing/2014/main" id="{2869B609-2FA1-402E-A365-19543185A20D}"/>
              </a:ext>
            </a:extLst>
          </p:cNvPr>
          <p:cNvSpPr/>
          <p:nvPr/>
        </p:nvSpPr>
        <p:spPr>
          <a:xfrm rot="5400000">
            <a:off x="6525947" y="5535348"/>
            <a:ext cx="3928645" cy="5574659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0">
            <a:extLst>
              <a:ext uri="{FF2B5EF4-FFF2-40B4-BE49-F238E27FC236}">
                <a16:creationId xmlns:a16="http://schemas.microsoft.com/office/drawing/2014/main" id="{9356CB62-6E19-418C-8FFE-CC7E187D7E47}"/>
              </a:ext>
            </a:extLst>
          </p:cNvPr>
          <p:cNvSpPr/>
          <p:nvPr/>
        </p:nvSpPr>
        <p:spPr>
          <a:xfrm rot="5400000">
            <a:off x="887147" y="5471208"/>
            <a:ext cx="3928645" cy="5702940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9F6EBF2-66E9-447F-98EE-1FF1E44956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6297" r="49073" b="57036"/>
          <a:stretch/>
        </p:blipFill>
        <p:spPr>
          <a:xfrm>
            <a:off x="0" y="190500"/>
            <a:ext cx="10896601" cy="8768112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A9E5296A-2262-43D5-9A70-DA33A38DF9EB}"/>
              </a:ext>
            </a:extLst>
          </p:cNvPr>
          <p:cNvGrpSpPr/>
          <p:nvPr/>
        </p:nvGrpSpPr>
        <p:grpSpPr>
          <a:xfrm>
            <a:off x="10477501" y="0"/>
            <a:ext cx="8018948" cy="10096500"/>
            <a:chOff x="10477501" y="0"/>
            <a:chExt cx="8018948" cy="1009650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05093423-4BA2-425C-BF9B-9D779B299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4" t="35802" r="-2011" b="7053"/>
            <a:stretch/>
          </p:blipFill>
          <p:spPr>
            <a:xfrm>
              <a:off x="10744200" y="0"/>
              <a:ext cx="7752249" cy="10096500"/>
            </a:xfrm>
            <a:prstGeom prst="rect">
              <a:avLst/>
            </a:prstGeom>
          </p:spPr>
        </p:pic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78DFA853-7896-4924-81E3-647B26370391}"/>
                </a:ext>
              </a:extLst>
            </p:cNvPr>
            <p:cNvSpPr/>
            <p:nvPr/>
          </p:nvSpPr>
          <p:spPr>
            <a:xfrm>
              <a:off x="10477501" y="0"/>
              <a:ext cx="838200" cy="24003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173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2">
            <a:extLst>
              <a:ext uri="{FF2B5EF4-FFF2-40B4-BE49-F238E27FC236}">
                <a16:creationId xmlns:a16="http://schemas.microsoft.com/office/drawing/2014/main" id="{C1AF763D-DEA3-4DCD-8944-DA73BE1B73C6}"/>
              </a:ext>
            </a:extLst>
          </p:cNvPr>
          <p:cNvSpPr/>
          <p:nvPr/>
        </p:nvSpPr>
        <p:spPr>
          <a:xfrm rot="5400000">
            <a:off x="8772331" y="5726043"/>
            <a:ext cx="3565788" cy="5556126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B4601888-5BA2-40F0-B65E-B9AE31A4ECFA}"/>
              </a:ext>
            </a:extLst>
          </p:cNvPr>
          <p:cNvSpPr/>
          <p:nvPr/>
        </p:nvSpPr>
        <p:spPr>
          <a:xfrm rot="5400000">
            <a:off x="13416144" y="5415144"/>
            <a:ext cx="3667896" cy="6075816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流程圖: 結束點 13">
            <a:extLst>
              <a:ext uri="{FF2B5EF4-FFF2-40B4-BE49-F238E27FC236}">
                <a16:creationId xmlns:a16="http://schemas.microsoft.com/office/drawing/2014/main" id="{200A85C3-F332-4E82-9DB6-DD910F11647A}"/>
              </a:ext>
            </a:extLst>
          </p:cNvPr>
          <p:cNvSpPr/>
          <p:nvPr/>
        </p:nvSpPr>
        <p:spPr>
          <a:xfrm>
            <a:off x="1563739" y="47357"/>
            <a:ext cx="6705600" cy="1014874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15E34198-3EA5-48CD-B210-87591C8E17D7}"/>
              </a:ext>
            </a:extLst>
          </p:cNvPr>
          <p:cNvSpPr/>
          <p:nvPr/>
        </p:nvSpPr>
        <p:spPr>
          <a:xfrm rot="5400000">
            <a:off x="810132" y="5924543"/>
            <a:ext cx="3555665" cy="5175930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46B64EA-58B5-4277-8945-A851DE683914}"/>
              </a:ext>
            </a:extLst>
          </p:cNvPr>
          <p:cNvGrpSpPr/>
          <p:nvPr/>
        </p:nvGrpSpPr>
        <p:grpSpPr>
          <a:xfrm>
            <a:off x="13929540" y="132302"/>
            <a:ext cx="4079854" cy="1111216"/>
            <a:chOff x="3388157" y="156401"/>
            <a:chExt cx="3155177" cy="837567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95E356CE-1212-4014-A6CE-052BEAED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423" y="156401"/>
              <a:ext cx="2458911" cy="837567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E21988F-A279-4FAB-98BE-0A2024CFB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157" y="277880"/>
              <a:ext cx="596727" cy="594611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CD14B2E-3BC8-4551-B190-9758C718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78" y="133866"/>
            <a:ext cx="7845322" cy="84149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職涯中心各組業務內容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C228E89-E085-4088-9499-E471469CDC88}"/>
              </a:ext>
            </a:extLst>
          </p:cNvPr>
          <p:cNvSpPr txBox="1"/>
          <p:nvPr/>
        </p:nvSpPr>
        <p:spPr>
          <a:xfrm>
            <a:off x="842962" y="1201714"/>
            <a:ext cx="8523514" cy="55329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500" b="1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諮商輔導組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提供</a:t>
            </a:r>
            <a:r>
              <a:rPr lang="zh-TW" altLang="en-US" sz="3500" dirty="0">
                <a:solidFill>
                  <a:schemeClr val="accent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個別諮商服務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推動主流</a:t>
            </a:r>
            <a:r>
              <a:rPr lang="en-US" altLang="zh-TW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4C</a:t>
            </a: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輔導</a:t>
            </a:r>
            <a:r>
              <a:rPr lang="en-US" altLang="zh-TW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班級輔導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落實高關懷學生追蹤輔導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進行輔導股長培訓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推展</a:t>
            </a:r>
            <a:r>
              <a:rPr lang="zh-TW" altLang="en-US" sz="35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導師業務及辦理導師輔導知能研習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提供資源教室支持服務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推廣原住民族學生資源及服務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endParaRPr lang="zh-TW" altLang="en-US" sz="35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E1FA8A0-8271-44DE-8F03-33D20A046F28}"/>
              </a:ext>
            </a:extLst>
          </p:cNvPr>
          <p:cNvSpPr txBox="1"/>
          <p:nvPr/>
        </p:nvSpPr>
        <p:spPr>
          <a:xfrm>
            <a:off x="842962" y="6307157"/>
            <a:ext cx="8523514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500" b="1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服務學習輔導組</a:t>
            </a:r>
            <a:endParaRPr lang="zh-TW" altLang="en-US" sz="3500" dirty="0">
              <a:highlight>
                <a:srgbClr val="FFFF00"/>
              </a:highligh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辦理</a:t>
            </a:r>
            <a:r>
              <a:rPr lang="zh-TW" altLang="en-US" sz="3500" dirty="0">
                <a:solidFill>
                  <a:schemeClr val="accent6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服務與學習課程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執行</a:t>
            </a:r>
            <a:r>
              <a:rPr lang="zh-TW" altLang="en-US" sz="3500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愛校服務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辦理校外服務學習活動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規劃友善社區服務學習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推動</a:t>
            </a:r>
            <a:r>
              <a:rPr lang="zh-TW" altLang="en-US" sz="3500" dirty="0">
                <a:solidFill>
                  <a:schemeClr val="accent6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內涵服務學習課程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CB0232D-4F4A-4D78-B675-8DB9D90AAE6D}"/>
              </a:ext>
            </a:extLst>
          </p:cNvPr>
          <p:cNvSpPr txBox="1"/>
          <p:nvPr/>
        </p:nvSpPr>
        <p:spPr>
          <a:xfrm>
            <a:off x="9366476" y="1226032"/>
            <a:ext cx="8382000" cy="5478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500" b="1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實</a:t>
            </a:r>
            <a:r>
              <a:rPr lang="zh-TW" altLang="en-US" sz="35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習</a:t>
            </a:r>
            <a:r>
              <a:rPr lang="zh-TW" altLang="en-US" sz="3500" b="1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與就業輔導組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solidFill>
                  <a:schemeClr val="accent1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推動</a:t>
            </a:r>
            <a:r>
              <a:rPr lang="en-US" altLang="zh-TW" sz="3500" dirty="0">
                <a:solidFill>
                  <a:schemeClr val="accent1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UCAN</a:t>
            </a:r>
            <a:r>
              <a:rPr lang="zh-TW" altLang="en-US" sz="3500" dirty="0">
                <a:solidFill>
                  <a:schemeClr val="accent1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施測、學生學習歷程檔案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提供職涯個別諮商服務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辦理畢業生流向追蹤調查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執行</a:t>
            </a:r>
            <a:r>
              <a:rPr lang="zh-TW" altLang="en-US" sz="3500" dirty="0">
                <a:solidFill>
                  <a:schemeClr val="accent1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就業輔導</a:t>
            </a:r>
            <a:r>
              <a:rPr lang="en-US" altLang="zh-TW" sz="3500" dirty="0">
                <a:solidFill>
                  <a:schemeClr val="accent1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3500" dirty="0">
                <a:solidFill>
                  <a:schemeClr val="accent1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辦理徵才、就業博覽會</a:t>
            </a:r>
            <a:r>
              <a:rPr lang="en-US" altLang="zh-TW" sz="3500" dirty="0">
                <a:solidFill>
                  <a:schemeClr val="accent1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3500" dirty="0">
              <a:solidFill>
                <a:schemeClr val="accent1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推動各系</a:t>
            </a:r>
            <a:r>
              <a:rPr lang="zh-TW" altLang="en-US" sz="3500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校外實習課程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提供證照獎勵申請、</a:t>
            </a:r>
            <a:r>
              <a:rPr lang="zh-TW" altLang="en-US" sz="350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校內競賽</a:t>
            </a: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獎勵申請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推動業界導師制度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5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推動職涯輔導老師制度</a:t>
            </a:r>
          </a:p>
        </p:txBody>
      </p:sp>
    </p:spTree>
    <p:extLst>
      <p:ext uri="{BB962C8B-B14F-4D97-AF65-F5344CB8AC3E}">
        <p14:creationId xmlns:p14="http://schemas.microsoft.com/office/powerpoint/2010/main" val="336261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>
            <a:extLst>
              <a:ext uri="{FF2B5EF4-FFF2-40B4-BE49-F238E27FC236}">
                <a16:creationId xmlns:a16="http://schemas.microsoft.com/office/drawing/2014/main" id="{6008E171-64A5-4549-8955-F2829F329928}"/>
              </a:ext>
            </a:extLst>
          </p:cNvPr>
          <p:cNvSpPr/>
          <p:nvPr/>
        </p:nvSpPr>
        <p:spPr>
          <a:xfrm rot="5400000">
            <a:off x="813741" y="5558901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流程圖: 結束點 6">
            <a:extLst>
              <a:ext uri="{FF2B5EF4-FFF2-40B4-BE49-F238E27FC236}">
                <a16:creationId xmlns:a16="http://schemas.microsoft.com/office/drawing/2014/main" id="{7943A1B2-6C17-4D34-8B9E-78FF543C8500}"/>
              </a:ext>
            </a:extLst>
          </p:cNvPr>
          <p:cNvSpPr/>
          <p:nvPr/>
        </p:nvSpPr>
        <p:spPr>
          <a:xfrm>
            <a:off x="1143000" y="44906"/>
            <a:ext cx="6240586" cy="990923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職涯中心</a:t>
            </a:r>
            <a:r>
              <a:rPr lang="en-US" altLang="zh-TW" sz="40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40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新進教師宣導</a:t>
            </a:r>
            <a:endParaRPr lang="zh-TW" altLang="en-US" sz="4000" dirty="0"/>
          </a:p>
        </p:txBody>
      </p:sp>
      <p:sp>
        <p:nvSpPr>
          <p:cNvPr id="8" name="Freeform 40">
            <a:extLst>
              <a:ext uri="{FF2B5EF4-FFF2-40B4-BE49-F238E27FC236}">
                <a16:creationId xmlns:a16="http://schemas.microsoft.com/office/drawing/2014/main" id="{B338203B-0D78-40E6-B8F6-41C6A28DF85B}"/>
              </a:ext>
            </a:extLst>
          </p:cNvPr>
          <p:cNvSpPr/>
          <p:nvPr/>
        </p:nvSpPr>
        <p:spPr>
          <a:xfrm rot="5400000">
            <a:off x="5203055" y="5525564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0">
            <a:extLst>
              <a:ext uri="{FF2B5EF4-FFF2-40B4-BE49-F238E27FC236}">
                <a16:creationId xmlns:a16="http://schemas.microsoft.com/office/drawing/2014/main" id="{DBD98751-5B00-4AC6-83B1-E4613A9A322D}"/>
              </a:ext>
            </a:extLst>
          </p:cNvPr>
          <p:cNvSpPr/>
          <p:nvPr/>
        </p:nvSpPr>
        <p:spPr>
          <a:xfrm rot="5400000">
            <a:off x="10730607" y="5530326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0">
            <a:extLst>
              <a:ext uri="{FF2B5EF4-FFF2-40B4-BE49-F238E27FC236}">
                <a16:creationId xmlns:a16="http://schemas.microsoft.com/office/drawing/2014/main" id="{AC08ECC9-7900-41E8-8CF6-0D80E4D9176F}"/>
              </a:ext>
            </a:extLst>
          </p:cNvPr>
          <p:cNvSpPr/>
          <p:nvPr/>
        </p:nvSpPr>
        <p:spPr>
          <a:xfrm rot="5400000">
            <a:off x="15072296" y="5558901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900A7C-1CB1-FD12-3551-FDFF5864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81100"/>
            <a:ext cx="17068800" cy="861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1.</a:t>
            </a:r>
            <a:r>
              <a:rPr lang="zh-TW" altLang="en-US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諮商晤談申請：</a:t>
            </a:r>
            <a:endParaRPr lang="en-US" altLang="zh-TW" sz="2800" dirty="0">
              <a:highlight>
                <a:srgbClr val="FFFF00"/>
              </a:highligh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di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諮輔組提供本校學生免費之心理諮商，老師如遇同學有需要心理諮商服務，可請同學登入同學自己的</a:t>
            </a:r>
            <a:endParaRPr lang="en-US" altLang="zh-TW" sz="28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</a:t>
            </a:r>
            <a:r>
              <a:rPr lang="en-US" altLang="zh-TW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e-portal</a:t>
            </a:r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，連結至</a:t>
            </a:r>
            <a:r>
              <a:rPr lang="zh-TW" altLang="en-US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「諮商</a:t>
            </a:r>
            <a:r>
              <a:rPr lang="en-US" altLang="zh-TW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</a:t>
            </a:r>
            <a:r>
              <a:rPr lang="zh-TW" altLang="en-US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化系統」</a:t>
            </a:r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線上申請初談</a:t>
            </a:r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en-US" altLang="zh-TW" sz="28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老師如需轉介學生，經同學同意後，則可透過</a:t>
            </a:r>
            <a:r>
              <a:rPr lang="en-US" altLang="zh-TW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e-portal</a:t>
            </a:r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連結至</a:t>
            </a:r>
            <a:r>
              <a:rPr lang="zh-TW" altLang="en-US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「諮商</a:t>
            </a:r>
            <a:r>
              <a:rPr lang="en-US" altLang="zh-TW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</a:t>
            </a:r>
            <a:r>
              <a:rPr lang="zh-TW" altLang="en-US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化系統」</a:t>
            </a:r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線上申請轉介個別諮商。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</a:t>
            </a:r>
            <a:r>
              <a:rPr lang="zh-TW" altLang="en-US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教師輔導知能研習</a:t>
            </a: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為提升教師輔導相關知能，增進教師對學生心理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職涯等相關議題理解與運用，本學期</a:t>
            </a:r>
            <a:r>
              <a:rPr lang="zh-TW" altLang="en-US" sz="2800" dirty="0">
                <a:highlight>
                  <a:srgbClr val="00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諮輔組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將辦理</a:t>
            </a:r>
            <a:r>
              <a:rPr lang="en-US" altLang="zh-TW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場次</a:t>
            </a:r>
            <a:r>
              <a:rPr lang="en-US" altLang="zh-TW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輔導知能與實務技巧演練研討講座；</a:t>
            </a:r>
            <a:r>
              <a:rPr lang="zh-TW" altLang="en-US" sz="2800" dirty="0">
                <a:highlight>
                  <a:srgbClr val="00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就輔組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將辦理</a:t>
            </a:r>
            <a:r>
              <a:rPr lang="en-US" altLang="zh-TW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場次</a:t>
            </a:r>
            <a:r>
              <a:rPr lang="en-US" altLang="zh-TW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職涯輔導教師知能研習，老師們可透過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00FFFF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</a:t>
            </a:r>
            <a:r>
              <a:rPr lang="en-US" altLang="zh-TW" sz="2800" dirty="0" err="1">
                <a:solidFill>
                  <a:srgbClr val="FF0000"/>
                </a:solidFill>
                <a:highlight>
                  <a:srgbClr val="00FFFF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Eportal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00FFFF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00FFFF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教職員資料管理系統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00FFFF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00FFFF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教育訓練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00FFFF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00FFFF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報名系統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00FFFF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00FFFF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」線上報名。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資源教室</a:t>
            </a: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特教學生輔導活動：</a:t>
            </a:r>
            <a:endParaRPr lang="en-US" altLang="zh-TW" sz="2800" dirty="0">
              <a:highlight>
                <a:srgbClr val="FFFF00"/>
              </a:highligh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藉由</a:t>
            </a:r>
            <a:r>
              <a:rPr lang="zh-TW" altLang="en-US" sz="2800" dirty="0">
                <a:solidFill>
                  <a:schemeClr val="accent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個別化支持計畫</a:t>
            </a:r>
            <a:r>
              <a:rPr lang="en-US" altLang="zh-TW" sz="2800" dirty="0">
                <a:solidFill>
                  <a:schemeClr val="accent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(ISP)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與</a:t>
            </a:r>
            <a:r>
              <a:rPr lang="zh-TW" altLang="en-US" sz="2800" dirty="0">
                <a:solidFill>
                  <a:schemeClr val="accent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多元輔導活動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協助本校</a:t>
            </a:r>
            <a:r>
              <a:rPr lang="zh-TW" altLang="en-US" sz="2800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特教學生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校園生活與學習適應，強化特教學生身心發展及職涯規劃，預計辦理</a:t>
            </a:r>
            <a:r>
              <a:rPr lang="zh-TW" altLang="en-US" sz="2800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期初座談暨</a:t>
            </a:r>
            <a:r>
              <a:rPr lang="en-US" altLang="zh-TW" sz="2800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ISP</a:t>
            </a:r>
            <a:r>
              <a:rPr lang="zh-TW" altLang="en-US" sz="2800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會議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</a:t>
            </a:r>
            <a:r>
              <a:rPr lang="zh-TW" altLang="en-US" sz="2800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特教學生助理人員培訓工作會議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</a:t>
            </a:r>
            <a:r>
              <a:rPr lang="zh-TW" altLang="en-US" sz="2800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特教學生畢業轉銜會議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</a:t>
            </a:r>
            <a:r>
              <a:rPr lang="zh-TW" altLang="en-US" sz="2800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職業輔導體驗活動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與</a:t>
            </a:r>
            <a:r>
              <a:rPr lang="zh-TW" altLang="en-US" sz="2800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健康防疫手作活動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1820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0">
            <a:extLst>
              <a:ext uri="{FF2B5EF4-FFF2-40B4-BE49-F238E27FC236}">
                <a16:creationId xmlns:a16="http://schemas.microsoft.com/office/drawing/2014/main" id="{300DB669-35A0-41BC-9D21-DA8D5DCB6C8D}"/>
              </a:ext>
            </a:extLst>
          </p:cNvPr>
          <p:cNvSpPr/>
          <p:nvPr/>
        </p:nvSpPr>
        <p:spPr>
          <a:xfrm rot="5400000">
            <a:off x="813741" y="5544614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16" name="Freeform 40">
            <a:extLst>
              <a:ext uri="{FF2B5EF4-FFF2-40B4-BE49-F238E27FC236}">
                <a16:creationId xmlns:a16="http://schemas.microsoft.com/office/drawing/2014/main" id="{FB352094-0BC7-496F-9CD9-27C6B2C6AB61}"/>
              </a:ext>
            </a:extLst>
          </p:cNvPr>
          <p:cNvSpPr/>
          <p:nvPr/>
        </p:nvSpPr>
        <p:spPr>
          <a:xfrm rot="5400000">
            <a:off x="5233341" y="5544613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0">
            <a:extLst>
              <a:ext uri="{FF2B5EF4-FFF2-40B4-BE49-F238E27FC236}">
                <a16:creationId xmlns:a16="http://schemas.microsoft.com/office/drawing/2014/main" id="{9155BA5C-C103-428B-951C-60F72EEEAC40}"/>
              </a:ext>
            </a:extLst>
          </p:cNvPr>
          <p:cNvSpPr/>
          <p:nvPr/>
        </p:nvSpPr>
        <p:spPr>
          <a:xfrm rot="5400000">
            <a:off x="10767552" y="5544611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0">
            <a:extLst>
              <a:ext uri="{FF2B5EF4-FFF2-40B4-BE49-F238E27FC236}">
                <a16:creationId xmlns:a16="http://schemas.microsoft.com/office/drawing/2014/main" id="{BE94035E-3055-47EA-B894-63169506DA00}"/>
              </a:ext>
            </a:extLst>
          </p:cNvPr>
          <p:cNvSpPr/>
          <p:nvPr/>
        </p:nvSpPr>
        <p:spPr>
          <a:xfrm rot="5400000">
            <a:off x="15538210" y="5193551"/>
            <a:ext cx="3928645" cy="6258243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7B8F33F-71F0-08AC-CF30-AD60F11A6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59805"/>
              </p:ext>
            </p:extLst>
          </p:nvPr>
        </p:nvGraphicFramePr>
        <p:xfrm>
          <a:off x="1124454" y="341961"/>
          <a:ext cx="16039091" cy="94848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6880">
                  <a:extLst>
                    <a:ext uri="{9D8B030D-6E8A-4147-A177-3AD203B41FA5}">
                      <a16:colId xmlns:a16="http://schemas.microsoft.com/office/drawing/2014/main" val="3735565564"/>
                    </a:ext>
                  </a:extLst>
                </a:gridCol>
                <a:gridCol w="4515746">
                  <a:extLst>
                    <a:ext uri="{9D8B030D-6E8A-4147-A177-3AD203B41FA5}">
                      <a16:colId xmlns:a16="http://schemas.microsoft.com/office/drawing/2014/main" val="887984341"/>
                    </a:ext>
                  </a:extLst>
                </a:gridCol>
                <a:gridCol w="9466465">
                  <a:extLst>
                    <a:ext uri="{9D8B030D-6E8A-4147-A177-3AD203B41FA5}">
                      <a16:colId xmlns:a16="http://schemas.microsoft.com/office/drawing/2014/main" val="1346474298"/>
                    </a:ext>
                  </a:extLst>
                </a:gridCol>
              </a:tblGrid>
              <a:tr h="80262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院系個管師名單</a:t>
                      </a:r>
                      <a:endParaRPr lang="zh-TW" sz="4000" b="1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TW" sz="16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388" marR="2538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zh-TW" sz="16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388" marR="25388" marT="0" marB="0" anchor="ctr"/>
                </a:tc>
                <a:extLst>
                  <a:ext uri="{0D108BD9-81ED-4DB2-BD59-A6C34878D82A}">
                    <a16:rowId xmlns:a16="http://schemas.microsoft.com/office/drawing/2014/main" val="3982032635"/>
                  </a:ext>
                </a:extLst>
              </a:tr>
              <a:tr h="555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校區</a:t>
                      </a:r>
                      <a:endParaRPr lang="zh-TW" sz="2800" b="1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專業輔導人員</a:t>
                      </a:r>
                      <a:endParaRPr lang="zh-TW" sz="2800" b="1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負責院系</a:t>
                      </a:r>
                      <a:endParaRPr lang="zh-TW" sz="2800" b="1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 anchor="ctr"/>
                </a:tc>
                <a:extLst>
                  <a:ext uri="{0D108BD9-81ED-4DB2-BD59-A6C34878D82A}">
                    <a16:rowId xmlns:a16="http://schemas.microsoft.com/office/drawing/2014/main" val="3020541674"/>
                  </a:ext>
                </a:extLst>
              </a:tr>
              <a:tr h="1171553"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三民校區</a:t>
                      </a:r>
                      <a:endParaRPr lang="zh-TW" sz="2800" b="1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蔡易辰</a:t>
                      </a:r>
                      <a:r>
                        <a:rPr lang="en-US" alt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(#5188)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設計學院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品設、商設、多媒系、室設系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、應英系五專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暫代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、財稅系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暫代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1475494465"/>
                  </a:ext>
                </a:extLst>
              </a:tr>
              <a:tr h="9216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何柔萱</a:t>
                      </a:r>
                      <a:r>
                        <a:rPr lang="en-US" alt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(#5259)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企管、財金、休閒、應中系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暫代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、會資五專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暫代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1658167303"/>
                  </a:ext>
                </a:extLst>
              </a:tr>
              <a:tr h="9216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周永昌</a:t>
                      </a:r>
                      <a:r>
                        <a:rPr lang="en-US" alt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(#5243)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國貿、保金、應日系五專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暫代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、會資系四技二技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暫代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688855333"/>
                  </a:ext>
                </a:extLst>
              </a:tr>
              <a:tr h="11715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趙國容</a:t>
                      </a:r>
                      <a:r>
                        <a:rPr lang="en-US" alt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(#5186)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資訊與流通學院、智慧產業學院、應日系四技二技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暫代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、應統系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暫代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236327958"/>
                  </a:ext>
                </a:extLst>
              </a:tr>
              <a:tr h="634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范維森</a:t>
                      </a:r>
                      <a:r>
                        <a:rPr lang="en-US" alt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(#5185)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進修部夜間班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週一至週五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13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：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00~22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：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00)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3404555684"/>
                  </a:ext>
                </a:extLst>
              </a:tr>
              <a:tr h="634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陳瑋晴</a:t>
                      </a:r>
                      <a:r>
                        <a:rPr lang="en-US" alt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(#5258)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應英系四技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暫代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3898876227"/>
                  </a:ext>
                </a:extLst>
              </a:tr>
              <a:tr h="634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周佳儀</a:t>
                      </a:r>
                      <a:r>
                        <a:rPr lang="en-US" alt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(#5255)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進修部平日假日班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二專，學號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31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32)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1127738154"/>
                  </a:ext>
                </a:extLst>
              </a:tr>
              <a:tr h="634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徐啟維</a:t>
                      </a:r>
                      <a:r>
                        <a:rPr lang="en-US" alt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(#5773)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進修部平日假日班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二技，學號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33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、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34)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2620527433"/>
                  </a:ext>
                </a:extLst>
              </a:tr>
              <a:tr h="63456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民生校區</a:t>
                      </a:r>
                      <a:endParaRPr lang="zh-TW" sz="2800" b="1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賴書平</a:t>
                      </a:r>
                      <a:r>
                        <a:rPr lang="en-US" alt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(#6833)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老服系、護理系四技、二技</a:t>
                      </a: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3443395512"/>
                  </a:ext>
                </a:extLst>
              </a:tr>
              <a:tr h="634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張詒婷</a:t>
                      </a:r>
                      <a:r>
                        <a:rPr lang="en-US" alt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(#6832)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美容系、護理系五專、碩班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</a:t>
                      </a:r>
                      <a:r>
                        <a:rPr lang="zh-TW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在職</a:t>
                      </a:r>
                      <a:r>
                        <a:rPr lang="en-US" sz="28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)</a:t>
                      </a:r>
                      <a:endParaRPr lang="zh-TW" sz="28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38082" marR="38082" marT="0" marB="0"/>
                </a:tc>
                <a:extLst>
                  <a:ext uri="{0D108BD9-81ED-4DB2-BD59-A6C34878D82A}">
                    <a16:rowId xmlns:a16="http://schemas.microsoft.com/office/drawing/2014/main" val="293322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23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>
            <a:extLst>
              <a:ext uri="{FF2B5EF4-FFF2-40B4-BE49-F238E27FC236}">
                <a16:creationId xmlns:a16="http://schemas.microsoft.com/office/drawing/2014/main" id="{6D747573-C685-44C8-B313-6C85737CA060}"/>
              </a:ext>
            </a:extLst>
          </p:cNvPr>
          <p:cNvSpPr/>
          <p:nvPr/>
        </p:nvSpPr>
        <p:spPr>
          <a:xfrm rot="5400000">
            <a:off x="813741" y="5544614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4835F361-6CB1-4AB2-A171-6A6F6F045B72}"/>
              </a:ext>
            </a:extLst>
          </p:cNvPr>
          <p:cNvSpPr txBox="1">
            <a:spLocks/>
          </p:cNvSpPr>
          <p:nvPr/>
        </p:nvSpPr>
        <p:spPr>
          <a:xfrm>
            <a:off x="228600" y="876300"/>
            <a:ext cx="17449800" cy="8171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4.【</a:t>
            </a:r>
            <a:r>
              <a:rPr lang="zh-TW" altLang="en-US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學生學習歷程</a:t>
            </a: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(EP)</a:t>
            </a:r>
            <a:r>
              <a:rPr lang="zh-TW" altLang="en-US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跨平台整合系統</a:t>
            </a: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】</a:t>
            </a:r>
            <a:r>
              <a:rPr lang="zh-TW" altLang="en-US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：</a:t>
            </a:r>
            <a:endParaRPr lang="en-US" altLang="zh-TW" sz="2800" dirty="0">
              <a:highlight>
                <a:srgbClr val="FFFF00"/>
              </a:highligh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目前有</a:t>
            </a:r>
            <a:r>
              <a:rPr lang="en-US" altLang="zh-TW" sz="2800" dirty="0">
                <a:highlight>
                  <a:srgbClr val="C0C0C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5</a:t>
            </a:r>
            <a:r>
              <a:rPr lang="zh-TW" altLang="en-US" sz="2800" dirty="0">
                <a:highlight>
                  <a:srgbClr val="C0C0C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大功能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r>
              <a:rPr lang="en-US" altLang="zh-TW" sz="2800" u="sng" dirty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EP</a:t>
            </a:r>
            <a:r>
              <a:rPr lang="zh-TW" altLang="en-US" sz="2800" u="sng" dirty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學習歷程的建置、校外實習平台、證照競賽平台、講座報名平台、職涯個別諮商申請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8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請導師支援</a:t>
            </a:r>
            <a:r>
              <a:rPr lang="en-US" altLang="zh-TW" sz="28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Wingdings" panose="05000000000000000000" pitchFamily="2" charset="2"/>
              </a:rPr>
              <a:t>每</a:t>
            </a:r>
            <a:r>
              <a:rPr lang="zh-TW" altLang="zh-TW" sz="28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學期</a:t>
            </a:r>
            <a:r>
              <a:rPr lang="zh-TW" altLang="en-US" sz="28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每班級的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00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EP</a:t>
            </a:r>
            <a:r>
              <a:rPr lang="zh-TW" altLang="zh-TW" sz="2800" b="1" dirty="0">
                <a:solidFill>
                  <a:srgbClr val="FF0000"/>
                </a:solidFill>
                <a:highlight>
                  <a:srgbClr val="00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使用率需達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00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85%!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8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新的獎勵制度</a:t>
            </a:r>
            <a:r>
              <a:rPr lang="en-US" altLang="zh-TW" sz="28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r>
              <a:rPr lang="zh-TW" altLang="zh-TW" sz="28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班</a:t>
            </a:r>
            <a:r>
              <a:rPr lang="zh-TW" altLang="en-US" sz="28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級</a:t>
            </a:r>
            <a:r>
              <a:rPr lang="zh-TW" altLang="zh-TW" sz="28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使用率在</a:t>
            </a:r>
            <a:r>
              <a:rPr lang="en-US" altLang="zh-TW" sz="2800" b="1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112/10/31(</a:t>
            </a:r>
            <a:r>
              <a:rPr lang="zh-TW" altLang="zh-TW" sz="2800" b="1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二</a:t>
            </a:r>
            <a:r>
              <a:rPr lang="en-US" altLang="zh-TW" sz="2800" b="1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r>
              <a:rPr lang="zh-TW" altLang="zh-TW" sz="2800" b="1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提前達成學期指標使用率</a:t>
            </a:r>
            <a:r>
              <a:rPr lang="en-US" altLang="zh-TW" sz="2800" b="1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85%</a:t>
            </a:r>
            <a:r>
              <a:rPr lang="zh-TW" altLang="zh-TW" sz="28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</a:t>
            </a:r>
            <a:r>
              <a:rPr lang="zh-TW" altLang="zh-TW" sz="2800" b="1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由班導師提名積極推動之</a:t>
            </a:r>
            <a:r>
              <a:rPr lang="zh-TW" altLang="zh-TW" sz="2800" b="1" u="sng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輔導股長或同學</a:t>
            </a:r>
            <a:r>
              <a:rPr lang="zh-TW" altLang="zh-TW" sz="2800" b="1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，得敘</a:t>
            </a:r>
            <a:r>
              <a:rPr lang="zh-TW" altLang="zh-TW" sz="2800" b="1" u="sng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嘉獎貳次</a:t>
            </a:r>
            <a:r>
              <a:rPr lang="en-US" altLang="zh-TW" sz="2800" b="1" u="sng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zh-TW" sz="2800" b="1" u="sng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班級使用率達</a:t>
            </a:r>
            <a:r>
              <a:rPr lang="en-US" altLang="zh-TW" sz="2800" b="1" u="sng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85%)</a:t>
            </a:r>
            <a:r>
              <a:rPr lang="zh-TW" altLang="zh-TW" sz="2800" b="1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或</a:t>
            </a:r>
            <a:r>
              <a:rPr lang="zh-TW" altLang="zh-TW" sz="2800" b="1" u="sng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小功壹次</a:t>
            </a:r>
            <a:r>
              <a:rPr lang="en-US" altLang="zh-TW" sz="2800" b="1" u="sng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zh-TW" sz="2800" b="1" u="sng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班級使用率</a:t>
            </a:r>
            <a:r>
              <a:rPr lang="en-US" altLang="zh-TW" sz="2800" b="1" u="sng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100%)</a:t>
            </a:r>
            <a:r>
              <a:rPr lang="zh-TW" altLang="zh-TW" sz="2800" b="1" u="sng" dirty="0">
                <a:solidFill>
                  <a:schemeClr val="accent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獎勵</a:t>
            </a:r>
            <a:r>
              <a:rPr lang="zh-TW" altLang="en-US" sz="2800" b="1" u="sng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。</a:t>
            </a:r>
            <a:endParaRPr lang="en-US" altLang="zh-TW" sz="2800" b="1" u="sng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2800" b="1" u="sng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5.【 112</a:t>
            </a:r>
            <a:r>
              <a:rPr lang="zh-TW" altLang="en-US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</a:t>
            </a: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</a:t>
            </a:r>
            <a:r>
              <a:rPr lang="zh-TW" altLang="en-US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次校外實習工作會議</a:t>
            </a:r>
            <a:r>
              <a:rPr lang="en-US" altLang="zh-TW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】</a:t>
            </a:r>
            <a:r>
              <a:rPr lang="zh-TW" altLang="en-US" sz="2800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：</a:t>
            </a:r>
            <a:endParaRPr lang="en-US" altLang="zh-TW" sz="2800" dirty="0">
              <a:highlight>
                <a:srgbClr val="FFFF00"/>
              </a:highligh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10/13(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五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 12:10-13:20 /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第三會議室 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召開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112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學年度第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次校外實習工作會議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如有擔任校外實習課程之教師，請務必出席參與。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~</a:t>
            </a:r>
            <a:r>
              <a:rPr lang="zh-TW" altLang="en-US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各位老師如有相關業務問題，歡迎與本中心</a:t>
            </a:r>
            <a:r>
              <a:rPr lang="en-US" altLang="zh-TW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各承辦同仁聯繫、洽詢</a:t>
            </a:r>
            <a:r>
              <a:rPr lang="en-US" altLang="zh-TW" dirty="0">
                <a:highlight>
                  <a:srgbClr val="FFFF00"/>
                </a:highligh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!~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2800" b="1" u="sng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TW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6CE9483-E2F2-4B5C-90E2-87FBCEBC2EA7}"/>
              </a:ext>
            </a:extLst>
          </p:cNvPr>
          <p:cNvSpPr txBox="1"/>
          <p:nvPr/>
        </p:nvSpPr>
        <p:spPr>
          <a:xfrm>
            <a:off x="13258800" y="6074139"/>
            <a:ext cx="4419600" cy="2973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各組窗口分機代表號</a:t>
            </a:r>
            <a:r>
              <a:rPr lang="en-US" altLang="zh-TW" sz="32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諮輔組</a:t>
            </a:r>
            <a:r>
              <a:rPr lang="en-US" altLang="zh-TW" sz="32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-#5240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服學組</a:t>
            </a:r>
            <a:r>
              <a:rPr lang="en-US" altLang="zh-TW" sz="32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-#5255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就輔組</a:t>
            </a:r>
            <a:r>
              <a:rPr lang="en-US" altLang="zh-TW" sz="32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-#5061</a:t>
            </a:r>
          </a:p>
        </p:txBody>
      </p:sp>
    </p:spTree>
    <p:extLst>
      <p:ext uri="{BB962C8B-B14F-4D97-AF65-F5344CB8AC3E}">
        <p14:creationId xmlns:p14="http://schemas.microsoft.com/office/powerpoint/2010/main" val="95176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4769705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7" y="0"/>
                </a:lnTo>
                <a:lnTo>
                  <a:pt x="3901187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545614" y="-813741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33915" y="3919535"/>
            <a:ext cx="10620170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 dirty="0">
                <a:solidFill>
                  <a:srgbClr val="227C9D"/>
                </a:solidFill>
                <a:latin typeface="Kollektif Bold"/>
              </a:rPr>
              <a:t>THANK YOU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96174" y="6062942"/>
            <a:ext cx="9395882" cy="603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zh-TW" altLang="en-US" sz="6000" dirty="0">
                <a:solidFill>
                  <a:srgbClr val="54545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職涯中心業務說明結束</a:t>
            </a:r>
            <a:r>
              <a:rPr lang="en-US" altLang="zh-TW" sz="6000" dirty="0">
                <a:solidFill>
                  <a:srgbClr val="54545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!</a:t>
            </a:r>
            <a:r>
              <a:rPr lang="zh-TW" altLang="en-US" sz="6000" dirty="0">
                <a:solidFill>
                  <a:srgbClr val="54545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endParaRPr lang="en-US" sz="6000" dirty="0">
              <a:solidFill>
                <a:srgbClr val="545454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742603" y="6624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2634012" y="-366271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942</Words>
  <Application>Microsoft Office PowerPoint</Application>
  <PresentationFormat>自訂</PresentationFormat>
  <Paragraphs>89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Wingdings</vt:lpstr>
      <vt:lpstr>新細明體</vt:lpstr>
      <vt:lpstr>Adobe 繁黑體 Std B</vt:lpstr>
      <vt:lpstr>Kollektif Bold</vt:lpstr>
      <vt:lpstr>Calibri</vt:lpstr>
      <vt:lpstr>Arial</vt:lpstr>
      <vt:lpstr>微軟正黑體</vt:lpstr>
      <vt:lpstr>Office Theme</vt:lpstr>
      <vt:lpstr>PowerPoint 簡報</vt:lpstr>
      <vt:lpstr>PowerPoint 簡報</vt:lpstr>
      <vt:lpstr>PowerPoint 簡報</vt:lpstr>
      <vt:lpstr>PowerPoint 簡報</vt:lpstr>
      <vt:lpstr>職涯中心各組業務內容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95</cp:revision>
  <dcterms:created xsi:type="dcterms:W3CDTF">2006-08-16T00:00:00Z</dcterms:created>
  <dcterms:modified xsi:type="dcterms:W3CDTF">2023-09-22T08:05:38Z</dcterms:modified>
  <dc:identifier>DAFs-1U7X9U</dc:identifier>
</cp:coreProperties>
</file>