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258" r:id="rId4"/>
    <p:sldId id="431" r:id="rId5"/>
    <p:sldId id="437" r:id="rId6"/>
    <p:sldId id="432" r:id="rId7"/>
    <p:sldId id="430" r:id="rId8"/>
    <p:sldId id="403" r:id="rId9"/>
    <p:sldId id="425" r:id="rId10"/>
    <p:sldId id="408" r:id="rId11"/>
    <p:sldId id="409" r:id="rId12"/>
    <p:sldId id="429" r:id="rId13"/>
    <p:sldId id="260" r:id="rId14"/>
    <p:sldId id="434" r:id="rId15"/>
    <p:sldId id="380" r:id="rId16"/>
    <p:sldId id="435" r:id="rId17"/>
    <p:sldId id="381" r:id="rId18"/>
    <p:sldId id="428" r:id="rId19"/>
    <p:sldId id="386" r:id="rId20"/>
    <p:sldId id="387" r:id="rId21"/>
    <p:sldId id="388" r:id="rId22"/>
    <p:sldId id="391" r:id="rId23"/>
    <p:sldId id="393" r:id="rId24"/>
    <p:sldId id="384" r:id="rId25"/>
    <p:sldId id="415" r:id="rId26"/>
    <p:sldId id="417" r:id="rId27"/>
    <p:sldId id="418" r:id="rId28"/>
    <p:sldId id="419" r:id="rId29"/>
    <p:sldId id="420" r:id="rId30"/>
    <p:sldId id="436" r:id="rId31"/>
    <p:sldId id="426" r:id="rId32"/>
    <p:sldId id="427" r:id="rId33"/>
    <p:sldId id="422" r:id="rId34"/>
    <p:sldId id="423" r:id="rId35"/>
    <p:sldId id="424"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6314" autoAdjust="0"/>
  </p:normalViewPr>
  <p:slideViewPr>
    <p:cSldViewPr snapToGrid="0">
      <p:cViewPr varScale="1">
        <p:scale>
          <a:sx n="82" d="100"/>
          <a:sy n="82" d="100"/>
        </p:scale>
        <p:origin x="93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E84B3-83BA-4C2B-BCD3-D09843CC87B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zh-TW" altLang="en-US"/>
        </a:p>
      </dgm:t>
    </dgm:pt>
    <dgm:pt modelId="{28E1E18C-BCD1-4E68-B0E4-0268EEBEA1D9}" type="pres">
      <dgm:prSet presAssocID="{2C4E84B3-83BA-4C2B-BCD3-D09843CC87B5}" presName="linear" presStyleCnt="0">
        <dgm:presLayoutVars>
          <dgm:dir/>
          <dgm:animLvl val="lvl"/>
          <dgm:resizeHandles val="exact"/>
        </dgm:presLayoutVars>
      </dgm:prSet>
      <dgm:spPr/>
    </dgm:pt>
  </dgm:ptLst>
  <dgm:cxnLst>
    <dgm:cxn modelId="{A11CBF5D-31BC-40BD-A729-E1D451286230}" type="presOf" srcId="{2C4E84B3-83BA-4C2B-BCD3-D09843CC87B5}" destId="{28E1E18C-BCD1-4E68-B0E4-0268EEBEA1D9}"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C601E3A-2ACC-45E6-A365-AB71292CFF4E}" type="doc">
      <dgm:prSet loTypeId="urn:microsoft.com/office/officeart/2005/8/layout/process3" loCatId="process" qsTypeId="urn:microsoft.com/office/officeart/2005/8/quickstyle/simple4" qsCatId="simple" csTypeId="urn:microsoft.com/office/officeart/2005/8/colors/accent4_1" csCatId="accent4" phldr="1"/>
      <dgm:spPr/>
      <dgm:t>
        <a:bodyPr/>
        <a:lstStyle/>
        <a:p>
          <a:endParaRPr lang="zh-TW" altLang="en-US"/>
        </a:p>
      </dgm:t>
    </dgm:pt>
    <dgm:pt modelId="{0B1BE5B7-FB1F-490A-982D-CE114A5D9C15}">
      <dgm:prSet phldrT="[文字]" custT="1"/>
      <dgm:spPr/>
      <dgm:t>
        <a:bodyPr/>
        <a:lstStyle/>
        <a:p>
          <a:r>
            <a:rPr lang="zh-TW" altLang="en-US" sz="2400" u="sng" kern="1200" dirty="0">
              <a:solidFill>
                <a:schemeClr val="tx1"/>
              </a:solidFill>
              <a:latin typeface="華康儷圓 Std W7" panose="02000700000000000000" pitchFamily="50" charset="-120"/>
              <a:ea typeface="華康儷圓 Std W7" panose="02000700000000000000" pitchFamily="50" charset="-120"/>
              <a:cs typeface="+mn-ea"/>
            </a:rPr>
            <a:t>各班填寫賃居資料</a:t>
          </a:r>
        </a:p>
      </dgm:t>
    </dgm:pt>
    <dgm:pt modelId="{B7DB3478-F491-4D74-94EB-1DE80310B957}" type="parTrans" cxnId="{70476A0D-A1E2-4601-9C88-02A94B969CD7}">
      <dgm:prSet/>
      <dgm:spPr/>
      <dgm:t>
        <a:bodyPr/>
        <a:lstStyle/>
        <a:p>
          <a:endParaRPr lang="zh-TW" altLang="en-US" sz="2000">
            <a:latin typeface="標楷體" panose="03000509000000000000" pitchFamily="65" charset="-120"/>
            <a:ea typeface="標楷體" panose="03000509000000000000" pitchFamily="65" charset="-120"/>
          </a:endParaRPr>
        </a:p>
      </dgm:t>
    </dgm:pt>
    <dgm:pt modelId="{6BC59420-A99B-4FBD-820D-EBFD82560568}" type="sibTrans" cxnId="{70476A0D-A1E2-4601-9C88-02A94B969CD7}">
      <dgm:prSet custT="1"/>
      <dgm:spPr/>
      <dgm:t>
        <a:bodyPr/>
        <a:lstStyle/>
        <a:p>
          <a:endParaRPr lang="zh-TW" altLang="en-US" sz="2000">
            <a:latin typeface="標楷體" panose="03000509000000000000" pitchFamily="65" charset="-120"/>
            <a:ea typeface="標楷體" panose="03000509000000000000" pitchFamily="65" charset="-120"/>
          </a:endParaRPr>
        </a:p>
      </dgm:t>
    </dgm:pt>
    <dgm:pt modelId="{6FD69331-9532-402A-84FE-F9F72355B826}">
      <dgm:prSet phldrT="[文字]" custT="1"/>
      <dgm:spPr/>
      <dgm:t>
        <a:bodyPr/>
        <a:lstStyle/>
        <a:p>
          <a:r>
            <a:rPr lang="zh-TW" altLang="en-US" sz="2000" dirty="0">
              <a:latin typeface="華康儷圓 Std W7" panose="02000700000000000000" pitchFamily="50" charset="-120"/>
              <a:ea typeface="華康儷圓 Std W7" panose="02000700000000000000" pitchFamily="50" charset="-120"/>
            </a:rPr>
            <a:t>請各班副班代通知同學</a:t>
          </a:r>
          <a:r>
            <a:rPr lang="zh-TW" altLang="en-US" sz="2000" dirty="0">
              <a:solidFill>
                <a:srgbClr val="FF0000"/>
              </a:solidFill>
              <a:latin typeface="華康儷圓 Std W7" panose="02000700000000000000" pitchFamily="50" charset="-120"/>
              <a:ea typeface="華康儷圓 Std W7" panose="02000700000000000000" pitchFamily="50" charset="-120"/>
            </a:rPr>
            <a:t>線上</a:t>
          </a:r>
          <a:r>
            <a:rPr lang="zh-TW" altLang="en-US" sz="2000" dirty="0">
              <a:latin typeface="華康儷圓 Std W7" panose="02000700000000000000" pitchFamily="50" charset="-120"/>
              <a:ea typeface="華康儷圓 Std W7" panose="02000700000000000000" pitchFamily="50" charset="-120"/>
            </a:rPr>
            <a:t>填寫賃居資料</a:t>
          </a:r>
        </a:p>
      </dgm:t>
    </dgm:pt>
    <dgm:pt modelId="{1CADF074-9371-45C0-A80C-4C8B8333E103}" type="parTrans" cxnId="{5F574773-A1AE-45BC-B755-83971678A1F6}">
      <dgm:prSet/>
      <dgm:spPr/>
      <dgm:t>
        <a:bodyPr/>
        <a:lstStyle/>
        <a:p>
          <a:endParaRPr lang="zh-TW" altLang="en-US" sz="2000">
            <a:latin typeface="標楷體" panose="03000509000000000000" pitchFamily="65" charset="-120"/>
            <a:ea typeface="標楷體" panose="03000509000000000000" pitchFamily="65" charset="-120"/>
          </a:endParaRPr>
        </a:p>
      </dgm:t>
    </dgm:pt>
    <dgm:pt modelId="{206979A5-FC39-41EC-8779-2347A5BE3CCD}" type="sibTrans" cxnId="{5F574773-A1AE-45BC-B755-83971678A1F6}">
      <dgm:prSet/>
      <dgm:spPr/>
      <dgm:t>
        <a:bodyPr/>
        <a:lstStyle/>
        <a:p>
          <a:endParaRPr lang="zh-TW" altLang="en-US" sz="2000">
            <a:latin typeface="標楷體" panose="03000509000000000000" pitchFamily="65" charset="-120"/>
            <a:ea typeface="標楷體" panose="03000509000000000000" pitchFamily="65" charset="-120"/>
          </a:endParaRPr>
        </a:p>
      </dgm:t>
    </dgm:pt>
    <dgm:pt modelId="{FC89FCA2-2FEB-4CCE-88D7-83E2DB7F451E}">
      <dgm:prSet phldrT="[文字]" custT="1"/>
      <dgm:spPr/>
      <dgm:t>
        <a:bodyPr/>
        <a:lstStyle/>
        <a:p>
          <a:r>
            <a:rPr lang="zh-TW" altLang="en-US" sz="2400" b="0" u="sng" dirty="0">
              <a:latin typeface="華康儷圓 Std W7" panose="02000700000000000000" pitchFamily="50" charset="-120"/>
              <a:ea typeface="華康儷圓 Std W7" panose="02000700000000000000" pitchFamily="50" charset="-120"/>
            </a:rPr>
            <a:t>導師訪視</a:t>
          </a:r>
        </a:p>
      </dgm:t>
    </dgm:pt>
    <dgm:pt modelId="{756B0408-96D5-4D91-AE49-4D6AB5BB18A8}" type="parTrans" cxnId="{09C2CF6B-E130-401A-9459-1D4EDD701726}">
      <dgm:prSet/>
      <dgm:spPr/>
      <dgm:t>
        <a:bodyPr/>
        <a:lstStyle/>
        <a:p>
          <a:endParaRPr lang="zh-TW" altLang="en-US" sz="2000">
            <a:latin typeface="標楷體" panose="03000509000000000000" pitchFamily="65" charset="-120"/>
            <a:ea typeface="標楷體" panose="03000509000000000000" pitchFamily="65" charset="-120"/>
          </a:endParaRPr>
        </a:p>
      </dgm:t>
    </dgm:pt>
    <dgm:pt modelId="{C74F743C-16FB-46EB-8448-652C2E15B7A1}" type="sibTrans" cxnId="{09C2CF6B-E130-401A-9459-1D4EDD701726}">
      <dgm:prSet/>
      <dgm:spPr/>
      <dgm:t>
        <a:bodyPr/>
        <a:lstStyle/>
        <a:p>
          <a:endParaRPr lang="zh-TW" altLang="en-US" sz="2000">
            <a:latin typeface="標楷體" panose="03000509000000000000" pitchFamily="65" charset="-120"/>
            <a:ea typeface="標楷體" panose="03000509000000000000" pitchFamily="65" charset="-120"/>
          </a:endParaRPr>
        </a:p>
      </dgm:t>
    </dgm:pt>
    <dgm:pt modelId="{243B875F-142A-445E-8765-D3F3A6FAF15F}">
      <dgm:prSet phldrT="[文字]" custT="1"/>
      <dgm:spPr/>
      <dgm:t>
        <a:bodyPr/>
        <a:lstStyle/>
        <a:p>
          <a:r>
            <a:rPr lang="zh-TW" altLang="en-US" sz="2000" dirty="0">
              <a:latin typeface="華康儷圓 Std W7" panose="02000700000000000000" pitchFamily="50" charset="-120"/>
              <a:ea typeface="華康儷圓 Std W7" panose="02000700000000000000" pitchFamily="50" charset="-120"/>
            </a:rPr>
            <a:t>導師實地訪視</a:t>
          </a:r>
          <a:r>
            <a:rPr lang="en-US" altLang="zh-TW" sz="2000" dirty="0">
              <a:latin typeface="華康儷圓 Std W7" panose="02000700000000000000" pitchFamily="50" charset="-120"/>
              <a:ea typeface="華康儷圓 Std W7" panose="02000700000000000000" pitchFamily="50" charset="-120"/>
            </a:rPr>
            <a:t>/</a:t>
          </a:r>
          <a:r>
            <a:rPr lang="zh-TW" altLang="en-US" sz="2000" dirty="0">
              <a:latin typeface="華康儷圓 Std W7" panose="02000700000000000000" pitchFamily="50" charset="-120"/>
              <a:ea typeface="華康儷圓 Std W7" panose="02000700000000000000" pitchFamily="50" charset="-120"/>
            </a:rPr>
            <a:t>線上訪視，並</a:t>
          </a:r>
          <a:r>
            <a:rPr lang="zh-TW" altLang="en-US" sz="2000" dirty="0">
              <a:solidFill>
                <a:srgbClr val="FF0000"/>
              </a:solidFill>
              <a:latin typeface="華康儷圓 Std W7" panose="02000700000000000000" pitchFamily="50" charset="-120"/>
              <a:ea typeface="華康儷圓 Std W7" panose="02000700000000000000" pitchFamily="50" charset="-120"/>
            </a:rPr>
            <a:t>線上</a:t>
          </a:r>
          <a:r>
            <a:rPr lang="zh-TW" altLang="en-US" sz="2000" dirty="0">
              <a:latin typeface="華康儷圓 Std W7" panose="02000700000000000000" pitchFamily="50" charset="-120"/>
              <a:ea typeface="華康儷圓 Std W7" panose="02000700000000000000" pitchFamily="50" charset="-120"/>
            </a:rPr>
            <a:t>填寫訪視紀錄表</a:t>
          </a:r>
        </a:p>
      </dgm:t>
    </dgm:pt>
    <dgm:pt modelId="{97C7C970-F917-42CD-A9B0-3EA8BB8C541B}" type="parTrans" cxnId="{8BF98342-92D0-478A-8DD5-D6F4B7307DD6}">
      <dgm:prSet/>
      <dgm:spPr/>
      <dgm:t>
        <a:bodyPr/>
        <a:lstStyle/>
        <a:p>
          <a:endParaRPr lang="zh-TW" altLang="en-US" sz="2000">
            <a:latin typeface="標楷體" panose="03000509000000000000" pitchFamily="65" charset="-120"/>
            <a:ea typeface="標楷體" panose="03000509000000000000" pitchFamily="65" charset="-120"/>
          </a:endParaRPr>
        </a:p>
      </dgm:t>
    </dgm:pt>
    <dgm:pt modelId="{5E61C485-8AE8-4873-BEF2-78121D636C80}" type="sibTrans" cxnId="{8BF98342-92D0-478A-8DD5-D6F4B7307DD6}">
      <dgm:prSet/>
      <dgm:spPr/>
      <dgm:t>
        <a:bodyPr/>
        <a:lstStyle/>
        <a:p>
          <a:endParaRPr lang="zh-TW" altLang="en-US" sz="2000">
            <a:latin typeface="標楷體" panose="03000509000000000000" pitchFamily="65" charset="-120"/>
            <a:ea typeface="標楷體" panose="03000509000000000000" pitchFamily="65" charset="-120"/>
          </a:endParaRPr>
        </a:p>
      </dgm:t>
    </dgm:pt>
    <dgm:pt modelId="{FCB980EA-3321-453A-9FEC-0E52859BBA14}">
      <dgm:prSet phldrT="[文字]" custT="1"/>
      <dgm:spPr/>
      <dgm:t>
        <a:bodyPr/>
        <a:lstStyle/>
        <a:p>
          <a:r>
            <a:rPr lang="zh-TW" altLang="en-US" sz="2400" b="0" u="sng" dirty="0">
              <a:latin typeface="華康儷圓 Std W7" panose="02000700000000000000" pitchFamily="50" charset="-120"/>
              <a:ea typeface="華康儷圓 Std W7" panose="02000700000000000000" pitchFamily="50" charset="-120"/>
            </a:rPr>
            <a:t>資料確認</a:t>
          </a:r>
        </a:p>
      </dgm:t>
    </dgm:pt>
    <dgm:pt modelId="{99D7655B-EE10-47C9-B4F8-C65FD53D9595}" type="parTrans" cxnId="{3C7F2F42-34AA-433F-B6CB-04309DEAC23A}">
      <dgm:prSet/>
      <dgm:spPr/>
      <dgm:t>
        <a:bodyPr/>
        <a:lstStyle/>
        <a:p>
          <a:endParaRPr lang="zh-TW" altLang="en-US" sz="2000"/>
        </a:p>
      </dgm:t>
    </dgm:pt>
    <dgm:pt modelId="{89A0AFD4-2BFE-44C7-92EC-0307479A6C93}" type="sibTrans" cxnId="{3C7F2F42-34AA-433F-B6CB-04309DEAC23A}">
      <dgm:prSet custT="1"/>
      <dgm:spPr/>
      <dgm:t>
        <a:bodyPr/>
        <a:lstStyle/>
        <a:p>
          <a:endParaRPr lang="zh-TW" altLang="en-US" sz="2000"/>
        </a:p>
      </dgm:t>
    </dgm:pt>
    <dgm:pt modelId="{D8726D7C-6135-4A02-9B30-840235B6A332}">
      <dgm:prSet phldrT="[文字]" custT="1"/>
      <dgm:spPr/>
      <dgm:t>
        <a:bodyPr/>
        <a:lstStyle/>
        <a:p>
          <a:r>
            <a:rPr lang="zh-TW" altLang="en-US" sz="2000" dirty="0">
              <a:latin typeface="華康儷圓 Std W7" panose="02000700000000000000" pitchFamily="50" charset="-120"/>
              <a:ea typeface="華康儷圓 Std W7" panose="02000700000000000000" pitchFamily="50" charset="-120"/>
            </a:rPr>
            <a:t>各班副班代至學生宿舍組</a:t>
          </a:r>
          <a:r>
            <a:rPr lang="zh-TW" altLang="en-US" sz="2000" dirty="0">
              <a:solidFill>
                <a:srgbClr val="FF0000"/>
              </a:solidFill>
              <a:latin typeface="華康儷圓 Std W7" panose="02000700000000000000" pitchFamily="50" charset="-120"/>
              <a:ea typeface="華康儷圓 Std W7" panose="02000700000000000000" pitchFamily="50" charset="-120"/>
            </a:rPr>
            <a:t>領回紙本資料</a:t>
          </a:r>
        </a:p>
      </dgm:t>
    </dgm:pt>
    <dgm:pt modelId="{41C52FDC-A4F5-472B-97DA-E641E10B91FC}" type="parTrans" cxnId="{B44D08BB-9A75-49CE-A9CD-3817C1F96F75}">
      <dgm:prSet/>
      <dgm:spPr/>
      <dgm:t>
        <a:bodyPr/>
        <a:lstStyle/>
        <a:p>
          <a:endParaRPr lang="zh-TW" altLang="en-US" sz="2000"/>
        </a:p>
      </dgm:t>
    </dgm:pt>
    <dgm:pt modelId="{30AAB2C4-C0B7-40E5-8733-0137CF0C6C7D}" type="sibTrans" cxnId="{B44D08BB-9A75-49CE-A9CD-3817C1F96F75}">
      <dgm:prSet/>
      <dgm:spPr/>
      <dgm:t>
        <a:bodyPr/>
        <a:lstStyle/>
        <a:p>
          <a:endParaRPr lang="zh-TW" altLang="en-US" sz="2000"/>
        </a:p>
      </dgm:t>
    </dgm:pt>
    <dgm:pt modelId="{1D88B97B-11F4-432C-BAC0-A2AF2A21D72A}">
      <dgm:prSet phldrT="[文字]" custT="1"/>
      <dgm:spPr/>
      <dgm:t>
        <a:bodyPr/>
        <a:lstStyle/>
        <a:p>
          <a:r>
            <a:rPr lang="zh-TW" altLang="en-US" sz="2000" dirty="0">
              <a:latin typeface="華康儷圓 Std W7" panose="02000700000000000000" pitchFamily="50" charset="-120"/>
              <a:ea typeface="華康儷圓 Std W7" panose="02000700000000000000" pitchFamily="50" charset="-120"/>
            </a:rPr>
            <a:t>同學資料確認並請導師簽名</a:t>
          </a:r>
        </a:p>
      </dgm:t>
    </dgm:pt>
    <dgm:pt modelId="{23C5279C-709D-4EE6-8617-B814DDD6D8B9}" type="parTrans" cxnId="{AC50C2B6-5F01-46BA-B511-3EE6377DCD7E}">
      <dgm:prSet/>
      <dgm:spPr/>
      <dgm:t>
        <a:bodyPr/>
        <a:lstStyle/>
        <a:p>
          <a:endParaRPr lang="zh-TW" altLang="en-US" sz="2000"/>
        </a:p>
      </dgm:t>
    </dgm:pt>
    <dgm:pt modelId="{AB5EF405-CB27-44E4-9766-A0A06EF7C2E3}" type="sibTrans" cxnId="{AC50C2B6-5F01-46BA-B511-3EE6377DCD7E}">
      <dgm:prSet/>
      <dgm:spPr/>
      <dgm:t>
        <a:bodyPr/>
        <a:lstStyle/>
        <a:p>
          <a:endParaRPr lang="zh-TW" altLang="en-US" sz="2000"/>
        </a:p>
      </dgm:t>
    </dgm:pt>
    <dgm:pt modelId="{7BBA7272-2035-4715-9279-694517FAB373}">
      <dgm:prSet phldrT="[文字]" custT="1"/>
      <dgm:spPr/>
      <dgm:t>
        <a:bodyPr/>
        <a:lstStyle/>
        <a:p>
          <a:r>
            <a:rPr lang="zh-TW" altLang="en-US" sz="2000" dirty="0">
              <a:solidFill>
                <a:srgbClr val="FF0000"/>
              </a:solidFill>
              <a:latin typeface="華康儷圓 Std W7" panose="02000700000000000000" pitchFamily="50" charset="-120"/>
              <a:ea typeface="華康儷圓 Std W7" panose="02000700000000000000" pitchFamily="50" charset="-120"/>
            </a:rPr>
            <a:t>副本繳回</a:t>
          </a:r>
          <a:r>
            <a:rPr lang="zh-TW" altLang="en-US" sz="2000" dirty="0">
              <a:latin typeface="華康儷圓 Std W7" panose="02000700000000000000" pitchFamily="50" charset="-120"/>
              <a:ea typeface="華康儷圓 Std W7" panose="02000700000000000000" pitchFamily="50" charset="-120"/>
            </a:rPr>
            <a:t>學生宿舍組</a:t>
          </a:r>
        </a:p>
      </dgm:t>
    </dgm:pt>
    <dgm:pt modelId="{C1C249C0-1A46-43D5-9B23-D8C3647DB727}" type="parTrans" cxnId="{8B568AFE-C266-4E0B-985A-580B17CD2660}">
      <dgm:prSet/>
      <dgm:spPr/>
      <dgm:t>
        <a:bodyPr/>
        <a:lstStyle/>
        <a:p>
          <a:endParaRPr lang="zh-TW" altLang="en-US" sz="2000"/>
        </a:p>
      </dgm:t>
    </dgm:pt>
    <dgm:pt modelId="{50367561-2063-4EF2-BCA7-3E1346424FCD}" type="sibTrans" cxnId="{8B568AFE-C266-4E0B-985A-580B17CD2660}">
      <dgm:prSet/>
      <dgm:spPr/>
      <dgm:t>
        <a:bodyPr/>
        <a:lstStyle/>
        <a:p>
          <a:endParaRPr lang="zh-TW" altLang="en-US" sz="2000"/>
        </a:p>
      </dgm:t>
    </dgm:pt>
    <dgm:pt modelId="{5EBEF5CD-9F17-466D-A7BE-635FFFB881DE}">
      <dgm:prSet phldrT="[文字]" custT="1"/>
      <dgm:spPr/>
      <dgm:t>
        <a:bodyPr/>
        <a:lstStyle/>
        <a:p>
          <a:r>
            <a:rPr lang="zh-TW" altLang="en-US" sz="2000" dirty="0">
              <a:latin typeface="華康儷圓 Std W7" panose="02000700000000000000" pitchFamily="50" charset="-120"/>
              <a:ea typeface="華康儷圓 Std W7" panose="02000700000000000000" pitchFamily="50" charset="-120"/>
            </a:rPr>
            <a:t>宿舍組</a:t>
          </a:r>
          <a:r>
            <a:rPr lang="zh-TW" altLang="en-US" sz="2000" dirty="0">
              <a:solidFill>
                <a:srgbClr val="FF0000"/>
              </a:solidFill>
              <a:latin typeface="華康儷圓 Std W7" panose="02000700000000000000" pitchFamily="50" charset="-120"/>
              <a:ea typeface="華康儷圓 Std W7" panose="02000700000000000000" pitchFamily="50" charset="-120"/>
            </a:rPr>
            <a:t>審查合格之導師</a:t>
          </a:r>
          <a:r>
            <a:rPr lang="zh-TW" altLang="en-US" sz="2000" dirty="0">
              <a:latin typeface="華康儷圓 Std W7" panose="02000700000000000000" pitchFamily="50" charset="-120"/>
              <a:ea typeface="華康儷圓 Std W7" panose="02000700000000000000" pitchFamily="50" charset="-120"/>
            </a:rPr>
            <a:t>，另致贈感謝狀及禮卷</a:t>
          </a:r>
        </a:p>
      </dgm:t>
    </dgm:pt>
    <dgm:pt modelId="{6963E45F-1D81-4C36-8576-CA83763E2413}" type="parTrans" cxnId="{9CEB9CD9-1B8C-45C0-9EA7-642D61E7873B}">
      <dgm:prSet/>
      <dgm:spPr/>
      <dgm:t>
        <a:bodyPr/>
        <a:lstStyle/>
        <a:p>
          <a:endParaRPr lang="zh-TW" altLang="en-US" sz="2000"/>
        </a:p>
      </dgm:t>
    </dgm:pt>
    <dgm:pt modelId="{6938569D-3C5B-48E1-91D5-1A48991253C8}" type="sibTrans" cxnId="{9CEB9CD9-1B8C-45C0-9EA7-642D61E7873B}">
      <dgm:prSet/>
      <dgm:spPr/>
      <dgm:t>
        <a:bodyPr/>
        <a:lstStyle/>
        <a:p>
          <a:endParaRPr lang="zh-TW" altLang="en-US" sz="2000"/>
        </a:p>
      </dgm:t>
    </dgm:pt>
    <dgm:pt modelId="{8004DAED-565D-4358-A1C3-4BEFCFDD43FC}" type="pres">
      <dgm:prSet presAssocID="{CC601E3A-2ACC-45E6-A365-AB71292CFF4E}" presName="linearFlow" presStyleCnt="0">
        <dgm:presLayoutVars>
          <dgm:dir/>
          <dgm:animLvl val="lvl"/>
          <dgm:resizeHandles val="exact"/>
        </dgm:presLayoutVars>
      </dgm:prSet>
      <dgm:spPr/>
    </dgm:pt>
    <dgm:pt modelId="{3ED50CA5-A0AD-4FEB-8197-E6E310DF8B91}" type="pres">
      <dgm:prSet presAssocID="{0B1BE5B7-FB1F-490A-982D-CE114A5D9C15}" presName="composite" presStyleCnt="0"/>
      <dgm:spPr/>
    </dgm:pt>
    <dgm:pt modelId="{6C0B5A50-220F-4F7E-B78C-C5D8ED26C06D}" type="pres">
      <dgm:prSet presAssocID="{0B1BE5B7-FB1F-490A-982D-CE114A5D9C15}" presName="parTx" presStyleLbl="node1" presStyleIdx="0" presStyleCnt="3">
        <dgm:presLayoutVars>
          <dgm:chMax val="0"/>
          <dgm:chPref val="0"/>
          <dgm:bulletEnabled val="1"/>
        </dgm:presLayoutVars>
      </dgm:prSet>
      <dgm:spPr/>
    </dgm:pt>
    <dgm:pt modelId="{2BEE6717-5D6A-4E88-ABF8-979F939A82D7}" type="pres">
      <dgm:prSet presAssocID="{0B1BE5B7-FB1F-490A-982D-CE114A5D9C15}" presName="parSh" presStyleLbl="node1" presStyleIdx="0" presStyleCnt="3" custScaleX="138597" custScaleY="129579" custLinFactNeighborX="6102" custLinFactNeighborY="-22602"/>
      <dgm:spPr/>
    </dgm:pt>
    <dgm:pt modelId="{E8BF765B-09EB-44E1-954D-907ADB8ADB32}" type="pres">
      <dgm:prSet presAssocID="{0B1BE5B7-FB1F-490A-982D-CE114A5D9C15}" presName="desTx" presStyleLbl="fgAcc1" presStyleIdx="0" presStyleCnt="3" custScaleX="104711" custScaleY="44968" custLinFactNeighborX="-24865" custLinFactNeighborY="-44466">
        <dgm:presLayoutVars>
          <dgm:bulletEnabled val="1"/>
        </dgm:presLayoutVars>
      </dgm:prSet>
      <dgm:spPr/>
    </dgm:pt>
    <dgm:pt modelId="{E06A6ACF-0559-4DC8-924C-8329DC31AEE3}" type="pres">
      <dgm:prSet presAssocID="{6BC59420-A99B-4FBD-820D-EBFD82560568}" presName="sibTrans" presStyleLbl="sibTrans2D1" presStyleIdx="0" presStyleCnt="2" custScaleX="142557" custScaleY="127764"/>
      <dgm:spPr/>
    </dgm:pt>
    <dgm:pt modelId="{BAAF5560-A55C-4092-85B2-054BE193B8F8}" type="pres">
      <dgm:prSet presAssocID="{6BC59420-A99B-4FBD-820D-EBFD82560568}" presName="connTx" presStyleLbl="sibTrans2D1" presStyleIdx="0" presStyleCnt="2"/>
      <dgm:spPr/>
    </dgm:pt>
    <dgm:pt modelId="{B843FFF4-D861-438F-B962-22E7B5FBF19C}" type="pres">
      <dgm:prSet presAssocID="{FCB980EA-3321-453A-9FEC-0E52859BBA14}" presName="composite" presStyleCnt="0"/>
      <dgm:spPr/>
    </dgm:pt>
    <dgm:pt modelId="{9134F97C-FCF7-4161-825E-93B1AD00A82D}" type="pres">
      <dgm:prSet presAssocID="{FCB980EA-3321-453A-9FEC-0E52859BBA14}" presName="parTx" presStyleLbl="node1" presStyleIdx="0" presStyleCnt="3">
        <dgm:presLayoutVars>
          <dgm:chMax val="0"/>
          <dgm:chPref val="0"/>
          <dgm:bulletEnabled val="1"/>
        </dgm:presLayoutVars>
      </dgm:prSet>
      <dgm:spPr/>
    </dgm:pt>
    <dgm:pt modelId="{6B812729-6B82-44DE-B237-FC341D9D3137}" type="pres">
      <dgm:prSet presAssocID="{FCB980EA-3321-453A-9FEC-0E52859BBA14}" presName="parSh" presStyleLbl="node1" presStyleIdx="1" presStyleCnt="3" custScaleX="113349" custScaleY="127647" custLinFactNeighborX="-249" custLinFactNeighborY="-8042"/>
      <dgm:spPr/>
    </dgm:pt>
    <dgm:pt modelId="{D63ACB78-9D93-4542-81CD-3F489AC2A718}" type="pres">
      <dgm:prSet presAssocID="{FCB980EA-3321-453A-9FEC-0E52859BBA14}" presName="desTx" presStyleLbl="fgAcc1" presStyleIdx="1" presStyleCnt="3" custScaleX="114399" custScaleY="82617" custLinFactNeighborX="-15254" custLinFactNeighborY="-17643">
        <dgm:presLayoutVars>
          <dgm:bulletEnabled val="1"/>
        </dgm:presLayoutVars>
      </dgm:prSet>
      <dgm:spPr/>
    </dgm:pt>
    <dgm:pt modelId="{1C62E4EE-6CC8-4A0B-BA48-D3F288BCEDBF}" type="pres">
      <dgm:prSet presAssocID="{89A0AFD4-2BFE-44C7-92EC-0307479A6C93}" presName="sibTrans" presStyleLbl="sibTrans2D1" presStyleIdx="1" presStyleCnt="2" custAng="15046" custLinFactNeighborY="-15793"/>
      <dgm:spPr/>
    </dgm:pt>
    <dgm:pt modelId="{962ACE4F-7E30-45B3-B61B-F9725D7D0226}" type="pres">
      <dgm:prSet presAssocID="{89A0AFD4-2BFE-44C7-92EC-0307479A6C93}" presName="connTx" presStyleLbl="sibTrans2D1" presStyleIdx="1" presStyleCnt="2"/>
      <dgm:spPr/>
    </dgm:pt>
    <dgm:pt modelId="{25EB66D8-5AA0-4B10-A755-589931B29598}" type="pres">
      <dgm:prSet presAssocID="{FC89FCA2-2FEB-4CCE-88D7-83E2DB7F451E}" presName="composite" presStyleCnt="0"/>
      <dgm:spPr/>
    </dgm:pt>
    <dgm:pt modelId="{64A372F3-BE89-4FD1-B891-55DFB8B2030E}" type="pres">
      <dgm:prSet presAssocID="{FC89FCA2-2FEB-4CCE-88D7-83E2DB7F451E}" presName="parTx" presStyleLbl="node1" presStyleIdx="1" presStyleCnt="3">
        <dgm:presLayoutVars>
          <dgm:chMax val="0"/>
          <dgm:chPref val="0"/>
          <dgm:bulletEnabled val="1"/>
        </dgm:presLayoutVars>
      </dgm:prSet>
      <dgm:spPr/>
    </dgm:pt>
    <dgm:pt modelId="{91BF9073-9D0B-432D-9C38-239435DC8B73}" type="pres">
      <dgm:prSet presAssocID="{FC89FCA2-2FEB-4CCE-88D7-83E2DB7F451E}" presName="parSh" presStyleLbl="node1" presStyleIdx="2" presStyleCnt="3" custLinFactNeighborX="-2621" custLinFactNeighborY="-9227"/>
      <dgm:spPr/>
    </dgm:pt>
    <dgm:pt modelId="{FDEF40F8-88FD-4626-B195-F199E2C3100D}" type="pres">
      <dgm:prSet presAssocID="{FC89FCA2-2FEB-4CCE-88D7-83E2DB7F451E}" presName="desTx" presStyleLbl="fgAcc1" presStyleIdx="2" presStyleCnt="3" custScaleX="121113" custScaleY="88561" custLinFactNeighborX="-7723" custLinFactNeighborY="-9275">
        <dgm:presLayoutVars>
          <dgm:bulletEnabled val="1"/>
        </dgm:presLayoutVars>
      </dgm:prSet>
      <dgm:spPr/>
    </dgm:pt>
  </dgm:ptLst>
  <dgm:cxnLst>
    <dgm:cxn modelId="{70476A0D-A1E2-4601-9C88-02A94B969CD7}" srcId="{CC601E3A-2ACC-45E6-A365-AB71292CFF4E}" destId="{0B1BE5B7-FB1F-490A-982D-CE114A5D9C15}" srcOrd="0" destOrd="0" parTransId="{B7DB3478-F491-4D74-94EB-1DE80310B957}" sibTransId="{6BC59420-A99B-4FBD-820D-EBFD82560568}"/>
    <dgm:cxn modelId="{3F762C1A-0777-4D7C-997C-9BEE7E2864F8}" type="presOf" srcId="{FC89FCA2-2FEB-4CCE-88D7-83E2DB7F451E}" destId="{64A372F3-BE89-4FD1-B891-55DFB8B2030E}" srcOrd="0" destOrd="0" presId="urn:microsoft.com/office/officeart/2005/8/layout/process3"/>
    <dgm:cxn modelId="{60FBE924-D7F3-4E8F-AA81-ECAC0AA55F89}" type="presOf" srcId="{6BC59420-A99B-4FBD-820D-EBFD82560568}" destId="{BAAF5560-A55C-4092-85B2-054BE193B8F8}" srcOrd="1" destOrd="0" presId="urn:microsoft.com/office/officeart/2005/8/layout/process3"/>
    <dgm:cxn modelId="{5935ED28-47C8-49BD-B7EB-2D9D208E5734}" type="presOf" srcId="{6FD69331-9532-402A-84FE-F9F72355B826}" destId="{E8BF765B-09EB-44E1-954D-907ADB8ADB32}" srcOrd="0" destOrd="0" presId="urn:microsoft.com/office/officeart/2005/8/layout/process3"/>
    <dgm:cxn modelId="{3C7F2F42-34AA-433F-B6CB-04309DEAC23A}" srcId="{CC601E3A-2ACC-45E6-A365-AB71292CFF4E}" destId="{FCB980EA-3321-453A-9FEC-0E52859BBA14}" srcOrd="1" destOrd="0" parTransId="{99D7655B-EE10-47C9-B4F8-C65FD53D9595}" sibTransId="{89A0AFD4-2BFE-44C7-92EC-0307479A6C93}"/>
    <dgm:cxn modelId="{8BF98342-92D0-478A-8DD5-D6F4B7307DD6}" srcId="{FC89FCA2-2FEB-4CCE-88D7-83E2DB7F451E}" destId="{243B875F-142A-445E-8765-D3F3A6FAF15F}" srcOrd="0" destOrd="0" parTransId="{97C7C970-F917-42CD-A9B0-3EA8BB8C541B}" sibTransId="{5E61C485-8AE8-4873-BEF2-78121D636C80}"/>
    <dgm:cxn modelId="{57FAE642-8E8C-4C10-859E-324A33D01999}" type="presOf" srcId="{0B1BE5B7-FB1F-490A-982D-CE114A5D9C15}" destId="{6C0B5A50-220F-4F7E-B78C-C5D8ED26C06D}" srcOrd="0" destOrd="0" presId="urn:microsoft.com/office/officeart/2005/8/layout/process3"/>
    <dgm:cxn modelId="{5CB70263-4A5F-4079-A068-9F8459A07D34}" type="presOf" srcId="{FC89FCA2-2FEB-4CCE-88D7-83E2DB7F451E}" destId="{91BF9073-9D0B-432D-9C38-239435DC8B73}" srcOrd="1" destOrd="0" presId="urn:microsoft.com/office/officeart/2005/8/layout/process3"/>
    <dgm:cxn modelId="{5CB64645-5517-463D-8BFE-17B23172619D}" type="presOf" srcId="{D8726D7C-6135-4A02-9B30-840235B6A332}" destId="{D63ACB78-9D93-4542-81CD-3F489AC2A718}" srcOrd="0" destOrd="0" presId="urn:microsoft.com/office/officeart/2005/8/layout/process3"/>
    <dgm:cxn modelId="{2E969068-7728-4307-A9E0-3B6FEF055932}" type="presOf" srcId="{1D88B97B-11F4-432C-BAC0-A2AF2A21D72A}" destId="{D63ACB78-9D93-4542-81CD-3F489AC2A718}" srcOrd="0" destOrd="1" presId="urn:microsoft.com/office/officeart/2005/8/layout/process3"/>
    <dgm:cxn modelId="{09C2CF6B-E130-401A-9459-1D4EDD701726}" srcId="{CC601E3A-2ACC-45E6-A365-AB71292CFF4E}" destId="{FC89FCA2-2FEB-4CCE-88D7-83E2DB7F451E}" srcOrd="2" destOrd="0" parTransId="{756B0408-96D5-4D91-AE49-4D6AB5BB18A8}" sibTransId="{C74F743C-16FB-46EB-8448-652C2E15B7A1}"/>
    <dgm:cxn modelId="{FD7A184C-03BC-454C-9152-E7FDE203BF73}" type="presOf" srcId="{89A0AFD4-2BFE-44C7-92EC-0307479A6C93}" destId="{1C62E4EE-6CC8-4A0B-BA48-D3F288BCEDBF}" srcOrd="0" destOrd="0" presId="urn:microsoft.com/office/officeart/2005/8/layout/process3"/>
    <dgm:cxn modelId="{6CA6F76C-115C-4979-AA50-15A11337052E}" type="presOf" srcId="{7BBA7272-2035-4715-9279-694517FAB373}" destId="{D63ACB78-9D93-4542-81CD-3F489AC2A718}" srcOrd="0" destOrd="2" presId="urn:microsoft.com/office/officeart/2005/8/layout/process3"/>
    <dgm:cxn modelId="{5770386F-32D6-4B0F-8917-7B589D53E7D3}" type="presOf" srcId="{5EBEF5CD-9F17-466D-A7BE-635FFFB881DE}" destId="{FDEF40F8-88FD-4626-B195-F199E2C3100D}" srcOrd="0" destOrd="1" presId="urn:microsoft.com/office/officeart/2005/8/layout/process3"/>
    <dgm:cxn modelId="{5F574773-A1AE-45BC-B755-83971678A1F6}" srcId="{0B1BE5B7-FB1F-490A-982D-CE114A5D9C15}" destId="{6FD69331-9532-402A-84FE-F9F72355B826}" srcOrd="0" destOrd="0" parTransId="{1CADF074-9371-45C0-A80C-4C8B8333E103}" sibTransId="{206979A5-FC39-41EC-8779-2347A5BE3CCD}"/>
    <dgm:cxn modelId="{2843899B-1EBD-4DA2-93E1-898947BF246C}" type="presOf" srcId="{89A0AFD4-2BFE-44C7-92EC-0307479A6C93}" destId="{962ACE4F-7E30-45B3-B61B-F9725D7D0226}" srcOrd="1" destOrd="0" presId="urn:microsoft.com/office/officeart/2005/8/layout/process3"/>
    <dgm:cxn modelId="{A46DF4AB-ADCE-4F30-AC62-B67F9D2F39AB}" type="presOf" srcId="{6BC59420-A99B-4FBD-820D-EBFD82560568}" destId="{E06A6ACF-0559-4DC8-924C-8329DC31AEE3}" srcOrd="0" destOrd="0" presId="urn:microsoft.com/office/officeart/2005/8/layout/process3"/>
    <dgm:cxn modelId="{AC50C2B6-5F01-46BA-B511-3EE6377DCD7E}" srcId="{FCB980EA-3321-453A-9FEC-0E52859BBA14}" destId="{1D88B97B-11F4-432C-BAC0-A2AF2A21D72A}" srcOrd="1" destOrd="0" parTransId="{23C5279C-709D-4EE6-8617-B814DDD6D8B9}" sibTransId="{AB5EF405-CB27-44E4-9766-A0A06EF7C2E3}"/>
    <dgm:cxn modelId="{B44D08BB-9A75-49CE-A9CD-3817C1F96F75}" srcId="{FCB980EA-3321-453A-9FEC-0E52859BBA14}" destId="{D8726D7C-6135-4A02-9B30-840235B6A332}" srcOrd="0" destOrd="0" parTransId="{41C52FDC-A4F5-472B-97DA-E641E10B91FC}" sibTransId="{30AAB2C4-C0B7-40E5-8733-0137CF0C6C7D}"/>
    <dgm:cxn modelId="{9D7A46C3-5301-4724-9E47-2CDB3A765902}" type="presOf" srcId="{CC601E3A-2ACC-45E6-A365-AB71292CFF4E}" destId="{8004DAED-565D-4358-A1C3-4BEFCFDD43FC}" srcOrd="0" destOrd="0" presId="urn:microsoft.com/office/officeart/2005/8/layout/process3"/>
    <dgm:cxn modelId="{9CEB9CD9-1B8C-45C0-9EA7-642D61E7873B}" srcId="{FC89FCA2-2FEB-4CCE-88D7-83E2DB7F451E}" destId="{5EBEF5CD-9F17-466D-A7BE-635FFFB881DE}" srcOrd="1" destOrd="0" parTransId="{6963E45F-1D81-4C36-8576-CA83763E2413}" sibTransId="{6938569D-3C5B-48E1-91D5-1A48991253C8}"/>
    <dgm:cxn modelId="{9DA7AED9-5F5F-45F0-89B6-DB115FB85234}" type="presOf" srcId="{0B1BE5B7-FB1F-490A-982D-CE114A5D9C15}" destId="{2BEE6717-5D6A-4E88-ABF8-979F939A82D7}" srcOrd="1" destOrd="0" presId="urn:microsoft.com/office/officeart/2005/8/layout/process3"/>
    <dgm:cxn modelId="{B0421DE5-8E93-4F30-998F-1B0D105B513A}" type="presOf" srcId="{FCB980EA-3321-453A-9FEC-0E52859BBA14}" destId="{9134F97C-FCF7-4161-825E-93B1AD00A82D}" srcOrd="0" destOrd="0" presId="urn:microsoft.com/office/officeart/2005/8/layout/process3"/>
    <dgm:cxn modelId="{8A2A9FEB-32A6-44DB-9EA3-84B34C7A32D2}" type="presOf" srcId="{FCB980EA-3321-453A-9FEC-0E52859BBA14}" destId="{6B812729-6B82-44DE-B237-FC341D9D3137}" srcOrd="1" destOrd="0" presId="urn:microsoft.com/office/officeart/2005/8/layout/process3"/>
    <dgm:cxn modelId="{104884ED-612C-4A5E-B161-3C0FC183A97C}" type="presOf" srcId="{243B875F-142A-445E-8765-D3F3A6FAF15F}" destId="{FDEF40F8-88FD-4626-B195-F199E2C3100D}" srcOrd="0" destOrd="0" presId="urn:microsoft.com/office/officeart/2005/8/layout/process3"/>
    <dgm:cxn modelId="{8B568AFE-C266-4E0B-985A-580B17CD2660}" srcId="{FCB980EA-3321-453A-9FEC-0E52859BBA14}" destId="{7BBA7272-2035-4715-9279-694517FAB373}" srcOrd="2" destOrd="0" parTransId="{C1C249C0-1A46-43D5-9B23-D8C3647DB727}" sibTransId="{50367561-2063-4EF2-BCA7-3E1346424FCD}"/>
    <dgm:cxn modelId="{40D7278A-EC18-431B-847B-E7D93D13CB63}" type="presParOf" srcId="{8004DAED-565D-4358-A1C3-4BEFCFDD43FC}" destId="{3ED50CA5-A0AD-4FEB-8197-E6E310DF8B91}" srcOrd="0" destOrd="0" presId="urn:microsoft.com/office/officeart/2005/8/layout/process3"/>
    <dgm:cxn modelId="{6851191D-73E3-490F-AC73-C86F8A82A368}" type="presParOf" srcId="{3ED50CA5-A0AD-4FEB-8197-E6E310DF8B91}" destId="{6C0B5A50-220F-4F7E-B78C-C5D8ED26C06D}" srcOrd="0" destOrd="0" presId="urn:microsoft.com/office/officeart/2005/8/layout/process3"/>
    <dgm:cxn modelId="{39DA2389-9517-4FC0-98D5-5CE7331D91AE}" type="presParOf" srcId="{3ED50CA5-A0AD-4FEB-8197-E6E310DF8B91}" destId="{2BEE6717-5D6A-4E88-ABF8-979F939A82D7}" srcOrd="1" destOrd="0" presId="urn:microsoft.com/office/officeart/2005/8/layout/process3"/>
    <dgm:cxn modelId="{D6009E0A-DF10-40EB-A8B0-59086583C33B}" type="presParOf" srcId="{3ED50CA5-A0AD-4FEB-8197-E6E310DF8B91}" destId="{E8BF765B-09EB-44E1-954D-907ADB8ADB32}" srcOrd="2" destOrd="0" presId="urn:microsoft.com/office/officeart/2005/8/layout/process3"/>
    <dgm:cxn modelId="{2FC55054-A9CC-4D2D-949B-49C5CFF4AF9D}" type="presParOf" srcId="{8004DAED-565D-4358-A1C3-4BEFCFDD43FC}" destId="{E06A6ACF-0559-4DC8-924C-8329DC31AEE3}" srcOrd="1" destOrd="0" presId="urn:microsoft.com/office/officeart/2005/8/layout/process3"/>
    <dgm:cxn modelId="{BBB6B32E-2305-4AE0-B3A5-0FD31AB9AE07}" type="presParOf" srcId="{E06A6ACF-0559-4DC8-924C-8329DC31AEE3}" destId="{BAAF5560-A55C-4092-85B2-054BE193B8F8}" srcOrd="0" destOrd="0" presId="urn:microsoft.com/office/officeart/2005/8/layout/process3"/>
    <dgm:cxn modelId="{983C4391-5E44-48F9-9593-9FE6C795407D}" type="presParOf" srcId="{8004DAED-565D-4358-A1C3-4BEFCFDD43FC}" destId="{B843FFF4-D861-438F-B962-22E7B5FBF19C}" srcOrd="2" destOrd="0" presId="urn:microsoft.com/office/officeart/2005/8/layout/process3"/>
    <dgm:cxn modelId="{597B13A5-F97B-4D2B-81D1-D6F95AA1A81C}" type="presParOf" srcId="{B843FFF4-D861-438F-B962-22E7B5FBF19C}" destId="{9134F97C-FCF7-4161-825E-93B1AD00A82D}" srcOrd="0" destOrd="0" presId="urn:microsoft.com/office/officeart/2005/8/layout/process3"/>
    <dgm:cxn modelId="{C59E3020-B249-43B6-97DD-008238C063FC}" type="presParOf" srcId="{B843FFF4-D861-438F-B962-22E7B5FBF19C}" destId="{6B812729-6B82-44DE-B237-FC341D9D3137}" srcOrd="1" destOrd="0" presId="urn:microsoft.com/office/officeart/2005/8/layout/process3"/>
    <dgm:cxn modelId="{54E3100E-5D59-4FE0-A218-34A85F2E5B26}" type="presParOf" srcId="{B843FFF4-D861-438F-B962-22E7B5FBF19C}" destId="{D63ACB78-9D93-4542-81CD-3F489AC2A718}" srcOrd="2" destOrd="0" presId="urn:microsoft.com/office/officeart/2005/8/layout/process3"/>
    <dgm:cxn modelId="{3568E809-4FA2-4D64-8002-04D84C311C54}" type="presParOf" srcId="{8004DAED-565D-4358-A1C3-4BEFCFDD43FC}" destId="{1C62E4EE-6CC8-4A0B-BA48-D3F288BCEDBF}" srcOrd="3" destOrd="0" presId="urn:microsoft.com/office/officeart/2005/8/layout/process3"/>
    <dgm:cxn modelId="{6005CA21-DE69-4065-B54E-7E6EA9C33E2C}" type="presParOf" srcId="{1C62E4EE-6CC8-4A0B-BA48-D3F288BCEDBF}" destId="{962ACE4F-7E30-45B3-B61B-F9725D7D0226}" srcOrd="0" destOrd="0" presId="urn:microsoft.com/office/officeart/2005/8/layout/process3"/>
    <dgm:cxn modelId="{4FDAA776-C0E4-47AC-A030-13D41F201A2C}" type="presParOf" srcId="{8004DAED-565D-4358-A1C3-4BEFCFDD43FC}" destId="{25EB66D8-5AA0-4B10-A755-589931B29598}" srcOrd="4" destOrd="0" presId="urn:microsoft.com/office/officeart/2005/8/layout/process3"/>
    <dgm:cxn modelId="{E221B149-BC9C-4A1A-B82D-0BF5B71E59FE}" type="presParOf" srcId="{25EB66D8-5AA0-4B10-A755-589931B29598}" destId="{64A372F3-BE89-4FD1-B891-55DFB8B2030E}" srcOrd="0" destOrd="0" presId="urn:microsoft.com/office/officeart/2005/8/layout/process3"/>
    <dgm:cxn modelId="{99122B57-1A64-4BA4-84EC-7BBEBA7FD251}" type="presParOf" srcId="{25EB66D8-5AA0-4B10-A755-589931B29598}" destId="{91BF9073-9D0B-432D-9C38-239435DC8B73}" srcOrd="1" destOrd="0" presId="urn:microsoft.com/office/officeart/2005/8/layout/process3"/>
    <dgm:cxn modelId="{1C89832D-610B-4715-AF55-666769EB3FB7}" type="presParOf" srcId="{25EB66D8-5AA0-4B10-A755-589931B29598}" destId="{FDEF40F8-88FD-4626-B195-F199E2C3100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E6717-5D6A-4E88-ABF8-979F939A82D7}">
      <dsp:nvSpPr>
        <dsp:cNvPr id="0" name=""/>
        <dsp:cNvSpPr/>
      </dsp:nvSpPr>
      <dsp:spPr>
        <a:xfrm>
          <a:off x="132088" y="0"/>
          <a:ext cx="2932643" cy="291086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zh-TW" altLang="en-US" sz="2400" u="sng" kern="1200" dirty="0">
              <a:solidFill>
                <a:schemeClr val="tx1"/>
              </a:solidFill>
              <a:latin typeface="華康儷圓 Std W7" panose="02000700000000000000" pitchFamily="50" charset="-120"/>
              <a:ea typeface="華康儷圓 Std W7" panose="02000700000000000000" pitchFamily="50" charset="-120"/>
              <a:cs typeface="+mn-ea"/>
            </a:rPr>
            <a:t>各班填寫賃居資料</a:t>
          </a:r>
        </a:p>
      </dsp:txBody>
      <dsp:txXfrm>
        <a:off x="132088" y="0"/>
        <a:ext cx="2932643" cy="1096730"/>
      </dsp:txXfrm>
    </dsp:sp>
    <dsp:sp modelId="{E8BF765B-09EB-44E1-954D-907ADB8ADB32}">
      <dsp:nvSpPr>
        <dsp:cNvPr id="0" name=""/>
        <dsp:cNvSpPr/>
      </dsp:nvSpPr>
      <dsp:spPr>
        <a:xfrm>
          <a:off x="268735" y="869702"/>
          <a:ext cx="2215632" cy="1851962"/>
        </a:xfrm>
        <a:prstGeom prst="roundRect">
          <a:avLst>
            <a:gd name="adj" fmla="val 10000"/>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latin typeface="華康儷圓 Std W7" panose="02000700000000000000" pitchFamily="50" charset="-120"/>
              <a:ea typeface="華康儷圓 Std W7" panose="02000700000000000000" pitchFamily="50" charset="-120"/>
            </a:rPr>
            <a:t>請各班副班代通知同學</a:t>
          </a:r>
          <a:r>
            <a:rPr lang="zh-TW" altLang="en-US" sz="2000" kern="1200" dirty="0">
              <a:solidFill>
                <a:srgbClr val="FF0000"/>
              </a:solidFill>
              <a:latin typeface="華康儷圓 Std W7" panose="02000700000000000000" pitchFamily="50" charset="-120"/>
              <a:ea typeface="華康儷圓 Std W7" panose="02000700000000000000" pitchFamily="50" charset="-120"/>
            </a:rPr>
            <a:t>線上</a:t>
          </a:r>
          <a:r>
            <a:rPr lang="zh-TW" altLang="en-US" sz="2000" kern="1200" dirty="0">
              <a:latin typeface="華康儷圓 Std W7" panose="02000700000000000000" pitchFamily="50" charset="-120"/>
              <a:ea typeface="華康儷圓 Std W7" panose="02000700000000000000" pitchFamily="50" charset="-120"/>
            </a:rPr>
            <a:t>填寫賃居資料</a:t>
          </a:r>
        </a:p>
      </dsp:txBody>
      <dsp:txXfrm>
        <a:off x="322977" y="923944"/>
        <a:ext cx="2107148" cy="1743478"/>
      </dsp:txXfrm>
    </dsp:sp>
    <dsp:sp modelId="{E06A6ACF-0559-4DC8-924C-8329DC31AEE3}">
      <dsp:nvSpPr>
        <dsp:cNvPr id="0" name=""/>
        <dsp:cNvSpPr/>
      </dsp:nvSpPr>
      <dsp:spPr>
        <a:xfrm rot="21591867">
          <a:off x="3173164" y="207396"/>
          <a:ext cx="597032" cy="673074"/>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標楷體" panose="03000509000000000000" pitchFamily="65" charset="-120"/>
            <a:ea typeface="標楷體" panose="03000509000000000000" pitchFamily="65" charset="-120"/>
          </a:endParaRPr>
        </a:p>
      </dsp:txBody>
      <dsp:txXfrm>
        <a:off x="3173164" y="342223"/>
        <a:ext cx="417922" cy="403844"/>
      </dsp:txXfrm>
    </dsp:sp>
    <dsp:sp modelId="{6B812729-6B82-44DE-B237-FC341D9D3137}">
      <dsp:nvSpPr>
        <dsp:cNvPr id="0" name=""/>
        <dsp:cNvSpPr/>
      </dsp:nvSpPr>
      <dsp:spPr>
        <a:xfrm>
          <a:off x="3854924" y="0"/>
          <a:ext cx="2398408" cy="286746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zh-TW" altLang="en-US" sz="2400" b="0" u="sng" kern="1200" dirty="0">
              <a:latin typeface="華康儷圓 Std W7" panose="02000700000000000000" pitchFamily="50" charset="-120"/>
              <a:ea typeface="華康儷圓 Std W7" panose="02000700000000000000" pitchFamily="50" charset="-120"/>
            </a:rPr>
            <a:t>資料確認</a:t>
          </a:r>
        </a:p>
      </dsp:txBody>
      <dsp:txXfrm>
        <a:off x="3854924" y="0"/>
        <a:ext cx="2398408" cy="1080378"/>
      </dsp:txXfrm>
    </dsp:sp>
    <dsp:sp modelId="{D63ACB78-9D93-4542-81CD-3F489AC2A718}">
      <dsp:nvSpPr>
        <dsp:cNvPr id="0" name=""/>
        <dsp:cNvSpPr/>
      </dsp:nvSpPr>
      <dsp:spPr>
        <a:xfrm>
          <a:off x="3959704" y="800628"/>
          <a:ext cx="2420625" cy="3402498"/>
        </a:xfrm>
        <a:prstGeom prst="roundRect">
          <a:avLst>
            <a:gd name="adj" fmla="val 10000"/>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latin typeface="華康儷圓 Std W7" panose="02000700000000000000" pitchFamily="50" charset="-120"/>
              <a:ea typeface="華康儷圓 Std W7" panose="02000700000000000000" pitchFamily="50" charset="-120"/>
            </a:rPr>
            <a:t>各班副班代至學生宿舍組</a:t>
          </a:r>
          <a:r>
            <a:rPr lang="zh-TW" altLang="en-US" sz="2000" kern="1200" dirty="0">
              <a:solidFill>
                <a:srgbClr val="FF0000"/>
              </a:solidFill>
              <a:latin typeface="華康儷圓 Std W7" panose="02000700000000000000" pitchFamily="50" charset="-120"/>
              <a:ea typeface="華康儷圓 Std W7" panose="02000700000000000000" pitchFamily="50" charset="-120"/>
            </a:rPr>
            <a:t>領回紙本資料</a:t>
          </a:r>
        </a:p>
        <a:p>
          <a:pPr marL="228600" lvl="1" indent="-228600" algn="l" defTabSz="889000">
            <a:lnSpc>
              <a:spcPct val="90000"/>
            </a:lnSpc>
            <a:spcBef>
              <a:spcPct val="0"/>
            </a:spcBef>
            <a:spcAft>
              <a:spcPct val="15000"/>
            </a:spcAft>
            <a:buChar char="•"/>
          </a:pPr>
          <a:r>
            <a:rPr lang="zh-TW" altLang="en-US" sz="2000" kern="1200" dirty="0">
              <a:latin typeface="華康儷圓 Std W7" panose="02000700000000000000" pitchFamily="50" charset="-120"/>
              <a:ea typeface="華康儷圓 Std W7" panose="02000700000000000000" pitchFamily="50" charset="-120"/>
            </a:rPr>
            <a:t>同學資料確認並請導師簽名</a:t>
          </a:r>
        </a:p>
        <a:p>
          <a:pPr marL="228600" lvl="1" indent="-228600" algn="l" defTabSz="889000">
            <a:lnSpc>
              <a:spcPct val="90000"/>
            </a:lnSpc>
            <a:spcBef>
              <a:spcPct val="0"/>
            </a:spcBef>
            <a:spcAft>
              <a:spcPct val="15000"/>
            </a:spcAft>
            <a:buChar char="•"/>
          </a:pPr>
          <a:r>
            <a:rPr lang="zh-TW" altLang="en-US" sz="2000" kern="1200" dirty="0">
              <a:solidFill>
                <a:srgbClr val="FF0000"/>
              </a:solidFill>
              <a:latin typeface="華康儷圓 Std W7" panose="02000700000000000000" pitchFamily="50" charset="-120"/>
              <a:ea typeface="華康儷圓 Std W7" panose="02000700000000000000" pitchFamily="50" charset="-120"/>
            </a:rPr>
            <a:t>副本繳回</a:t>
          </a:r>
          <a:r>
            <a:rPr lang="zh-TW" altLang="en-US" sz="2000" kern="1200" dirty="0">
              <a:latin typeface="華康儷圓 Std W7" panose="02000700000000000000" pitchFamily="50" charset="-120"/>
              <a:ea typeface="華康儷圓 Std W7" panose="02000700000000000000" pitchFamily="50" charset="-120"/>
            </a:rPr>
            <a:t>學生宿舍組</a:t>
          </a:r>
        </a:p>
      </dsp:txBody>
      <dsp:txXfrm>
        <a:off x="4030602" y="871526"/>
        <a:ext cx="2278829" cy="3260702"/>
      </dsp:txXfrm>
    </dsp:sp>
    <dsp:sp modelId="{1C62E4EE-6CC8-4A0B-BA48-D3F288BCEDBF}">
      <dsp:nvSpPr>
        <dsp:cNvPr id="0" name=""/>
        <dsp:cNvSpPr/>
      </dsp:nvSpPr>
      <dsp:spPr>
        <a:xfrm rot="21500209">
          <a:off x="6564148" y="132102"/>
          <a:ext cx="659687" cy="526810"/>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p>
      </dsp:txBody>
      <dsp:txXfrm>
        <a:off x="6564181" y="239758"/>
        <a:ext cx="501644" cy="316086"/>
      </dsp:txXfrm>
    </dsp:sp>
    <dsp:sp modelId="{91BF9073-9D0B-432D-9C38-239435DC8B73}">
      <dsp:nvSpPr>
        <dsp:cNvPr id="0" name=""/>
        <dsp:cNvSpPr/>
      </dsp:nvSpPr>
      <dsp:spPr>
        <a:xfrm>
          <a:off x="7497332" y="0"/>
          <a:ext cx="2115950" cy="22464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zh-TW" altLang="en-US" sz="2400" b="0" u="sng" kern="1200" dirty="0">
              <a:latin typeface="華康儷圓 Std W7" panose="02000700000000000000" pitchFamily="50" charset="-120"/>
              <a:ea typeface="華康儷圓 Std W7" panose="02000700000000000000" pitchFamily="50" charset="-120"/>
            </a:rPr>
            <a:t>導師訪視</a:t>
          </a:r>
        </a:p>
      </dsp:txBody>
      <dsp:txXfrm>
        <a:off x="7497332" y="0"/>
        <a:ext cx="2115950" cy="846380"/>
      </dsp:txXfrm>
    </dsp:sp>
    <dsp:sp modelId="{FDEF40F8-88FD-4626-B195-F199E2C3100D}">
      <dsp:nvSpPr>
        <dsp:cNvPr id="0" name=""/>
        <dsp:cNvSpPr/>
      </dsp:nvSpPr>
      <dsp:spPr>
        <a:xfrm>
          <a:off x="7599393" y="806392"/>
          <a:ext cx="2562690" cy="3647296"/>
        </a:xfrm>
        <a:prstGeom prst="roundRect">
          <a:avLst>
            <a:gd name="adj" fmla="val 10000"/>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latin typeface="華康儷圓 Std W7" panose="02000700000000000000" pitchFamily="50" charset="-120"/>
              <a:ea typeface="華康儷圓 Std W7" panose="02000700000000000000" pitchFamily="50" charset="-120"/>
            </a:rPr>
            <a:t>導師實地訪視</a:t>
          </a:r>
          <a:r>
            <a:rPr lang="en-US" altLang="zh-TW" sz="2000" kern="1200" dirty="0">
              <a:latin typeface="華康儷圓 Std W7" panose="02000700000000000000" pitchFamily="50" charset="-120"/>
              <a:ea typeface="華康儷圓 Std W7" panose="02000700000000000000" pitchFamily="50" charset="-120"/>
            </a:rPr>
            <a:t>/</a:t>
          </a:r>
          <a:r>
            <a:rPr lang="zh-TW" altLang="en-US" sz="2000" kern="1200" dirty="0">
              <a:latin typeface="華康儷圓 Std W7" panose="02000700000000000000" pitchFamily="50" charset="-120"/>
              <a:ea typeface="華康儷圓 Std W7" panose="02000700000000000000" pitchFamily="50" charset="-120"/>
            </a:rPr>
            <a:t>線上訪視，並</a:t>
          </a:r>
          <a:r>
            <a:rPr lang="zh-TW" altLang="en-US" sz="2000" kern="1200" dirty="0">
              <a:solidFill>
                <a:srgbClr val="FF0000"/>
              </a:solidFill>
              <a:latin typeface="華康儷圓 Std W7" panose="02000700000000000000" pitchFamily="50" charset="-120"/>
              <a:ea typeface="華康儷圓 Std W7" panose="02000700000000000000" pitchFamily="50" charset="-120"/>
            </a:rPr>
            <a:t>線上</a:t>
          </a:r>
          <a:r>
            <a:rPr lang="zh-TW" altLang="en-US" sz="2000" kern="1200" dirty="0">
              <a:latin typeface="華康儷圓 Std W7" panose="02000700000000000000" pitchFamily="50" charset="-120"/>
              <a:ea typeface="華康儷圓 Std W7" panose="02000700000000000000" pitchFamily="50" charset="-120"/>
            </a:rPr>
            <a:t>填寫訪視紀錄表</a:t>
          </a:r>
        </a:p>
        <a:p>
          <a:pPr marL="228600" lvl="1" indent="-228600" algn="l" defTabSz="889000">
            <a:lnSpc>
              <a:spcPct val="90000"/>
            </a:lnSpc>
            <a:spcBef>
              <a:spcPct val="0"/>
            </a:spcBef>
            <a:spcAft>
              <a:spcPct val="15000"/>
            </a:spcAft>
            <a:buChar char="•"/>
          </a:pPr>
          <a:r>
            <a:rPr lang="zh-TW" altLang="en-US" sz="2000" kern="1200" dirty="0">
              <a:latin typeface="華康儷圓 Std W7" panose="02000700000000000000" pitchFamily="50" charset="-120"/>
              <a:ea typeface="華康儷圓 Std W7" panose="02000700000000000000" pitchFamily="50" charset="-120"/>
            </a:rPr>
            <a:t>宿舍組</a:t>
          </a:r>
          <a:r>
            <a:rPr lang="zh-TW" altLang="en-US" sz="2000" kern="1200" dirty="0">
              <a:solidFill>
                <a:srgbClr val="FF0000"/>
              </a:solidFill>
              <a:latin typeface="華康儷圓 Std W7" panose="02000700000000000000" pitchFamily="50" charset="-120"/>
              <a:ea typeface="華康儷圓 Std W7" panose="02000700000000000000" pitchFamily="50" charset="-120"/>
            </a:rPr>
            <a:t>審查合格之導師</a:t>
          </a:r>
          <a:r>
            <a:rPr lang="zh-TW" altLang="en-US" sz="2000" kern="1200" dirty="0">
              <a:latin typeface="華康儷圓 Std W7" panose="02000700000000000000" pitchFamily="50" charset="-120"/>
              <a:ea typeface="華康儷圓 Std W7" panose="02000700000000000000" pitchFamily="50" charset="-120"/>
            </a:rPr>
            <a:t>，另致贈感謝狀及禮卷</a:t>
          </a:r>
        </a:p>
      </dsp:txBody>
      <dsp:txXfrm>
        <a:off x="7674452" y="881451"/>
        <a:ext cx="2412572" cy="34971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5278C-940B-4C39-9CBC-669F45D4F0E2}" type="datetimeFigureOut">
              <a:rPr lang="zh-CN" altLang="en-US" smtClean="0"/>
              <a:t>2024/8/19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10183-7E5D-4282-9F1A-D4A1D08A6C67}" type="slidenum">
              <a:rPr lang="zh-CN" altLang="en-US" smtClean="0"/>
              <a:t>‹#›</a:t>
            </a:fld>
            <a:endParaRPr lang="zh-CN" altLang="en-US"/>
          </a:p>
        </p:txBody>
      </p:sp>
    </p:spTree>
    <p:extLst>
      <p:ext uri="{BB962C8B-B14F-4D97-AF65-F5344CB8AC3E}">
        <p14:creationId xmlns:p14="http://schemas.microsoft.com/office/powerpoint/2010/main" val="393715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2024/8/19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34547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2024/8/19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58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43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123605" y="686099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a:t>
            </a:r>
            <a:r>
              <a:rPr kumimoji="0" lang="zh-CN" altLang="en-US" sz="100" b="0" i="0" u="none" strike="noStrike" kern="0" cap="none" spc="0" normalizeH="0" baseline="0" noProof="0" dirty="0">
                <a:ln>
                  <a:noFill/>
                </a:ln>
                <a:solidFill>
                  <a:prstClr val="black"/>
                </a:solidFill>
                <a:effectLst/>
                <a:uLnTx/>
                <a:uFillTx/>
              </a:rPr>
              <a:t>：</a:t>
            </a:r>
            <a:r>
              <a:rPr kumimoji="0" lang="en-US" altLang="zh-CN" sz="100" b="0" i="0" u="none" strike="noStrike" kern="0" cap="none" spc="0" normalizeH="0" baseline="0" noProof="0" dirty="0">
                <a:ln>
                  <a:noFill/>
                </a:ln>
                <a:solidFill>
                  <a:prstClr val="black"/>
                </a:solidFill>
                <a:effectLst/>
                <a:uLnTx/>
                <a:uFillTx/>
              </a:rPr>
              <a:t>//www.1ppt.com/moban/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2024/8/19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72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sso.nutc.edu.tw/ePorta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a:extLst>
              <a:ext uri="{FF2B5EF4-FFF2-40B4-BE49-F238E27FC236}">
                <a16:creationId xmlns:a16="http://schemas.microsoft.com/office/drawing/2014/main" id="{822EAB1A-0613-4B84-B43A-020769A84C2F}"/>
              </a:ext>
            </a:extLst>
          </p:cNvPr>
          <p:cNvSpPr/>
          <p:nvPr/>
        </p:nvSpPr>
        <p:spPr>
          <a:xfrm rot="2684577">
            <a:off x="1698063" y="-917755"/>
            <a:ext cx="8693513" cy="8693513"/>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新綜藝體 Std W5" panose="040B0500000000000000" pitchFamily="82" charset="-120"/>
              <a:ea typeface="華康新綜藝體 Std W5" panose="040B0500000000000000" pitchFamily="82" charset="-120"/>
              <a:cs typeface="+mn-ea"/>
              <a:sym typeface="+mn-lt"/>
            </a:endParaRPr>
          </a:p>
        </p:txBody>
      </p:sp>
      <p:sp>
        <p:nvSpPr>
          <p:cNvPr id="4" name="矩形: 圆角 3">
            <a:extLst>
              <a:ext uri="{FF2B5EF4-FFF2-40B4-BE49-F238E27FC236}">
                <a16:creationId xmlns:a16="http://schemas.microsoft.com/office/drawing/2014/main" id="{CFAF4C25-9AB4-4329-B21C-0F7CB88F0784}"/>
              </a:ext>
            </a:extLst>
          </p:cNvPr>
          <p:cNvSpPr/>
          <p:nvPr/>
        </p:nvSpPr>
        <p:spPr>
          <a:xfrm rot="2684577">
            <a:off x="2627892" y="-39108"/>
            <a:ext cx="6936217" cy="6936217"/>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新綜藝體 Std W5" panose="040B0500000000000000" pitchFamily="82" charset="-120"/>
              <a:ea typeface="華康新綜藝體 Std W5" panose="040B0500000000000000" pitchFamily="82" charset="-120"/>
              <a:cs typeface="+mn-ea"/>
              <a:sym typeface="+mn-lt"/>
            </a:endParaRPr>
          </a:p>
        </p:txBody>
      </p:sp>
      <p:sp>
        <p:nvSpPr>
          <p:cNvPr id="7" name="文本框 6">
            <a:extLst>
              <a:ext uri="{FF2B5EF4-FFF2-40B4-BE49-F238E27FC236}">
                <a16:creationId xmlns:a16="http://schemas.microsoft.com/office/drawing/2014/main" id="{D2947702-0219-4F74-958A-0A5A704ECCC4}"/>
              </a:ext>
            </a:extLst>
          </p:cNvPr>
          <p:cNvSpPr txBox="1"/>
          <p:nvPr/>
        </p:nvSpPr>
        <p:spPr>
          <a:xfrm>
            <a:off x="2705100" y="2459273"/>
            <a:ext cx="6781800" cy="1645579"/>
          </a:xfrm>
          <a:prstGeom prst="rect">
            <a:avLst/>
          </a:prstGeom>
          <a:noFill/>
        </p:spPr>
        <p:txBody>
          <a:bodyPr wrap="square" rtlCol="0">
            <a:spAutoFit/>
          </a:bodyPr>
          <a:lstStyle/>
          <a:p>
            <a:pPr algn="ctr"/>
            <a:r>
              <a:rPr lang="zh-TW" altLang="en-US" sz="4800" spc="1000" dirty="0">
                <a:solidFill>
                  <a:schemeClr val="tx1">
                    <a:lumMod val="85000"/>
                    <a:lumOff val="15000"/>
                  </a:schemeClr>
                </a:solidFill>
                <a:latin typeface="華康新綜藝體 Std W5" panose="040B0500000000000000" pitchFamily="82" charset="-120"/>
                <a:ea typeface="華康新綜藝體 Std W5" panose="040B0500000000000000" pitchFamily="82" charset="-120"/>
                <a:cs typeface="+mn-ea"/>
                <a:sym typeface="+mn-lt"/>
              </a:rPr>
              <a:t>新進教師座談會</a:t>
            </a:r>
            <a:endParaRPr lang="en-US" altLang="zh-TW" sz="4800" spc="1000" dirty="0">
              <a:solidFill>
                <a:schemeClr val="tx1">
                  <a:lumMod val="85000"/>
                  <a:lumOff val="15000"/>
                </a:schemeClr>
              </a:solidFill>
              <a:latin typeface="華康新綜藝體 Std W5" panose="040B0500000000000000" pitchFamily="82" charset="-120"/>
              <a:ea typeface="華康新綜藝體 Std W5" panose="040B0500000000000000" pitchFamily="82" charset="-120"/>
              <a:cs typeface="+mn-ea"/>
              <a:sym typeface="+mn-lt"/>
            </a:endParaRPr>
          </a:p>
          <a:p>
            <a:pPr algn="ctr">
              <a:lnSpc>
                <a:spcPct val="150000"/>
              </a:lnSpc>
            </a:pPr>
            <a:r>
              <a:rPr lang="zh-TW" altLang="en-US" sz="4000" spc="1000" dirty="0">
                <a:solidFill>
                  <a:schemeClr val="tx1">
                    <a:lumMod val="85000"/>
                    <a:lumOff val="15000"/>
                  </a:schemeClr>
                </a:solidFill>
                <a:latin typeface="華康新綜藝體 Std W5" panose="040B0500000000000000" pitchFamily="82" charset="-120"/>
                <a:ea typeface="華康新綜藝體 Std W5" panose="040B0500000000000000" pitchFamily="82" charset="-120"/>
                <a:cs typeface="+mn-ea"/>
                <a:sym typeface="+mn-lt"/>
              </a:rPr>
              <a:t>學務處業務報告</a:t>
            </a:r>
            <a:endParaRPr lang="zh-CN" altLang="en-US" sz="4000" spc="1000" dirty="0">
              <a:solidFill>
                <a:schemeClr val="tx1">
                  <a:lumMod val="85000"/>
                  <a:lumOff val="15000"/>
                </a:schemeClr>
              </a:solidFill>
              <a:latin typeface="華康新綜藝體 Std W5" panose="040B0500000000000000" pitchFamily="82" charset="-120"/>
              <a:ea typeface="華康新綜藝體 Std W5" panose="040B0500000000000000" pitchFamily="82" charset="-120"/>
              <a:cs typeface="+mn-ea"/>
              <a:sym typeface="+mn-lt"/>
            </a:endParaRPr>
          </a:p>
        </p:txBody>
      </p:sp>
      <p:sp>
        <p:nvSpPr>
          <p:cNvPr id="8" name="椭圆 7">
            <a:extLst>
              <a:ext uri="{FF2B5EF4-FFF2-40B4-BE49-F238E27FC236}">
                <a16:creationId xmlns:a16="http://schemas.microsoft.com/office/drawing/2014/main" id="{08B93554-9443-4291-83BC-91BEC5088783}"/>
              </a:ext>
            </a:extLst>
          </p:cNvPr>
          <p:cNvSpPr/>
          <p:nvPr/>
        </p:nvSpPr>
        <p:spPr>
          <a:xfrm>
            <a:off x="683912" y="5242803"/>
            <a:ext cx="1056397" cy="1056397"/>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新綜藝體 Std W5" panose="040B0500000000000000" pitchFamily="82" charset="-120"/>
              <a:ea typeface="華康新綜藝體 Std W5" panose="040B0500000000000000" pitchFamily="82" charset="-120"/>
              <a:cs typeface="+mn-ea"/>
              <a:sym typeface="+mn-lt"/>
            </a:endParaRPr>
          </a:p>
        </p:txBody>
      </p:sp>
      <p:sp>
        <p:nvSpPr>
          <p:cNvPr id="9" name="椭圆 8">
            <a:extLst>
              <a:ext uri="{FF2B5EF4-FFF2-40B4-BE49-F238E27FC236}">
                <a16:creationId xmlns:a16="http://schemas.microsoft.com/office/drawing/2014/main" id="{16338DEE-2916-4AC7-A537-1507B9F2A824}"/>
              </a:ext>
            </a:extLst>
          </p:cNvPr>
          <p:cNvSpPr/>
          <p:nvPr/>
        </p:nvSpPr>
        <p:spPr>
          <a:xfrm>
            <a:off x="10464448" y="933352"/>
            <a:ext cx="563400" cy="5634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新綜藝體 Std W5" panose="040B0500000000000000" pitchFamily="82" charset="-120"/>
              <a:ea typeface="華康新綜藝體 Std W5" panose="040B0500000000000000" pitchFamily="82" charset="-120"/>
              <a:cs typeface="+mn-ea"/>
              <a:sym typeface="+mn-lt"/>
            </a:endParaRPr>
          </a:p>
        </p:txBody>
      </p:sp>
      <p:sp>
        <p:nvSpPr>
          <p:cNvPr id="12" name="矩形: 圆角 11">
            <a:extLst>
              <a:ext uri="{FF2B5EF4-FFF2-40B4-BE49-F238E27FC236}">
                <a16:creationId xmlns:a16="http://schemas.microsoft.com/office/drawing/2014/main" id="{4E9D624C-B884-49D6-955A-058878E5E13C}"/>
              </a:ext>
            </a:extLst>
          </p:cNvPr>
          <p:cNvSpPr/>
          <p:nvPr/>
        </p:nvSpPr>
        <p:spPr>
          <a:xfrm>
            <a:off x="5007986" y="4748305"/>
            <a:ext cx="2176028" cy="382876"/>
          </a:xfrm>
          <a:prstGeom prst="roundRect">
            <a:avLst>
              <a:gd name="adj" fmla="val 30172"/>
            </a:avLst>
          </a:prstGeom>
          <a:solidFill>
            <a:schemeClr val="bg1"/>
          </a:solidFill>
          <a:ln>
            <a:noFill/>
          </a:ln>
          <a:effectLst>
            <a:outerShdw blurRad="1651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華康新綜藝體 Std W5" panose="040B0500000000000000" pitchFamily="82" charset="-120"/>
                <a:ea typeface="華康新綜藝體 Std W5" panose="040B0500000000000000" pitchFamily="82" charset="-120"/>
                <a:cs typeface="+mn-ea"/>
                <a:sym typeface="+mn-lt"/>
              </a:rPr>
              <a:t>黃銘德組長</a:t>
            </a:r>
            <a:endParaRPr lang="zh-CN" altLang="en-US" dirty="0">
              <a:solidFill>
                <a:schemeClr val="tx1"/>
              </a:solidFill>
              <a:latin typeface="華康新綜藝體 Std W5" panose="040B0500000000000000" pitchFamily="82" charset="-120"/>
              <a:ea typeface="華康新綜藝體 Std W5" panose="040B0500000000000000" pitchFamily="82" charset="-120"/>
              <a:cs typeface="+mn-ea"/>
              <a:sym typeface="+mn-lt"/>
            </a:endParaRPr>
          </a:p>
        </p:txBody>
      </p:sp>
      <p:sp>
        <p:nvSpPr>
          <p:cNvPr id="17" name="矩形: 圆角 14">
            <a:extLst>
              <a:ext uri="{FF2B5EF4-FFF2-40B4-BE49-F238E27FC236}">
                <a16:creationId xmlns:a16="http://schemas.microsoft.com/office/drawing/2014/main" id="{C9EF46BA-0A3C-44FF-BDE3-02E10A8D8396}"/>
              </a:ext>
            </a:extLst>
          </p:cNvPr>
          <p:cNvSpPr/>
          <p:nvPr/>
        </p:nvSpPr>
        <p:spPr>
          <a:xfrm>
            <a:off x="4852275" y="5347434"/>
            <a:ext cx="2517161" cy="382876"/>
          </a:xfrm>
          <a:prstGeom prst="roundRect">
            <a:avLst>
              <a:gd name="adj" fmla="val 30172"/>
            </a:avLst>
          </a:prstGeom>
          <a:solidFill>
            <a:schemeClr val="bg1"/>
          </a:solidFill>
          <a:ln>
            <a:noFill/>
          </a:ln>
          <a:effectLst>
            <a:outerShdw blurRad="1651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華康新綜藝體 Std W5" panose="040B0500000000000000" pitchFamily="82" charset="-120"/>
                <a:ea typeface="華康新綜藝體 Std W5" panose="040B0500000000000000" pitchFamily="82" charset="-120"/>
                <a:cs typeface="+mn-ea"/>
                <a:sym typeface="+mn-lt"/>
              </a:rPr>
              <a:t>113</a:t>
            </a:r>
            <a:r>
              <a:rPr lang="zh-TW" altLang="en-US" dirty="0">
                <a:solidFill>
                  <a:schemeClr val="tx1"/>
                </a:solidFill>
                <a:latin typeface="華康新綜藝體 Std W5" panose="040B0500000000000000" pitchFamily="82" charset="-120"/>
                <a:ea typeface="華康新綜藝體 Std W5" panose="040B0500000000000000" pitchFamily="82" charset="-120"/>
                <a:cs typeface="+mn-ea"/>
                <a:sym typeface="+mn-lt"/>
              </a:rPr>
              <a:t>年</a:t>
            </a:r>
            <a:r>
              <a:rPr lang="en-US" altLang="zh-TW" dirty="0">
                <a:solidFill>
                  <a:schemeClr val="tx1"/>
                </a:solidFill>
                <a:latin typeface="華康新綜藝體 Std W5" panose="040B0500000000000000" pitchFamily="82" charset="-120"/>
                <a:ea typeface="華康新綜藝體 Std W5" panose="040B0500000000000000" pitchFamily="82" charset="-120"/>
                <a:cs typeface="+mn-ea"/>
                <a:sym typeface="+mn-lt"/>
              </a:rPr>
              <a:t>8</a:t>
            </a:r>
            <a:r>
              <a:rPr lang="zh-TW" altLang="en-US" dirty="0">
                <a:solidFill>
                  <a:schemeClr val="tx1"/>
                </a:solidFill>
                <a:latin typeface="華康新綜藝體 Std W5" panose="040B0500000000000000" pitchFamily="82" charset="-120"/>
                <a:ea typeface="華康新綜藝體 Std W5" panose="040B0500000000000000" pitchFamily="82" charset="-120"/>
                <a:cs typeface="+mn-ea"/>
                <a:sym typeface="+mn-lt"/>
              </a:rPr>
              <a:t>月</a:t>
            </a:r>
            <a:r>
              <a:rPr lang="en-US" altLang="zh-TW" dirty="0">
                <a:solidFill>
                  <a:schemeClr val="tx1"/>
                </a:solidFill>
                <a:latin typeface="華康新綜藝體 Std W5" panose="040B0500000000000000" pitchFamily="82" charset="-120"/>
                <a:ea typeface="華康新綜藝體 Std W5" panose="040B0500000000000000" pitchFamily="82" charset="-120"/>
                <a:cs typeface="+mn-ea"/>
                <a:sym typeface="+mn-lt"/>
              </a:rPr>
              <a:t>27</a:t>
            </a:r>
            <a:r>
              <a:rPr lang="zh-TW" altLang="en-US" dirty="0">
                <a:solidFill>
                  <a:schemeClr val="tx1"/>
                </a:solidFill>
                <a:latin typeface="華康新綜藝體 Std W5" panose="040B0500000000000000" pitchFamily="82" charset="-120"/>
                <a:ea typeface="華康新綜藝體 Std W5" panose="040B0500000000000000" pitchFamily="82" charset="-120"/>
                <a:cs typeface="+mn-ea"/>
                <a:sym typeface="+mn-lt"/>
              </a:rPr>
              <a:t>日</a:t>
            </a:r>
            <a:endParaRPr lang="zh-CN" altLang="en-US" dirty="0">
              <a:solidFill>
                <a:schemeClr val="tx1"/>
              </a:solidFill>
              <a:latin typeface="華康新綜藝體 Std W5" panose="040B0500000000000000" pitchFamily="82" charset="-120"/>
              <a:ea typeface="華康新綜藝體 Std W5" panose="040B0500000000000000" pitchFamily="82" charset="-120"/>
              <a:cs typeface="+mn-ea"/>
              <a:sym typeface="+mn-lt"/>
            </a:endParaRPr>
          </a:p>
        </p:txBody>
      </p:sp>
    </p:spTree>
    <p:custDataLst>
      <p:tags r:id="rId1"/>
    </p:custDataLst>
    <p:extLst>
      <p:ext uri="{BB962C8B-B14F-4D97-AF65-F5344CB8AC3E}">
        <p14:creationId xmlns:p14="http://schemas.microsoft.com/office/powerpoint/2010/main" val="3721018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E180D4A7-C9FB-4DFB-919C-405C955672EB}">
      <p14:showEvtLst xmlns:p14="http://schemas.microsoft.com/office/powerpoint/2010/main">
        <p14:playEvt time="63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C1E15D2-6EE4-4A1D-9FD4-F07801801B84}"/>
              </a:ext>
            </a:extLst>
          </p:cNvPr>
          <p:cNvSpPr txBox="1"/>
          <p:nvPr/>
        </p:nvSpPr>
        <p:spPr>
          <a:xfrm>
            <a:off x="2788934" y="365760"/>
            <a:ext cx="6614129" cy="820780"/>
          </a:xfrm>
          <a:prstGeom prst="rect">
            <a:avLst/>
          </a:prstGeom>
        </p:spPr>
        <p:txBody>
          <a:bodyPr anchor="ctr"/>
          <a:lstStyle>
            <a:defPPr>
              <a:defRPr lang="zh-CN"/>
            </a:defPPr>
            <a:lvl1pPr marR="0" lvl="0" indent="0" algn="ctr" fontAlgn="auto">
              <a:lnSpc>
                <a:spcPct val="100000"/>
              </a:lnSpc>
              <a:spcBef>
                <a:spcPct val="0"/>
              </a:spcBef>
              <a:spcAft>
                <a:spcPts val="0"/>
              </a:spcAft>
              <a:buClrTx/>
              <a:buSzTx/>
              <a:buFontTx/>
              <a:buNone/>
              <a:tabLst/>
              <a:defRPr sz="4800">
                <a:solidFill>
                  <a:srgbClr val="0070C0"/>
                </a:solidFill>
                <a:latin typeface="華康新綜藝體 Std W5" panose="040B0500000000000000" pitchFamily="82" charset="-120"/>
                <a:ea typeface="華康新綜藝體 Std W5" panose="040B0500000000000000" pitchFamily="82" charset="-120"/>
                <a:cs typeface="+mn-ea"/>
              </a:defRPr>
            </a:lvl1pPr>
          </a:lstStyle>
          <a:p>
            <a:r>
              <a:rPr lang="zh-TW" altLang="zh-TW" dirty="0"/>
              <a:t>校園活動資訊簡介</a:t>
            </a:r>
          </a:p>
        </p:txBody>
      </p:sp>
      <p:sp>
        <p:nvSpPr>
          <p:cNvPr id="4" name="橢圓 3">
            <a:extLst>
              <a:ext uri="{FF2B5EF4-FFF2-40B4-BE49-F238E27FC236}">
                <a16:creationId xmlns:a16="http://schemas.microsoft.com/office/drawing/2014/main" id="{E0FC5E86-B7B8-47AB-BCD0-164A8223FF47}"/>
              </a:ext>
            </a:extLst>
          </p:cNvPr>
          <p:cNvSpPr/>
          <p:nvPr/>
        </p:nvSpPr>
        <p:spPr>
          <a:xfrm>
            <a:off x="339948" y="1561021"/>
            <a:ext cx="4206240" cy="82078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學生社團招生博覽會</a:t>
            </a:r>
          </a:p>
        </p:txBody>
      </p:sp>
      <p:sp>
        <p:nvSpPr>
          <p:cNvPr id="7" name="橢圓 6">
            <a:extLst>
              <a:ext uri="{FF2B5EF4-FFF2-40B4-BE49-F238E27FC236}">
                <a16:creationId xmlns:a16="http://schemas.microsoft.com/office/drawing/2014/main" id="{CBCACE7F-26B7-4CC7-9BB8-E289734E69F6}"/>
              </a:ext>
            </a:extLst>
          </p:cNvPr>
          <p:cNvSpPr/>
          <p:nvPr/>
        </p:nvSpPr>
        <p:spPr>
          <a:xfrm>
            <a:off x="8759952" y="1561021"/>
            <a:ext cx="2865122" cy="82078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新生校歌比賽</a:t>
            </a:r>
          </a:p>
        </p:txBody>
      </p:sp>
      <p:sp>
        <p:nvSpPr>
          <p:cNvPr id="8" name="橢圓 7">
            <a:extLst>
              <a:ext uri="{FF2B5EF4-FFF2-40B4-BE49-F238E27FC236}">
                <a16:creationId xmlns:a16="http://schemas.microsoft.com/office/drawing/2014/main" id="{E4A02841-E1FE-4A84-9F7A-007F2655F3A0}"/>
              </a:ext>
            </a:extLst>
          </p:cNvPr>
          <p:cNvSpPr/>
          <p:nvPr/>
        </p:nvSpPr>
        <p:spPr>
          <a:xfrm>
            <a:off x="5462015" y="1561021"/>
            <a:ext cx="1731266" cy="82078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園遊會</a:t>
            </a:r>
          </a:p>
        </p:txBody>
      </p:sp>
      <p:pic>
        <p:nvPicPr>
          <p:cNvPr id="9" name="圖片 8">
            <a:extLst>
              <a:ext uri="{FF2B5EF4-FFF2-40B4-BE49-F238E27FC236}">
                <a16:creationId xmlns:a16="http://schemas.microsoft.com/office/drawing/2014/main" id="{30D50A6E-CF63-429E-B9A8-FDEAFF0FA1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11791" y="2983456"/>
            <a:ext cx="4743563" cy="3162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圖片 10">
            <a:extLst>
              <a:ext uri="{FF2B5EF4-FFF2-40B4-BE49-F238E27FC236}">
                <a16:creationId xmlns:a16="http://schemas.microsoft.com/office/drawing/2014/main" id="{EA084DBC-4D96-43BA-B600-FE11E3DAB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5479" y="2983456"/>
            <a:ext cx="4743562" cy="3162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0031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D4A3B98F-6A49-43DA-B651-91E6B46E817B}"/>
              </a:ext>
            </a:extLst>
          </p:cNvPr>
          <p:cNvSpPr/>
          <p:nvPr/>
        </p:nvSpPr>
        <p:spPr>
          <a:xfrm>
            <a:off x="1407812" y="4912603"/>
            <a:ext cx="1056397" cy="1056397"/>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7A5E0C9A-CAF3-4888-837B-FC3767A57C8C}"/>
              </a:ext>
            </a:extLst>
          </p:cNvPr>
          <p:cNvSpPr/>
          <p:nvPr/>
        </p:nvSpPr>
        <p:spPr>
          <a:xfrm>
            <a:off x="9727792" y="541350"/>
            <a:ext cx="563400" cy="5634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D89A7198-D701-4783-A59D-BCD05966888C}"/>
              </a:ext>
            </a:extLst>
          </p:cNvPr>
          <p:cNvSpPr/>
          <p:nvPr/>
        </p:nvSpPr>
        <p:spPr>
          <a:xfrm>
            <a:off x="-397892" y="-623833"/>
            <a:ext cx="1629792" cy="1629792"/>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0BE10BF7-C5F4-4FE0-AEEF-8235E084A839}"/>
              </a:ext>
            </a:extLst>
          </p:cNvPr>
          <p:cNvSpPr/>
          <p:nvPr/>
        </p:nvSpPr>
        <p:spPr>
          <a:xfrm>
            <a:off x="8919450" y="4657998"/>
            <a:ext cx="449100" cy="4491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51ACFD56-E5D9-427E-9740-DA5852656F0F}"/>
              </a:ext>
            </a:extLst>
          </p:cNvPr>
          <p:cNvGrpSpPr/>
          <p:nvPr/>
        </p:nvGrpSpPr>
        <p:grpSpPr>
          <a:xfrm>
            <a:off x="3048000" y="848058"/>
            <a:ext cx="6096000" cy="3971481"/>
            <a:chOff x="3048000" y="1443260"/>
            <a:chExt cx="6096000" cy="3971481"/>
          </a:xfrm>
        </p:grpSpPr>
        <p:sp>
          <p:nvSpPr>
            <p:cNvPr id="14" name="矩形: 圆角 1">
              <a:extLst>
                <a:ext uri="{FF2B5EF4-FFF2-40B4-BE49-F238E27FC236}">
                  <a16:creationId xmlns:a16="http://schemas.microsoft.com/office/drawing/2014/main" id="{BF97AFBC-27AF-41E9-ADE8-CA1910FFAB41}"/>
                </a:ext>
              </a:extLst>
            </p:cNvPr>
            <p:cNvSpPr/>
            <p:nvPr/>
          </p:nvSpPr>
          <p:spPr>
            <a:xfrm rot="2684577">
              <a:off x="4110260" y="1443260"/>
              <a:ext cx="3971481" cy="3971481"/>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5">
              <a:extLst>
                <a:ext uri="{FF2B5EF4-FFF2-40B4-BE49-F238E27FC236}">
                  <a16:creationId xmlns:a16="http://schemas.microsoft.com/office/drawing/2014/main" id="{8E42A8E3-2D45-4AB9-B1D0-8A0770BF747D}"/>
                </a:ext>
              </a:extLst>
            </p:cNvPr>
            <p:cNvSpPr txBox="1"/>
            <p:nvPr/>
          </p:nvSpPr>
          <p:spPr>
            <a:xfrm>
              <a:off x="3048000" y="3370650"/>
              <a:ext cx="6096000" cy="646331"/>
            </a:xfrm>
            <a:prstGeom prst="rect">
              <a:avLst/>
            </a:prstGeom>
            <a:noFill/>
          </p:spPr>
          <p:txBody>
            <a:bodyPr wrap="square">
              <a:spAutoFit/>
            </a:bodyPr>
            <a:lstStyle/>
            <a:p>
              <a:pPr algn="ctr"/>
              <a:r>
                <a:rPr lang="zh-TW" altLang="en-US" sz="3600" spc="300" dirty="0">
                  <a:latin typeface="華康新綜藝體 Std W5" panose="040B0500000000000000" pitchFamily="82" charset="-120"/>
                  <a:ea typeface="華康新綜藝體 Std W5" panose="040B0500000000000000" pitchFamily="82" charset="-120"/>
                  <a:cs typeface="+mn-ea"/>
                  <a:sym typeface="+mn-lt"/>
                </a:rPr>
                <a:t>衛生保健組</a:t>
              </a:r>
              <a:endParaRPr lang="zh-CN" altLang="en-US" sz="3600" spc="300" dirty="0">
                <a:latin typeface="華康新綜藝體 Std W5" panose="040B0500000000000000" pitchFamily="82" charset="-120"/>
                <a:ea typeface="華康新綜藝體 Std W5" panose="040B0500000000000000" pitchFamily="82" charset="-120"/>
                <a:cs typeface="+mn-ea"/>
                <a:sym typeface="+mn-lt"/>
              </a:endParaRPr>
            </a:p>
          </p:txBody>
        </p:sp>
      </p:grpSp>
      <p:sp>
        <p:nvSpPr>
          <p:cNvPr id="2" name="文本框 1"/>
          <p:cNvSpPr txBox="1"/>
          <p:nvPr/>
        </p:nvSpPr>
        <p:spPr>
          <a:xfrm>
            <a:off x="1819922" y="745724"/>
            <a:ext cx="2867488" cy="646331"/>
          </a:xfrm>
          <a:prstGeom prst="rect">
            <a:avLst/>
          </a:prstGeom>
          <a:noFill/>
        </p:spPr>
        <p:txBody>
          <a:bodyPr wrap="square" rtlCol="0">
            <a:spAutoFit/>
          </a:bodyPr>
          <a:lstStyle/>
          <a:p>
            <a:r>
              <a:rPr lang="en-US" altLang="zh-CN" dirty="0">
                <a:solidFill>
                  <a:srgbClr val="FFFFFF"/>
                </a:solidFill>
              </a:rPr>
              <a:t>https</a:t>
            </a:r>
            <a:r>
              <a:rPr lang="zh-CN" altLang="en-US" dirty="0">
                <a:solidFill>
                  <a:srgbClr val="FFFFFF"/>
                </a:solidFill>
              </a:rPr>
              <a:t>：</a:t>
            </a:r>
            <a:r>
              <a:rPr lang="en-US" altLang="zh-CN" dirty="0">
                <a:solidFill>
                  <a:srgbClr val="FFFFFF"/>
                </a:solidFill>
              </a:rPr>
              <a:t>//www.ypppt.com/</a:t>
            </a:r>
            <a:endParaRPr lang="zh-CN" altLang="en-US" dirty="0">
              <a:solidFill>
                <a:srgbClr val="FFFFFF"/>
              </a:solidFill>
            </a:endParaRPr>
          </a:p>
        </p:txBody>
      </p:sp>
      <p:sp>
        <p:nvSpPr>
          <p:cNvPr id="16" name="副標題 2">
            <a:extLst>
              <a:ext uri="{FF2B5EF4-FFF2-40B4-BE49-F238E27FC236}">
                <a16:creationId xmlns:a16="http://schemas.microsoft.com/office/drawing/2014/main" id="{5DB4B585-5C08-4464-96F2-DE7E3F90BCDA}"/>
              </a:ext>
            </a:extLst>
          </p:cNvPr>
          <p:cNvSpPr txBox="1">
            <a:spLocks/>
          </p:cNvSpPr>
          <p:nvPr/>
        </p:nvSpPr>
        <p:spPr>
          <a:xfrm>
            <a:off x="1577339" y="3726214"/>
            <a:ext cx="9476232" cy="2221506"/>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Ø"/>
            </a:pPr>
            <a:r>
              <a:rPr lang="zh-TW" altLang="en-US" dirty="0">
                <a:solidFill>
                  <a:schemeClr val="tx1"/>
                </a:solidFill>
              </a:rPr>
              <a:t>辦理各式健康促進活動、推動無菸校園、提供健康醫護新知等，建立健康樂活的校園。</a:t>
            </a:r>
          </a:p>
          <a:p>
            <a:pPr marL="342900" indent="-342900" algn="ctr">
              <a:buFont typeface="Wingdings" panose="05000000000000000000" pitchFamily="2" charset="2"/>
              <a:buChar char="Ø"/>
            </a:pPr>
            <a:endParaRPr lang="zh-TW" altLang="en-US" dirty="0">
              <a:solidFill>
                <a:schemeClr val="tx1"/>
              </a:solidFill>
            </a:endParaRPr>
          </a:p>
          <a:p>
            <a:pPr algn="ctr"/>
            <a:r>
              <a:rPr lang="zh-TW" altLang="en-US" dirty="0">
                <a:solidFill>
                  <a:schemeClr val="tx1"/>
                </a:solidFill>
              </a:rPr>
              <a:t>所在位置：昌明樓</a:t>
            </a:r>
            <a:r>
              <a:rPr lang="en-US" altLang="zh-TW" dirty="0">
                <a:solidFill>
                  <a:schemeClr val="tx1"/>
                </a:solidFill>
              </a:rPr>
              <a:t>1F</a:t>
            </a:r>
            <a:r>
              <a:rPr lang="zh-TW" altLang="en-US" dirty="0">
                <a:solidFill>
                  <a:schemeClr val="tx1"/>
                </a:solidFill>
              </a:rPr>
              <a:t> </a:t>
            </a:r>
            <a:r>
              <a:rPr lang="en-US" altLang="zh-TW" dirty="0">
                <a:solidFill>
                  <a:schemeClr val="tx1"/>
                </a:solidFill>
              </a:rPr>
              <a:t>4112</a:t>
            </a:r>
            <a:r>
              <a:rPr lang="zh-TW" altLang="en-US" dirty="0">
                <a:solidFill>
                  <a:schemeClr val="tx1"/>
                </a:solidFill>
              </a:rPr>
              <a:t>室</a:t>
            </a:r>
            <a:endParaRPr lang="en-US" altLang="zh-TW" dirty="0">
              <a:solidFill>
                <a:schemeClr val="tx1"/>
              </a:solidFill>
            </a:endParaRPr>
          </a:p>
        </p:txBody>
      </p:sp>
      <p:pic>
        <p:nvPicPr>
          <p:cNvPr id="17" name="圖片 16">
            <a:extLst>
              <a:ext uri="{FF2B5EF4-FFF2-40B4-BE49-F238E27FC236}">
                <a16:creationId xmlns:a16="http://schemas.microsoft.com/office/drawing/2014/main" id="{29EB767C-0FF8-40F9-9A96-D5086D2C8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054" y="5440801"/>
            <a:ext cx="451104" cy="487680"/>
          </a:xfrm>
          <a:prstGeom prst="rect">
            <a:avLst/>
          </a:prstGeom>
        </p:spPr>
      </p:pic>
      <p:pic>
        <p:nvPicPr>
          <p:cNvPr id="18" name="圖片 17">
            <a:extLst>
              <a:ext uri="{FF2B5EF4-FFF2-40B4-BE49-F238E27FC236}">
                <a16:creationId xmlns:a16="http://schemas.microsoft.com/office/drawing/2014/main" id="{B4A0EEDE-7743-42C5-AE84-C2E62B61CE0E}"/>
              </a:ext>
            </a:extLst>
          </p:cNvPr>
          <p:cNvPicPr>
            <a:picLocks noChangeAspect="1"/>
          </p:cNvPicPr>
          <p:nvPr/>
        </p:nvPicPr>
        <p:blipFill>
          <a:blip r:embed="rId4"/>
          <a:stretch>
            <a:fillRect/>
          </a:stretch>
        </p:blipFill>
        <p:spPr>
          <a:xfrm>
            <a:off x="5196000" y="1359517"/>
            <a:ext cx="1800000" cy="1381935"/>
          </a:xfrm>
          <a:prstGeom prst="rect">
            <a:avLst/>
          </a:prstGeom>
        </p:spPr>
      </p:pic>
    </p:spTree>
    <p:custDataLst>
      <p:tags r:id="rId1"/>
    </p:custDataLst>
    <p:extLst>
      <p:ext uri="{BB962C8B-B14F-4D97-AF65-F5344CB8AC3E}">
        <p14:creationId xmlns:p14="http://schemas.microsoft.com/office/powerpoint/2010/main" val="3233434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960F56C-5313-4C33-A4F5-92EBC12CE4A2}"/>
              </a:ext>
            </a:extLst>
          </p:cNvPr>
          <p:cNvSpPr txBox="1">
            <a:spLocks/>
          </p:cNvSpPr>
          <p:nvPr/>
        </p:nvSpPr>
        <p:spPr>
          <a:xfrm>
            <a:off x="426720" y="171057"/>
            <a:ext cx="11486606" cy="3652006"/>
          </a:xfrm>
          <a:prstGeom prst="rect">
            <a:avLst/>
          </a:prstGeom>
        </p:spPr>
        <p:txBody>
          <a:bodyPr anchor="ctr"/>
          <a:lstStyle>
            <a:lvl1pPr algn="ctr"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marL="342900" indent="-342900" algn="l" latinLnBrk="0">
              <a:buFont typeface="Wingdings" panose="05000000000000000000" pitchFamily="2" charset="2"/>
              <a:buChar char="Ø"/>
              <a:defRPr/>
            </a:pPr>
            <a:r>
              <a:rPr lang="zh-TW" altLang="en-US" sz="2400" dirty="0">
                <a:solidFill>
                  <a:schemeClr val="bg2">
                    <a:lumMod val="50000"/>
                  </a:schemeClr>
                </a:solidFill>
                <a:ea typeface="華康POP1體 Std W5" panose="040B0500000000000000" pitchFamily="82" charset="-120"/>
                <a:cs typeface="+mn-cs"/>
              </a:rPr>
              <a:t>辦理健康促進活動</a:t>
            </a:r>
            <a:endParaRPr lang="en-US" altLang="zh-TW" sz="2400" dirty="0">
              <a:solidFill>
                <a:schemeClr val="bg2">
                  <a:lumMod val="50000"/>
                </a:schemeClr>
              </a:solidFill>
              <a:ea typeface="華康POP1體 Std W5" panose="040B0500000000000000" pitchFamily="82" charset="-120"/>
              <a:cs typeface="+mn-cs"/>
            </a:endParaRPr>
          </a:p>
          <a:p>
            <a:pPr algn="l" latinLnBrk="0">
              <a:defRPr/>
            </a:pPr>
            <a:r>
              <a:rPr lang="zh-TW" altLang="en-US" sz="2400" dirty="0">
                <a:solidFill>
                  <a:schemeClr val="bg2">
                    <a:lumMod val="50000"/>
                  </a:schemeClr>
                </a:solidFill>
                <a:ea typeface="華康POP1體 Std W5" panose="040B0500000000000000" pitchFamily="82" charset="-120"/>
                <a:cs typeface="+mn-cs"/>
              </a:rPr>
              <a:t>健康體位講座、菸害防制講座、愛滋防治講座、捐血活動等，活動日期公告於網頁及群組</a:t>
            </a:r>
            <a:endParaRPr lang="ko-KR" altLang="en-US" sz="2400" dirty="0">
              <a:solidFill>
                <a:schemeClr val="bg2">
                  <a:lumMod val="50000"/>
                </a:schemeClr>
              </a:solidFill>
              <a:cs typeface="+mn-cs"/>
            </a:endParaRPr>
          </a:p>
        </p:txBody>
      </p:sp>
      <p:grpSp>
        <p:nvGrpSpPr>
          <p:cNvPr id="8" name="群組 7">
            <a:extLst>
              <a:ext uri="{FF2B5EF4-FFF2-40B4-BE49-F238E27FC236}">
                <a16:creationId xmlns:a16="http://schemas.microsoft.com/office/drawing/2014/main" id="{F60F80C6-7C0A-4F1E-AE3D-464F07E6C776}"/>
              </a:ext>
            </a:extLst>
          </p:cNvPr>
          <p:cNvGrpSpPr/>
          <p:nvPr/>
        </p:nvGrpSpPr>
        <p:grpSpPr>
          <a:xfrm>
            <a:off x="1864736" y="3536815"/>
            <a:ext cx="9334485" cy="2964134"/>
            <a:chOff x="575869" y="2292920"/>
            <a:chExt cx="5604920" cy="2964134"/>
          </a:xfrm>
        </p:grpSpPr>
        <p:pic>
          <p:nvPicPr>
            <p:cNvPr id="9" name="圖片 8">
              <a:extLst>
                <a:ext uri="{FF2B5EF4-FFF2-40B4-BE49-F238E27FC236}">
                  <a16:creationId xmlns:a16="http://schemas.microsoft.com/office/drawing/2014/main" id="{A2A9F77C-15CD-4264-BF81-C7A933F7A9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16" r="19200" b="69599"/>
            <a:stretch/>
          </p:blipFill>
          <p:spPr>
            <a:xfrm>
              <a:off x="575869" y="2292920"/>
              <a:ext cx="5604920" cy="2964134"/>
            </a:xfrm>
            <a:prstGeom prst="rect">
              <a:avLst/>
            </a:prstGeom>
          </p:spPr>
        </p:pic>
        <p:sp>
          <p:nvSpPr>
            <p:cNvPr id="10" name="矩形 9">
              <a:extLst>
                <a:ext uri="{FF2B5EF4-FFF2-40B4-BE49-F238E27FC236}">
                  <a16:creationId xmlns:a16="http://schemas.microsoft.com/office/drawing/2014/main" id="{4E9D1733-CE07-497D-990C-E313486722EC}"/>
                </a:ext>
              </a:extLst>
            </p:cNvPr>
            <p:cNvSpPr/>
            <p:nvPr/>
          </p:nvSpPr>
          <p:spPr>
            <a:xfrm>
              <a:off x="1608003" y="3082833"/>
              <a:ext cx="3367174" cy="15411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a:latin typeface="微軟正黑體" panose="020B0604030504040204" pitchFamily="34" charset="-120"/>
                  <a:ea typeface="微軟正黑體" panose="020B0604030504040204" pitchFamily="34" charset="-120"/>
                </a:rPr>
                <a:t>歡迎踴躍報名參加</a:t>
              </a:r>
            </a:p>
          </p:txBody>
        </p:sp>
      </p:grpSp>
    </p:spTree>
    <p:custDataLst>
      <p:tags r:id="rId1"/>
    </p:custDataLst>
    <p:extLst>
      <p:ext uri="{BB962C8B-B14F-4D97-AF65-F5344CB8AC3E}">
        <p14:creationId xmlns:p14="http://schemas.microsoft.com/office/powerpoint/2010/main" val="212996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30F992-8E70-48B2-82C0-283FB2C1A145}"/>
              </a:ext>
            </a:extLst>
          </p:cNvPr>
          <p:cNvSpPr txBox="1">
            <a:spLocks/>
          </p:cNvSpPr>
          <p:nvPr/>
        </p:nvSpPr>
        <p:spPr>
          <a:xfrm>
            <a:off x="4665580" y="710541"/>
            <a:ext cx="4234792" cy="558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菸害防制宣導</a:t>
            </a:r>
          </a:p>
        </p:txBody>
      </p:sp>
      <p:pic>
        <p:nvPicPr>
          <p:cNvPr id="3" name="圖片 2">
            <a:extLst>
              <a:ext uri="{FF2B5EF4-FFF2-40B4-BE49-F238E27FC236}">
                <a16:creationId xmlns:a16="http://schemas.microsoft.com/office/drawing/2014/main" id="{DDBB5271-110D-4765-B1F5-AE0CB123B127}"/>
              </a:ext>
            </a:extLst>
          </p:cNvPr>
          <p:cNvPicPr>
            <a:picLocks noChangeAspect="1"/>
          </p:cNvPicPr>
          <p:nvPr/>
        </p:nvPicPr>
        <p:blipFill>
          <a:blip r:embed="rId2"/>
          <a:stretch>
            <a:fillRect/>
          </a:stretch>
        </p:blipFill>
        <p:spPr>
          <a:xfrm>
            <a:off x="3385600" y="458552"/>
            <a:ext cx="1279980" cy="1282250"/>
          </a:xfrm>
          <a:prstGeom prst="rect">
            <a:avLst/>
          </a:prstGeom>
        </p:spPr>
      </p:pic>
      <p:pic>
        <p:nvPicPr>
          <p:cNvPr id="5" name="圖片 4">
            <a:extLst>
              <a:ext uri="{FF2B5EF4-FFF2-40B4-BE49-F238E27FC236}">
                <a16:creationId xmlns:a16="http://schemas.microsoft.com/office/drawing/2014/main" id="{0482190B-8AD9-449C-AFE3-F82937887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04" y="2015665"/>
            <a:ext cx="3993584" cy="3993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字方塊 5">
            <a:extLst>
              <a:ext uri="{FF2B5EF4-FFF2-40B4-BE49-F238E27FC236}">
                <a16:creationId xmlns:a16="http://schemas.microsoft.com/office/drawing/2014/main" id="{485DC4EA-7FF6-41A1-B2B6-9A55829C98E7}"/>
              </a:ext>
            </a:extLst>
          </p:cNvPr>
          <p:cNvSpPr txBox="1"/>
          <p:nvPr/>
        </p:nvSpPr>
        <p:spPr>
          <a:xfrm>
            <a:off x="5519560" y="2846562"/>
            <a:ext cx="6129896" cy="2554545"/>
          </a:xfrm>
          <a:prstGeom prst="rect">
            <a:avLst/>
          </a:prstGeom>
          <a:noFill/>
          <a:ln>
            <a:solidFill>
              <a:schemeClr val="tx1">
                <a:lumMod val="95000"/>
                <a:lumOff val="5000"/>
              </a:schemeClr>
            </a:solidFill>
          </a:ln>
        </p:spPr>
        <p:txBody>
          <a:bodyPr wrap="square" rtlCol="0">
            <a:spAutoFit/>
          </a:bodyPr>
          <a:lstStyle/>
          <a:p>
            <a:pPr marL="342900" lvl="0" indent="-342900" algn="just" latinLnBrk="0">
              <a:buFont typeface="Wingdings" panose="05000000000000000000" pitchFamily="2" charset="2"/>
              <a:buChar char="Ø"/>
              <a:defRPr/>
            </a:pPr>
            <a:r>
              <a:rPr lang="zh-TW" altLang="en-US" sz="2400" dirty="0">
                <a:solidFill>
                  <a:schemeClr val="bg2">
                    <a:lumMod val="50000"/>
                  </a:schemeClr>
                </a:solidFill>
                <a:latin typeface="+mj-lt"/>
                <a:ea typeface="華康POP1體 Std W5" panose="040B0500000000000000" pitchFamily="82" charset="-120"/>
              </a:rPr>
              <a:t>依據</a:t>
            </a:r>
            <a:r>
              <a:rPr lang="en-US" altLang="zh-TW" sz="2400" dirty="0">
                <a:solidFill>
                  <a:schemeClr val="bg2">
                    <a:lumMod val="50000"/>
                  </a:schemeClr>
                </a:solidFill>
                <a:latin typeface="+mj-lt"/>
                <a:ea typeface="華康POP1體 Std W5" panose="040B0500000000000000" pitchFamily="82" charset="-120"/>
              </a:rPr>
              <a:t>112</a:t>
            </a:r>
            <a:r>
              <a:rPr lang="zh-TW" altLang="en-US" sz="2400" dirty="0">
                <a:solidFill>
                  <a:schemeClr val="bg2">
                    <a:lumMod val="50000"/>
                  </a:schemeClr>
                </a:solidFill>
                <a:latin typeface="+mj-lt"/>
                <a:ea typeface="華康POP1體 Std W5" panose="040B0500000000000000" pitchFamily="82" charset="-120"/>
              </a:rPr>
              <a:t>年</a:t>
            </a:r>
            <a:r>
              <a:rPr lang="en-US" altLang="zh-TW" sz="2400" dirty="0">
                <a:solidFill>
                  <a:schemeClr val="bg2">
                    <a:lumMod val="50000"/>
                  </a:schemeClr>
                </a:solidFill>
                <a:latin typeface="+mj-lt"/>
                <a:ea typeface="華康POP1體 Std W5" panose="040B0500000000000000" pitchFamily="82" charset="-120"/>
              </a:rPr>
              <a:t>2</a:t>
            </a:r>
            <a:r>
              <a:rPr lang="zh-TW" altLang="en-US" sz="2400" dirty="0">
                <a:solidFill>
                  <a:schemeClr val="bg2">
                    <a:lumMod val="50000"/>
                  </a:schemeClr>
                </a:solidFill>
                <a:latin typeface="+mj-lt"/>
                <a:ea typeface="華康POP1體 Std W5" panose="040B0500000000000000" pitchFamily="82" charset="-120"/>
              </a:rPr>
              <a:t>月</a:t>
            </a:r>
            <a:r>
              <a:rPr lang="en-US" altLang="zh-TW" sz="2400" dirty="0">
                <a:solidFill>
                  <a:schemeClr val="bg2">
                    <a:lumMod val="50000"/>
                  </a:schemeClr>
                </a:solidFill>
                <a:latin typeface="+mj-lt"/>
                <a:ea typeface="華康POP1體 Std W5" panose="040B0500000000000000" pitchFamily="82" charset="-120"/>
              </a:rPr>
              <a:t>15</a:t>
            </a:r>
            <a:r>
              <a:rPr lang="zh-TW" altLang="en-US" sz="2400" dirty="0">
                <a:solidFill>
                  <a:schemeClr val="bg2">
                    <a:lumMod val="50000"/>
                  </a:schemeClr>
                </a:solidFill>
                <a:latin typeface="+mj-lt"/>
                <a:ea typeface="華康POP1體 Std W5" panose="040B0500000000000000" pitchFamily="82" charset="-120"/>
              </a:rPr>
              <a:t>日菸害防制法，增列大專校院為全面禁菸場所、入口應設禁菸標示且不得供應吸菸有關器物，</a:t>
            </a:r>
            <a:r>
              <a:rPr lang="zh-TW" altLang="en-US" sz="3200" b="1" kern="0" dirty="0">
                <a:solidFill>
                  <a:srgbClr val="FF0000"/>
                </a:solidFill>
                <a:latin typeface="華康POP1體 Std W5" panose="040B0500000000000000" pitchFamily="82" charset="-120"/>
                <a:ea typeface="華康POP1體 Std W5" panose="040B0500000000000000" pitchFamily="82" charset="-120"/>
              </a:rPr>
              <a:t>提升禁菸年齡至</a:t>
            </a:r>
            <a:r>
              <a:rPr lang="en-US" altLang="zh-TW" sz="3200" b="1" kern="0" dirty="0">
                <a:solidFill>
                  <a:srgbClr val="FF0000"/>
                </a:solidFill>
                <a:latin typeface="華康POP1體 Std W5" panose="040B0500000000000000" pitchFamily="82" charset="-120"/>
                <a:ea typeface="華康POP1體 Std W5" panose="040B0500000000000000" pitchFamily="82" charset="-120"/>
              </a:rPr>
              <a:t>20</a:t>
            </a:r>
            <a:r>
              <a:rPr lang="zh-TW" altLang="en-US" sz="3200" b="1" kern="0" dirty="0">
                <a:solidFill>
                  <a:srgbClr val="FF0000"/>
                </a:solidFill>
                <a:latin typeface="華康POP1體 Std W5" panose="040B0500000000000000" pitchFamily="82" charset="-120"/>
                <a:ea typeface="華康POP1體 Std W5" panose="040B0500000000000000" pitchFamily="82" charset="-120"/>
              </a:rPr>
              <a:t>歲</a:t>
            </a:r>
            <a:r>
              <a:rPr lang="zh-TW" altLang="en-US" sz="2400" dirty="0">
                <a:solidFill>
                  <a:schemeClr val="bg2">
                    <a:lumMod val="50000"/>
                  </a:schemeClr>
                </a:solidFill>
                <a:latin typeface="+mj-lt"/>
                <a:ea typeface="華康POP1體 Std W5" panose="040B0500000000000000" pitchFamily="82" charset="-120"/>
              </a:rPr>
              <a:t>、違反者需受戒菸教育，以及全面禁止類菸品（電子煙）、加強管制指定菸品（加熱式菸品）等。</a:t>
            </a:r>
            <a:endParaRPr lang="en-US" altLang="zh-TW" sz="2400" dirty="0">
              <a:solidFill>
                <a:schemeClr val="bg2">
                  <a:lumMod val="50000"/>
                </a:schemeClr>
              </a:solidFill>
              <a:latin typeface="+mj-lt"/>
              <a:ea typeface="華康POP1體 Std W5" panose="040B0500000000000000" pitchFamily="82" charset="-120"/>
            </a:endParaRPr>
          </a:p>
        </p:txBody>
      </p:sp>
    </p:spTree>
    <p:extLst>
      <p:ext uri="{BB962C8B-B14F-4D97-AF65-F5344CB8AC3E}">
        <p14:creationId xmlns:p14="http://schemas.microsoft.com/office/powerpoint/2010/main" val="2564115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5EA2EBC-763A-4D76-AEC4-7FA415CEEE72}"/>
              </a:ext>
            </a:extLst>
          </p:cNvPr>
          <p:cNvSpPr txBox="1"/>
          <p:nvPr/>
        </p:nvSpPr>
        <p:spPr>
          <a:xfrm>
            <a:off x="1295467" y="1604798"/>
            <a:ext cx="7872875" cy="584775"/>
          </a:xfrm>
          <a:prstGeom prst="rect">
            <a:avLst/>
          </a:prstGeom>
          <a:noFill/>
        </p:spPr>
        <p:txBody>
          <a:bodyPr wrap="square" rtlCol="0">
            <a:spAutoFit/>
          </a:bodyPr>
          <a:lstStyle/>
          <a:p>
            <a:endParaRPr lang="zh-TW" altLang="en-US" sz="3200" dirty="0">
              <a:latin typeface="微軟正黑體" panose="020B0604030504040204" pitchFamily="34" charset="-120"/>
              <a:ea typeface="微軟正黑體" panose="020B0604030504040204" pitchFamily="34" charset="-120"/>
            </a:endParaRPr>
          </a:p>
        </p:txBody>
      </p:sp>
      <p:sp>
        <p:nvSpPr>
          <p:cNvPr id="7" name="手繪多邊形: 圖案 6">
            <a:extLst>
              <a:ext uri="{FF2B5EF4-FFF2-40B4-BE49-F238E27FC236}">
                <a16:creationId xmlns:a16="http://schemas.microsoft.com/office/drawing/2014/main" id="{AA68FDC2-3782-41FE-968E-8FD7E428DE62}"/>
              </a:ext>
            </a:extLst>
          </p:cNvPr>
          <p:cNvSpPr/>
          <p:nvPr/>
        </p:nvSpPr>
        <p:spPr>
          <a:xfrm>
            <a:off x="916845" y="1216013"/>
            <a:ext cx="6989576" cy="458887"/>
          </a:xfrm>
          <a:custGeom>
            <a:avLst/>
            <a:gdLst>
              <a:gd name="connsiteX0" fmla="*/ 0 w 6989576"/>
              <a:gd name="connsiteY0" fmla="*/ 76483 h 458887"/>
              <a:gd name="connsiteX1" fmla="*/ 76483 w 6989576"/>
              <a:gd name="connsiteY1" fmla="*/ 0 h 458887"/>
              <a:gd name="connsiteX2" fmla="*/ 6913093 w 6989576"/>
              <a:gd name="connsiteY2" fmla="*/ 0 h 458887"/>
              <a:gd name="connsiteX3" fmla="*/ 6989576 w 6989576"/>
              <a:gd name="connsiteY3" fmla="*/ 76483 h 458887"/>
              <a:gd name="connsiteX4" fmla="*/ 6989576 w 6989576"/>
              <a:gd name="connsiteY4" fmla="*/ 382404 h 458887"/>
              <a:gd name="connsiteX5" fmla="*/ 6913093 w 6989576"/>
              <a:gd name="connsiteY5" fmla="*/ 458887 h 458887"/>
              <a:gd name="connsiteX6" fmla="*/ 76483 w 6989576"/>
              <a:gd name="connsiteY6" fmla="*/ 458887 h 458887"/>
              <a:gd name="connsiteX7" fmla="*/ 0 w 6989576"/>
              <a:gd name="connsiteY7" fmla="*/ 382404 h 458887"/>
              <a:gd name="connsiteX8" fmla="*/ 0 w 6989576"/>
              <a:gd name="connsiteY8" fmla="*/ 76483 h 4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9576" h="458887">
                <a:moveTo>
                  <a:pt x="0" y="76483"/>
                </a:moveTo>
                <a:cubicBezTo>
                  <a:pt x="0" y="34243"/>
                  <a:pt x="34243" y="0"/>
                  <a:pt x="76483" y="0"/>
                </a:cubicBezTo>
                <a:lnTo>
                  <a:pt x="6913093" y="0"/>
                </a:lnTo>
                <a:cubicBezTo>
                  <a:pt x="6955333" y="0"/>
                  <a:pt x="6989576" y="34243"/>
                  <a:pt x="6989576" y="76483"/>
                </a:cubicBezTo>
                <a:lnTo>
                  <a:pt x="6989576" y="382404"/>
                </a:lnTo>
                <a:cubicBezTo>
                  <a:pt x="6989576" y="424644"/>
                  <a:pt x="6955333" y="458887"/>
                  <a:pt x="6913093" y="458887"/>
                </a:cubicBezTo>
                <a:lnTo>
                  <a:pt x="76483" y="458887"/>
                </a:lnTo>
                <a:cubicBezTo>
                  <a:pt x="34243" y="458887"/>
                  <a:pt x="0" y="424644"/>
                  <a:pt x="0" y="382404"/>
                </a:cubicBezTo>
                <a:lnTo>
                  <a:pt x="0" y="76483"/>
                </a:lnTo>
                <a:close/>
              </a:path>
            </a:pathLst>
          </a:custGeom>
          <a:solidFill>
            <a:schemeClr val="tx2">
              <a:lumMod val="20000"/>
              <a:lumOff val="80000"/>
            </a:schemeClr>
          </a:solidFill>
          <a:ln>
            <a:solidFill>
              <a:schemeClr val="tx2">
                <a:lumMod val="5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86590" tIns="22401" rIns="286590" bIns="22401" numCol="1" spcCol="1270" anchor="ctr" anchorCtr="0">
            <a:noAutofit/>
          </a:bodyPr>
          <a:lstStyle/>
          <a:p>
            <a:pPr marL="0" lvl="0" indent="0" algn="l" defTabSz="1066800">
              <a:lnSpc>
                <a:spcPct val="90000"/>
              </a:lnSpc>
              <a:spcBef>
                <a:spcPct val="0"/>
              </a:spcBef>
              <a:spcAft>
                <a:spcPct val="35000"/>
              </a:spcAft>
              <a:buNone/>
            </a:pPr>
            <a:r>
              <a:rPr lang="zh-TW" altLang="en-US" sz="2400" kern="1200" dirty="0">
                <a:solidFill>
                  <a:srgbClr val="FF0000"/>
                </a:solidFill>
                <a:latin typeface="華康POP1體 Std W5" panose="040B0500000000000000" pitchFamily="82" charset="-120"/>
                <a:ea typeface="華康POP1體 Std W5" panose="040B0500000000000000" pitchFamily="82" charset="-120"/>
                <a:cs typeface="+mn-cs"/>
              </a:rPr>
              <a:t>可先這麼做</a:t>
            </a:r>
          </a:p>
        </p:txBody>
      </p:sp>
      <p:sp>
        <p:nvSpPr>
          <p:cNvPr id="9" name="手繪多邊形: 圖案 8">
            <a:extLst>
              <a:ext uri="{FF2B5EF4-FFF2-40B4-BE49-F238E27FC236}">
                <a16:creationId xmlns:a16="http://schemas.microsoft.com/office/drawing/2014/main" id="{2E182036-038A-4C78-BD27-AAF42FE4AE22}"/>
              </a:ext>
            </a:extLst>
          </p:cNvPr>
          <p:cNvSpPr/>
          <p:nvPr/>
        </p:nvSpPr>
        <p:spPr>
          <a:xfrm>
            <a:off x="916845" y="3106832"/>
            <a:ext cx="6989576" cy="443319"/>
          </a:xfrm>
          <a:custGeom>
            <a:avLst/>
            <a:gdLst>
              <a:gd name="connsiteX0" fmla="*/ 0 w 6989576"/>
              <a:gd name="connsiteY0" fmla="*/ 73888 h 443319"/>
              <a:gd name="connsiteX1" fmla="*/ 73888 w 6989576"/>
              <a:gd name="connsiteY1" fmla="*/ 0 h 443319"/>
              <a:gd name="connsiteX2" fmla="*/ 6915688 w 6989576"/>
              <a:gd name="connsiteY2" fmla="*/ 0 h 443319"/>
              <a:gd name="connsiteX3" fmla="*/ 6989576 w 6989576"/>
              <a:gd name="connsiteY3" fmla="*/ 73888 h 443319"/>
              <a:gd name="connsiteX4" fmla="*/ 6989576 w 6989576"/>
              <a:gd name="connsiteY4" fmla="*/ 369431 h 443319"/>
              <a:gd name="connsiteX5" fmla="*/ 6915688 w 6989576"/>
              <a:gd name="connsiteY5" fmla="*/ 443319 h 443319"/>
              <a:gd name="connsiteX6" fmla="*/ 73888 w 6989576"/>
              <a:gd name="connsiteY6" fmla="*/ 443319 h 443319"/>
              <a:gd name="connsiteX7" fmla="*/ 0 w 6989576"/>
              <a:gd name="connsiteY7" fmla="*/ 369431 h 443319"/>
              <a:gd name="connsiteX8" fmla="*/ 0 w 6989576"/>
              <a:gd name="connsiteY8" fmla="*/ 73888 h 44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9576" h="443319">
                <a:moveTo>
                  <a:pt x="0" y="73888"/>
                </a:moveTo>
                <a:cubicBezTo>
                  <a:pt x="0" y="33081"/>
                  <a:pt x="33081" y="0"/>
                  <a:pt x="73888" y="0"/>
                </a:cubicBezTo>
                <a:lnTo>
                  <a:pt x="6915688" y="0"/>
                </a:lnTo>
                <a:cubicBezTo>
                  <a:pt x="6956495" y="0"/>
                  <a:pt x="6989576" y="33081"/>
                  <a:pt x="6989576" y="73888"/>
                </a:cubicBezTo>
                <a:lnTo>
                  <a:pt x="6989576" y="369431"/>
                </a:lnTo>
                <a:cubicBezTo>
                  <a:pt x="6989576" y="410238"/>
                  <a:pt x="6956495" y="443319"/>
                  <a:pt x="6915688" y="443319"/>
                </a:cubicBezTo>
                <a:lnTo>
                  <a:pt x="73888" y="443319"/>
                </a:lnTo>
                <a:cubicBezTo>
                  <a:pt x="33081" y="443319"/>
                  <a:pt x="0" y="410238"/>
                  <a:pt x="0" y="369431"/>
                </a:cubicBezTo>
                <a:lnTo>
                  <a:pt x="0" y="73888"/>
                </a:lnTo>
                <a:close/>
              </a:path>
            </a:pathLst>
          </a:custGeom>
          <a:solidFill>
            <a:schemeClr val="tx2">
              <a:lumMod val="20000"/>
              <a:lumOff val="80000"/>
            </a:schemeClr>
          </a:solidFill>
          <a:ln>
            <a:solidFill>
              <a:srgbClr val="002060"/>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85830" tIns="21641" rIns="285830" bIns="21641" numCol="1" spcCol="1270" anchor="ctr" anchorCtr="0">
            <a:noAutofit/>
          </a:bodyPr>
          <a:lstStyle/>
          <a:p>
            <a:pPr marL="0" lvl="0" indent="0" algn="l" defTabSz="1066800">
              <a:lnSpc>
                <a:spcPct val="90000"/>
              </a:lnSpc>
              <a:spcBef>
                <a:spcPct val="0"/>
              </a:spcBef>
              <a:spcAft>
                <a:spcPct val="35000"/>
              </a:spcAft>
              <a:buNone/>
            </a:pPr>
            <a:r>
              <a:rPr lang="zh-TW" altLang="en-US" sz="2400" kern="1200" dirty="0">
                <a:solidFill>
                  <a:srgbClr val="FF0000"/>
                </a:solidFill>
                <a:latin typeface="華康POP1體 Std W5" panose="040B0500000000000000" pitchFamily="82" charset="-120"/>
                <a:ea typeface="華康POP1體 Std W5" panose="040B0500000000000000" pitchFamily="82" charset="-120"/>
                <a:cs typeface="+mn-cs"/>
              </a:rPr>
              <a:t>各單位連絡電話</a:t>
            </a:r>
          </a:p>
        </p:txBody>
      </p:sp>
      <p:sp>
        <p:nvSpPr>
          <p:cNvPr id="4" name="Title 1">
            <a:extLst>
              <a:ext uri="{FF2B5EF4-FFF2-40B4-BE49-F238E27FC236}">
                <a16:creationId xmlns:a16="http://schemas.microsoft.com/office/drawing/2014/main" id="{AE35D2CE-78C6-4BB4-B64E-0DECE337B2AE}"/>
              </a:ext>
            </a:extLst>
          </p:cNvPr>
          <p:cNvSpPr txBox="1">
            <a:spLocks/>
          </p:cNvSpPr>
          <p:nvPr/>
        </p:nvSpPr>
        <p:spPr>
          <a:xfrm>
            <a:off x="1967540" y="274366"/>
            <a:ext cx="7872876" cy="76835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如同學身體極度不適怎麼辦</a:t>
            </a:r>
            <a:r>
              <a:rPr lang="en-US" altLang="zh-TW" sz="4800" dirty="0">
                <a:solidFill>
                  <a:srgbClr val="0070C0"/>
                </a:solidFill>
                <a:latin typeface="華康新綜藝體 Std W5" panose="040B0500000000000000" pitchFamily="82" charset="-120"/>
                <a:ea typeface="華康新綜藝體 Std W5" panose="040B0500000000000000" pitchFamily="82" charset="-120"/>
                <a:cs typeface="+mn-ea"/>
              </a:rPr>
              <a:t>?</a:t>
            </a:r>
            <a:endParaRPr lang="ko-KR" altLang="en-US" sz="4800" dirty="0">
              <a:solidFill>
                <a:srgbClr val="0070C0"/>
              </a:solidFill>
              <a:latin typeface="華康新綜藝體 Std W5" panose="040B0500000000000000" pitchFamily="82" charset="-120"/>
              <a:cs typeface="+mn-ea"/>
            </a:endParaRPr>
          </a:p>
        </p:txBody>
      </p:sp>
      <p:sp>
        <p:nvSpPr>
          <p:cNvPr id="11" name="手繪多邊形: 圖案 10">
            <a:extLst>
              <a:ext uri="{FF2B5EF4-FFF2-40B4-BE49-F238E27FC236}">
                <a16:creationId xmlns:a16="http://schemas.microsoft.com/office/drawing/2014/main" id="{A20CBE25-8D12-430F-93EE-3F5AE0D8396B}"/>
              </a:ext>
            </a:extLst>
          </p:cNvPr>
          <p:cNvSpPr/>
          <p:nvPr/>
        </p:nvSpPr>
        <p:spPr>
          <a:xfrm>
            <a:off x="916845" y="5089356"/>
            <a:ext cx="6989576" cy="443319"/>
          </a:xfrm>
          <a:custGeom>
            <a:avLst/>
            <a:gdLst>
              <a:gd name="connsiteX0" fmla="*/ 0 w 6989576"/>
              <a:gd name="connsiteY0" fmla="*/ 73888 h 443319"/>
              <a:gd name="connsiteX1" fmla="*/ 73888 w 6989576"/>
              <a:gd name="connsiteY1" fmla="*/ 0 h 443319"/>
              <a:gd name="connsiteX2" fmla="*/ 6915688 w 6989576"/>
              <a:gd name="connsiteY2" fmla="*/ 0 h 443319"/>
              <a:gd name="connsiteX3" fmla="*/ 6989576 w 6989576"/>
              <a:gd name="connsiteY3" fmla="*/ 73888 h 443319"/>
              <a:gd name="connsiteX4" fmla="*/ 6989576 w 6989576"/>
              <a:gd name="connsiteY4" fmla="*/ 369431 h 443319"/>
              <a:gd name="connsiteX5" fmla="*/ 6915688 w 6989576"/>
              <a:gd name="connsiteY5" fmla="*/ 443319 h 443319"/>
              <a:gd name="connsiteX6" fmla="*/ 73888 w 6989576"/>
              <a:gd name="connsiteY6" fmla="*/ 443319 h 443319"/>
              <a:gd name="connsiteX7" fmla="*/ 0 w 6989576"/>
              <a:gd name="connsiteY7" fmla="*/ 369431 h 443319"/>
              <a:gd name="connsiteX8" fmla="*/ 0 w 6989576"/>
              <a:gd name="connsiteY8" fmla="*/ 73888 h 44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9576" h="443319">
                <a:moveTo>
                  <a:pt x="0" y="73888"/>
                </a:moveTo>
                <a:cubicBezTo>
                  <a:pt x="0" y="33081"/>
                  <a:pt x="33081" y="0"/>
                  <a:pt x="73888" y="0"/>
                </a:cubicBezTo>
                <a:lnTo>
                  <a:pt x="6915688" y="0"/>
                </a:lnTo>
                <a:cubicBezTo>
                  <a:pt x="6956495" y="0"/>
                  <a:pt x="6989576" y="33081"/>
                  <a:pt x="6989576" y="73888"/>
                </a:cubicBezTo>
                <a:lnTo>
                  <a:pt x="6989576" y="369431"/>
                </a:lnTo>
                <a:cubicBezTo>
                  <a:pt x="6989576" y="410238"/>
                  <a:pt x="6956495" y="443319"/>
                  <a:pt x="6915688" y="443319"/>
                </a:cubicBezTo>
                <a:lnTo>
                  <a:pt x="73888" y="443319"/>
                </a:lnTo>
                <a:cubicBezTo>
                  <a:pt x="33081" y="443319"/>
                  <a:pt x="0" y="410238"/>
                  <a:pt x="0" y="369431"/>
                </a:cubicBezTo>
                <a:lnTo>
                  <a:pt x="0" y="73888"/>
                </a:lnTo>
                <a:close/>
              </a:path>
            </a:pathLst>
          </a:custGeom>
          <a:solidFill>
            <a:schemeClr val="tx2">
              <a:lumMod val="20000"/>
              <a:lumOff val="80000"/>
            </a:schemeClr>
          </a:solidFill>
          <a:ln>
            <a:solidFill>
              <a:srgbClr val="002060"/>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85830" tIns="21641" rIns="285830" bIns="21641" numCol="1" spcCol="1270" anchor="ctr" anchorCtr="0">
            <a:noAutofit/>
          </a:bodyPr>
          <a:lstStyle/>
          <a:p>
            <a:pPr marL="0" lvl="0" indent="0" algn="l" defTabSz="1066800">
              <a:lnSpc>
                <a:spcPct val="90000"/>
              </a:lnSpc>
              <a:spcBef>
                <a:spcPct val="0"/>
              </a:spcBef>
              <a:spcAft>
                <a:spcPct val="35000"/>
              </a:spcAft>
              <a:buNone/>
            </a:pPr>
            <a:r>
              <a:rPr lang="zh-TW" altLang="en-US" sz="2400" kern="1200" dirty="0">
                <a:solidFill>
                  <a:srgbClr val="FF0000"/>
                </a:solidFill>
                <a:latin typeface="華康POP1體 Std W5" panose="040B0500000000000000" pitchFamily="82" charset="-120"/>
                <a:ea typeface="華康POP1體 Std W5" panose="040B0500000000000000" pitchFamily="82" charset="-120"/>
                <a:cs typeface="+mn-cs"/>
              </a:rPr>
              <a:t>附近醫療院所</a:t>
            </a:r>
          </a:p>
        </p:txBody>
      </p:sp>
      <p:sp>
        <p:nvSpPr>
          <p:cNvPr id="14" name="矩形 13">
            <a:extLst>
              <a:ext uri="{FF2B5EF4-FFF2-40B4-BE49-F238E27FC236}">
                <a16:creationId xmlns:a16="http://schemas.microsoft.com/office/drawing/2014/main" id="{CD188209-5C02-456C-B252-30F9D13563CD}"/>
              </a:ext>
            </a:extLst>
          </p:cNvPr>
          <p:cNvSpPr/>
          <p:nvPr/>
        </p:nvSpPr>
        <p:spPr>
          <a:xfrm>
            <a:off x="915740" y="5726841"/>
            <a:ext cx="6096000" cy="830997"/>
          </a:xfrm>
          <a:prstGeom prst="rect">
            <a:avLst/>
          </a:prstGeom>
        </p:spPr>
        <p:txBody>
          <a:bodyPr>
            <a:spAutoFit/>
          </a:bodyPr>
          <a:lstStyle/>
          <a:p>
            <a:pPr marL="342900" lvl="1" indent="-342900" defTabSz="1066800">
              <a:spcBef>
                <a:spcPct val="0"/>
              </a:spcBef>
              <a:buFont typeface="Wingdings" panose="05000000000000000000" pitchFamily="2" charset="2"/>
              <a:buChar char="Ø"/>
            </a:pPr>
            <a:r>
              <a:rPr lang="zh-TW" altLang="en-US" sz="2400" dirty="0">
                <a:solidFill>
                  <a:schemeClr val="accent5"/>
                </a:solidFill>
                <a:latin typeface="華康POP1體 Std W5" panose="040B0500000000000000" pitchFamily="82" charset="-120"/>
                <a:ea typeface="華康POP1體 Std W5" panose="040B0500000000000000" pitchFamily="82" charset="-120"/>
              </a:rPr>
              <a:t>台中醫院</a:t>
            </a:r>
            <a:endParaRPr lang="en-US" altLang="zh-TW" sz="2400" dirty="0">
              <a:solidFill>
                <a:schemeClr val="accent5"/>
              </a:solidFill>
              <a:latin typeface="華康POP1體 Std W5" panose="040B0500000000000000" pitchFamily="82" charset="-120"/>
              <a:ea typeface="華康POP1體 Std W5" panose="040B0500000000000000" pitchFamily="82" charset="-120"/>
            </a:endParaRPr>
          </a:p>
          <a:p>
            <a:pPr marL="342900" lvl="1" indent="-342900" defTabSz="1066800">
              <a:spcBef>
                <a:spcPct val="0"/>
              </a:spcBef>
              <a:buFont typeface="Wingdings" panose="05000000000000000000" pitchFamily="2" charset="2"/>
              <a:buChar char="Ø"/>
            </a:pPr>
            <a:r>
              <a:rPr lang="zh-TW" altLang="en-US" sz="2400" dirty="0">
                <a:solidFill>
                  <a:schemeClr val="accent5"/>
                </a:solidFill>
                <a:latin typeface="華康POP1體 Std W5" panose="040B0500000000000000" pitchFamily="82" charset="-120"/>
                <a:ea typeface="華康POP1體 Std W5" panose="040B0500000000000000" pitchFamily="82" charset="-120"/>
              </a:rPr>
              <a:t>中國醫藥大學附設醫院</a:t>
            </a:r>
            <a:endParaRPr lang="en-US" altLang="zh-TW" sz="2400" dirty="0">
              <a:solidFill>
                <a:schemeClr val="accent5"/>
              </a:solidFill>
              <a:latin typeface="華康POP1體 Std W5" panose="040B0500000000000000" pitchFamily="82" charset="-120"/>
              <a:ea typeface="華康POP1體 Std W5" panose="040B0500000000000000" pitchFamily="82" charset="-120"/>
            </a:endParaRPr>
          </a:p>
        </p:txBody>
      </p:sp>
      <p:sp>
        <p:nvSpPr>
          <p:cNvPr id="15" name="矩形 14">
            <a:extLst>
              <a:ext uri="{FF2B5EF4-FFF2-40B4-BE49-F238E27FC236}">
                <a16:creationId xmlns:a16="http://schemas.microsoft.com/office/drawing/2014/main" id="{6F4DDE93-0A5A-4ED5-B079-F2133E13F5F3}"/>
              </a:ext>
            </a:extLst>
          </p:cNvPr>
          <p:cNvSpPr/>
          <p:nvPr/>
        </p:nvSpPr>
        <p:spPr>
          <a:xfrm>
            <a:off x="915740" y="3721255"/>
            <a:ext cx="7215386" cy="1200329"/>
          </a:xfrm>
          <a:prstGeom prst="rect">
            <a:avLst/>
          </a:prstGeom>
        </p:spPr>
        <p:txBody>
          <a:bodyPr wrap="square">
            <a:spAutoFit/>
          </a:bodyPr>
          <a:lstStyle/>
          <a:p>
            <a:pPr marL="342900" lvl="1" indent="-342900" defTabSz="1066800">
              <a:spcBef>
                <a:spcPct val="0"/>
              </a:spcBef>
              <a:buFont typeface="Wingdings" panose="05000000000000000000" pitchFamily="2" charset="2"/>
              <a:buChar char="Ø"/>
            </a:pPr>
            <a:r>
              <a:rPr lang="zh-TW" altLang="en-US" sz="2400" dirty="0">
                <a:solidFill>
                  <a:schemeClr val="accent5"/>
                </a:solidFill>
                <a:latin typeface="華康POP1體 Std W5" panose="040B0500000000000000" pitchFamily="82" charset="-120"/>
                <a:ea typeface="華康POP1體 Std W5" panose="040B0500000000000000" pitchFamily="82" charset="-120"/>
              </a:rPr>
              <a:t>三民校區健康中心：</a:t>
            </a:r>
            <a:r>
              <a:rPr lang="en-US" altLang="zh-TW" sz="2400" dirty="0">
                <a:solidFill>
                  <a:schemeClr val="accent5"/>
                </a:solidFill>
                <a:latin typeface="華康POP1體 Std W5" panose="040B0500000000000000" pitchFamily="82" charset="-120"/>
                <a:ea typeface="華康POP1體 Std W5" panose="040B0500000000000000" pitchFamily="82" charset="-120"/>
              </a:rPr>
              <a:t>04-22195233-36</a:t>
            </a:r>
          </a:p>
          <a:p>
            <a:pPr marL="342900" lvl="1" indent="-342900" defTabSz="1066800">
              <a:spcBef>
                <a:spcPct val="0"/>
              </a:spcBef>
              <a:buFont typeface="Wingdings" panose="05000000000000000000" pitchFamily="2" charset="2"/>
              <a:buChar char="Ø"/>
            </a:pPr>
            <a:r>
              <a:rPr lang="zh-TW" altLang="en-US" sz="2400" dirty="0">
                <a:solidFill>
                  <a:schemeClr val="accent5"/>
                </a:solidFill>
                <a:latin typeface="華康POP1體 Std W5" panose="040B0500000000000000" pitchFamily="82" charset="-120"/>
                <a:ea typeface="華康POP1體 Std W5" panose="040B0500000000000000" pitchFamily="82" charset="-120"/>
              </a:rPr>
              <a:t>民生健康校區中心：</a:t>
            </a:r>
            <a:r>
              <a:rPr lang="en-US" altLang="zh-TW" sz="2400" dirty="0">
                <a:solidFill>
                  <a:schemeClr val="accent5"/>
                </a:solidFill>
                <a:latin typeface="華康POP1體 Std W5" panose="040B0500000000000000" pitchFamily="82" charset="-120"/>
                <a:ea typeface="華康POP1體 Std W5" panose="040B0500000000000000" pitchFamily="82" charset="-120"/>
              </a:rPr>
              <a:t>04-22195888</a:t>
            </a:r>
            <a:r>
              <a:rPr lang="zh-TW" altLang="en-US" sz="2400" dirty="0">
                <a:solidFill>
                  <a:schemeClr val="accent5"/>
                </a:solidFill>
                <a:latin typeface="華康POP1體 Std W5" panose="040B0500000000000000" pitchFamily="82" charset="-120"/>
                <a:ea typeface="華康POP1體 Std W5" panose="040B0500000000000000" pitchFamily="82" charset="-120"/>
              </a:rPr>
              <a:t>、</a:t>
            </a:r>
            <a:r>
              <a:rPr lang="en-US" altLang="zh-TW" sz="2400" dirty="0">
                <a:solidFill>
                  <a:schemeClr val="accent5"/>
                </a:solidFill>
                <a:latin typeface="華康POP1體 Std W5" panose="040B0500000000000000" pitchFamily="82" charset="-120"/>
                <a:ea typeface="華康POP1體 Std W5" panose="040B0500000000000000" pitchFamily="82" charset="-120"/>
              </a:rPr>
              <a:t> 22195897</a:t>
            </a:r>
          </a:p>
          <a:p>
            <a:pPr marL="342900" lvl="1" indent="-342900" defTabSz="1066800">
              <a:spcBef>
                <a:spcPct val="0"/>
              </a:spcBef>
              <a:buFont typeface="Wingdings" panose="05000000000000000000" pitchFamily="2" charset="2"/>
              <a:buChar char="Ø"/>
            </a:pPr>
            <a:r>
              <a:rPr lang="zh-TW" altLang="en-US" sz="2400" dirty="0">
                <a:solidFill>
                  <a:schemeClr val="accent5"/>
                </a:solidFill>
                <a:latin typeface="華康POP1體 Std W5" panose="040B0500000000000000" pitchFamily="82" charset="-120"/>
                <a:ea typeface="華康POP1體 Std W5" panose="040B0500000000000000" pitchFamily="82" charset="-120"/>
              </a:rPr>
              <a:t>校 安 中 心：</a:t>
            </a:r>
            <a:r>
              <a:rPr lang="en-US" altLang="zh-TW" sz="2400" dirty="0">
                <a:solidFill>
                  <a:schemeClr val="accent5"/>
                </a:solidFill>
                <a:latin typeface="華康POP1體 Std W5" panose="040B0500000000000000" pitchFamily="82" charset="-120"/>
                <a:ea typeface="華康POP1體 Std W5" panose="040B0500000000000000" pitchFamily="82" charset="-120"/>
              </a:rPr>
              <a:t>04-22195999</a:t>
            </a:r>
          </a:p>
        </p:txBody>
      </p:sp>
      <p:sp>
        <p:nvSpPr>
          <p:cNvPr id="10" name="矩形 9">
            <a:extLst>
              <a:ext uri="{FF2B5EF4-FFF2-40B4-BE49-F238E27FC236}">
                <a16:creationId xmlns:a16="http://schemas.microsoft.com/office/drawing/2014/main" id="{B8ABB847-A3E6-4CA3-8D31-0CA1D53F7B37}"/>
              </a:ext>
            </a:extLst>
          </p:cNvPr>
          <p:cNvSpPr/>
          <p:nvPr/>
        </p:nvSpPr>
        <p:spPr>
          <a:xfrm>
            <a:off x="915740" y="1783574"/>
            <a:ext cx="10884374" cy="1200329"/>
          </a:xfrm>
          <a:prstGeom prst="rect">
            <a:avLst/>
          </a:prstGeom>
        </p:spPr>
        <p:txBody>
          <a:bodyPr wrap="square">
            <a:spAutoFit/>
          </a:bodyPr>
          <a:lstStyle/>
          <a:p>
            <a:pPr lvl="1" indent="-457200" defTabSz="1066800">
              <a:spcBef>
                <a:spcPct val="0"/>
              </a:spcBef>
              <a:buFont typeface="Wingdings" panose="05000000000000000000" pitchFamily="2" charset="2"/>
              <a:buChar char="Ø"/>
            </a:pPr>
            <a:r>
              <a:rPr lang="zh-TW" altLang="en-US" sz="2400" dirty="0">
                <a:solidFill>
                  <a:schemeClr val="accent5"/>
                </a:solidFill>
                <a:latin typeface="華康POP1體 Std W5" panose="040B0500000000000000" pitchFamily="82" charset="-120"/>
                <a:ea typeface="華康POP1體 Std W5" panose="040B0500000000000000" pitchFamily="82" charset="-120"/>
              </a:rPr>
              <a:t>如遇身旁學生發生極度不適或臨時緊急狀況可能危及生命之情形，請立即通知該校區健康中心及校安中心外，</a:t>
            </a:r>
            <a:r>
              <a:rPr lang="zh-TW" altLang="en-US" sz="2400" dirty="0">
                <a:solidFill>
                  <a:srgbClr val="FF0000"/>
                </a:solidFill>
                <a:latin typeface="華康POP1體 Std W5" panose="040B0500000000000000" pitchFamily="82" charset="-120"/>
                <a:ea typeface="華康POP1體 Std W5" panose="040B0500000000000000" pitchFamily="82" charset="-120"/>
              </a:rPr>
              <a:t>當場可直接呼叫</a:t>
            </a:r>
            <a:r>
              <a:rPr lang="en-US" altLang="zh-TW" sz="2400" dirty="0">
                <a:solidFill>
                  <a:srgbClr val="FF0000"/>
                </a:solidFill>
                <a:latin typeface="華康POP1體 Std W5" panose="040B0500000000000000" pitchFamily="82" charset="-120"/>
                <a:ea typeface="華康POP1體 Std W5" panose="040B0500000000000000" pitchFamily="82" charset="-120"/>
              </a:rPr>
              <a:t>119</a:t>
            </a:r>
            <a:r>
              <a:rPr lang="zh-TW" altLang="en-US" sz="2400" dirty="0">
                <a:solidFill>
                  <a:srgbClr val="FF0000"/>
                </a:solidFill>
                <a:latin typeface="華康POP1體 Std W5" panose="040B0500000000000000" pitchFamily="82" charset="-120"/>
                <a:ea typeface="華康POP1體 Std W5" panose="040B0500000000000000" pitchFamily="82" charset="-120"/>
              </a:rPr>
              <a:t>救護車</a:t>
            </a:r>
            <a:r>
              <a:rPr lang="zh-TW" altLang="en-US" sz="2400" dirty="0">
                <a:solidFill>
                  <a:schemeClr val="accent5"/>
                </a:solidFill>
                <a:latin typeface="華康POP1體 Std W5" panose="040B0500000000000000" pitchFamily="82" charset="-120"/>
                <a:ea typeface="華康POP1體 Std W5" panose="040B0500000000000000" pitchFamily="82" charset="-120"/>
              </a:rPr>
              <a:t>，以爭取醫療救護黃金時間。</a:t>
            </a:r>
            <a:endParaRPr lang="zh-TW" altLang="zh-TW" sz="2400" dirty="0">
              <a:solidFill>
                <a:schemeClr val="accent5"/>
              </a:solidFill>
              <a:latin typeface="華康POP1體 Std W5" panose="040B0500000000000000" pitchFamily="82" charset="-120"/>
              <a:ea typeface="華康POP1體 Std W5" panose="040B0500000000000000" pitchFamily="82" charset="-120"/>
            </a:endParaRPr>
          </a:p>
        </p:txBody>
      </p:sp>
    </p:spTree>
    <p:extLst>
      <p:ext uri="{BB962C8B-B14F-4D97-AF65-F5344CB8AC3E}">
        <p14:creationId xmlns:p14="http://schemas.microsoft.com/office/powerpoint/2010/main" val="3118396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86A7-ED89-435D-BFE0-A546FD5E66EA}"/>
              </a:ext>
            </a:extLst>
          </p:cNvPr>
          <p:cNvSpPr txBox="1">
            <a:spLocks/>
          </p:cNvSpPr>
          <p:nvPr/>
        </p:nvSpPr>
        <p:spPr>
          <a:xfrm>
            <a:off x="1967540" y="274366"/>
            <a:ext cx="7872876" cy="76835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發生癲癇之緊急處置</a:t>
            </a:r>
            <a:endParaRPr lang="ko-KR" altLang="en-US" sz="4800" dirty="0">
              <a:solidFill>
                <a:srgbClr val="0070C0"/>
              </a:solidFill>
              <a:latin typeface="華康新綜藝體 Std W5" panose="040B0500000000000000" pitchFamily="82" charset="-120"/>
              <a:cs typeface="+mn-ea"/>
            </a:endParaRPr>
          </a:p>
        </p:txBody>
      </p:sp>
      <p:sp>
        <p:nvSpPr>
          <p:cNvPr id="3" name="手繪多邊形: 圖案 2">
            <a:extLst>
              <a:ext uri="{FF2B5EF4-FFF2-40B4-BE49-F238E27FC236}">
                <a16:creationId xmlns:a16="http://schemas.microsoft.com/office/drawing/2014/main" id="{C9E5EEAB-7132-45E4-A62B-DDA2C985901D}"/>
              </a:ext>
            </a:extLst>
          </p:cNvPr>
          <p:cNvSpPr/>
          <p:nvPr/>
        </p:nvSpPr>
        <p:spPr>
          <a:xfrm>
            <a:off x="916845" y="1216013"/>
            <a:ext cx="6989576" cy="458887"/>
          </a:xfrm>
          <a:custGeom>
            <a:avLst/>
            <a:gdLst>
              <a:gd name="connsiteX0" fmla="*/ 0 w 6989576"/>
              <a:gd name="connsiteY0" fmla="*/ 76483 h 458887"/>
              <a:gd name="connsiteX1" fmla="*/ 76483 w 6989576"/>
              <a:gd name="connsiteY1" fmla="*/ 0 h 458887"/>
              <a:gd name="connsiteX2" fmla="*/ 6913093 w 6989576"/>
              <a:gd name="connsiteY2" fmla="*/ 0 h 458887"/>
              <a:gd name="connsiteX3" fmla="*/ 6989576 w 6989576"/>
              <a:gd name="connsiteY3" fmla="*/ 76483 h 458887"/>
              <a:gd name="connsiteX4" fmla="*/ 6989576 w 6989576"/>
              <a:gd name="connsiteY4" fmla="*/ 382404 h 458887"/>
              <a:gd name="connsiteX5" fmla="*/ 6913093 w 6989576"/>
              <a:gd name="connsiteY5" fmla="*/ 458887 h 458887"/>
              <a:gd name="connsiteX6" fmla="*/ 76483 w 6989576"/>
              <a:gd name="connsiteY6" fmla="*/ 458887 h 458887"/>
              <a:gd name="connsiteX7" fmla="*/ 0 w 6989576"/>
              <a:gd name="connsiteY7" fmla="*/ 382404 h 458887"/>
              <a:gd name="connsiteX8" fmla="*/ 0 w 6989576"/>
              <a:gd name="connsiteY8" fmla="*/ 76483 h 4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9576" h="458887">
                <a:moveTo>
                  <a:pt x="0" y="76483"/>
                </a:moveTo>
                <a:cubicBezTo>
                  <a:pt x="0" y="34243"/>
                  <a:pt x="34243" y="0"/>
                  <a:pt x="76483" y="0"/>
                </a:cubicBezTo>
                <a:lnTo>
                  <a:pt x="6913093" y="0"/>
                </a:lnTo>
                <a:cubicBezTo>
                  <a:pt x="6955333" y="0"/>
                  <a:pt x="6989576" y="34243"/>
                  <a:pt x="6989576" y="76483"/>
                </a:cubicBezTo>
                <a:lnTo>
                  <a:pt x="6989576" y="382404"/>
                </a:lnTo>
                <a:cubicBezTo>
                  <a:pt x="6989576" y="424644"/>
                  <a:pt x="6955333" y="458887"/>
                  <a:pt x="6913093" y="458887"/>
                </a:cubicBezTo>
                <a:lnTo>
                  <a:pt x="76483" y="458887"/>
                </a:lnTo>
                <a:cubicBezTo>
                  <a:pt x="34243" y="458887"/>
                  <a:pt x="0" y="424644"/>
                  <a:pt x="0" y="382404"/>
                </a:cubicBezTo>
                <a:lnTo>
                  <a:pt x="0" y="76483"/>
                </a:lnTo>
                <a:close/>
              </a:path>
            </a:pathLst>
          </a:custGeom>
          <a:solidFill>
            <a:schemeClr val="tx2">
              <a:lumMod val="20000"/>
              <a:lumOff val="80000"/>
            </a:schemeClr>
          </a:solidFill>
          <a:ln>
            <a:solidFill>
              <a:schemeClr val="tx2">
                <a:lumMod val="5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86590" tIns="22401" rIns="286590" bIns="22401" numCol="1" spcCol="1270" anchor="ctr" anchorCtr="0">
            <a:noAutofit/>
          </a:bodyPr>
          <a:lstStyle/>
          <a:p>
            <a:pPr marL="0" lvl="0" indent="0" algn="l" defTabSz="1066800">
              <a:lnSpc>
                <a:spcPct val="90000"/>
              </a:lnSpc>
              <a:spcBef>
                <a:spcPct val="0"/>
              </a:spcBef>
              <a:spcAft>
                <a:spcPct val="35000"/>
              </a:spcAft>
              <a:buNone/>
            </a:pPr>
            <a:r>
              <a:rPr lang="zh-TW" altLang="en-US" sz="2400" dirty="0">
                <a:solidFill>
                  <a:srgbClr val="FF0000"/>
                </a:solidFill>
                <a:latin typeface="華康POP1體 Std W5" panose="040B0500000000000000" pitchFamily="82" charset="-120"/>
                <a:ea typeface="華康POP1體 Std W5" panose="040B0500000000000000" pitchFamily="82" charset="-120"/>
              </a:rPr>
              <a:t>立即</a:t>
            </a:r>
            <a:r>
              <a:rPr lang="zh-TW" altLang="en-US" sz="2400" kern="1200" dirty="0">
                <a:solidFill>
                  <a:srgbClr val="FF0000"/>
                </a:solidFill>
                <a:latin typeface="華康POP1體 Std W5" panose="040B0500000000000000" pitchFamily="82" charset="-120"/>
                <a:ea typeface="華康POP1體 Std W5" panose="040B0500000000000000" pitchFamily="82" charset="-120"/>
                <a:cs typeface="+mn-cs"/>
              </a:rPr>
              <a:t>這麼做</a:t>
            </a:r>
          </a:p>
        </p:txBody>
      </p:sp>
      <p:sp>
        <p:nvSpPr>
          <p:cNvPr id="4" name="矩形 3">
            <a:extLst>
              <a:ext uri="{FF2B5EF4-FFF2-40B4-BE49-F238E27FC236}">
                <a16:creationId xmlns:a16="http://schemas.microsoft.com/office/drawing/2014/main" id="{080D5878-4426-414F-9AFA-1028DF35465E}"/>
              </a:ext>
            </a:extLst>
          </p:cNvPr>
          <p:cNvSpPr/>
          <p:nvPr/>
        </p:nvSpPr>
        <p:spPr>
          <a:xfrm>
            <a:off x="916845" y="1848196"/>
            <a:ext cx="10605700" cy="2246769"/>
          </a:xfrm>
          <a:prstGeom prst="rect">
            <a:avLst/>
          </a:prstGeom>
        </p:spPr>
        <p:txBody>
          <a:bodyPr wrap="square">
            <a:spAutoFit/>
          </a:bodyPr>
          <a:lstStyle/>
          <a:p>
            <a:pPr lvl="1" indent="-457200" defTabSz="1066800">
              <a:spcBef>
                <a:spcPct val="0"/>
              </a:spcBef>
              <a:buFont typeface="Wingdings" panose="05000000000000000000" pitchFamily="2" charset="2"/>
              <a:buChar char="Ø"/>
            </a:pPr>
            <a:r>
              <a:rPr lang="zh-TW" altLang="en-US" sz="2800" dirty="0">
                <a:solidFill>
                  <a:srgbClr val="0070C0"/>
                </a:solidFill>
                <a:latin typeface="華康POP1體 Std W5" panose="040B0500000000000000" pitchFamily="82" charset="-120"/>
                <a:ea typeface="華康POP1體 Std W5" panose="040B0500000000000000" pitchFamily="82" charset="-120"/>
              </a:rPr>
              <a:t>移開桌椅</a:t>
            </a:r>
            <a:r>
              <a:rPr lang="zh-TW" altLang="en-US" sz="2800" dirty="0">
                <a:solidFill>
                  <a:srgbClr val="0070C0"/>
                </a:solidFill>
                <a:latin typeface="PMingLiU" panose="02020500000000000000" pitchFamily="18" charset="-120"/>
                <a:ea typeface="PMingLiU" panose="02020500000000000000" pitchFamily="18" charset="-120"/>
              </a:rPr>
              <a:t>，</a:t>
            </a:r>
            <a:r>
              <a:rPr lang="zh-TW" altLang="en-US" sz="2800" dirty="0">
                <a:solidFill>
                  <a:srgbClr val="0070C0"/>
                </a:solidFill>
                <a:latin typeface="PMingLiU" panose="02020500000000000000" pitchFamily="18" charset="-120"/>
                <a:ea typeface="華康POP1體 Std W5" panose="040B0500000000000000" pitchFamily="82" charset="-120"/>
              </a:rPr>
              <a:t>讓</a:t>
            </a:r>
            <a:r>
              <a:rPr lang="zh-TW" altLang="en-US" sz="2800" dirty="0">
                <a:solidFill>
                  <a:srgbClr val="0070C0"/>
                </a:solidFill>
                <a:latin typeface="華康POP1體 Std W5" panose="040B0500000000000000" pitchFamily="82" charset="-120"/>
                <a:ea typeface="華康POP1體 Std W5" panose="040B0500000000000000" pitchFamily="82" charset="-120"/>
              </a:rPr>
              <a:t>同學側躺於地面，維護其安全</a:t>
            </a:r>
            <a:endParaRPr lang="en-US" altLang="zh-TW" sz="2800" dirty="0">
              <a:solidFill>
                <a:srgbClr val="0070C0"/>
              </a:solidFill>
              <a:latin typeface="華康POP1體 Std W5" panose="040B0500000000000000" pitchFamily="82" charset="-120"/>
              <a:ea typeface="華康POP1體 Std W5" panose="040B0500000000000000" pitchFamily="82" charset="-120"/>
            </a:endParaRPr>
          </a:p>
          <a:p>
            <a:pPr lvl="1" indent="-457200" defTabSz="1066800">
              <a:spcBef>
                <a:spcPct val="0"/>
              </a:spcBef>
              <a:buFont typeface="Wingdings" panose="05000000000000000000" pitchFamily="2" charset="2"/>
              <a:buChar char="Ø"/>
            </a:pPr>
            <a:r>
              <a:rPr lang="zh-TW" altLang="en-US" sz="2800" dirty="0">
                <a:solidFill>
                  <a:srgbClr val="0070C0"/>
                </a:solidFill>
                <a:latin typeface="華康POP1體 Std W5" panose="040B0500000000000000" pitchFamily="82" charset="-120"/>
                <a:ea typeface="華康POP1體 Std W5" panose="040B0500000000000000" pitchFamily="82" charset="-120"/>
              </a:rPr>
              <a:t>解開其身上過緊衣物，如領帶等，移除眼鏡等物品</a:t>
            </a:r>
            <a:endParaRPr lang="en-US" altLang="zh-TW" sz="2800" dirty="0">
              <a:solidFill>
                <a:srgbClr val="0070C0"/>
              </a:solidFill>
              <a:latin typeface="華康POP1體 Std W5" panose="040B0500000000000000" pitchFamily="82" charset="-120"/>
              <a:ea typeface="華康POP1體 Std W5" panose="040B0500000000000000" pitchFamily="82" charset="-120"/>
            </a:endParaRPr>
          </a:p>
          <a:p>
            <a:pPr lvl="1" indent="-457200" defTabSz="1066800">
              <a:spcBef>
                <a:spcPct val="0"/>
              </a:spcBef>
              <a:buFont typeface="Wingdings" panose="05000000000000000000" pitchFamily="2" charset="2"/>
              <a:buChar char="Ø"/>
            </a:pPr>
            <a:r>
              <a:rPr lang="zh-TW" altLang="en-US" sz="2800" dirty="0">
                <a:solidFill>
                  <a:srgbClr val="0070C0"/>
                </a:solidFill>
                <a:latin typeface="華康POP1體 Std W5" panose="040B0500000000000000" pitchFamily="82" charset="-120"/>
                <a:ea typeface="華康POP1體 Std W5" panose="040B0500000000000000" pitchFamily="82" charset="-120"/>
              </a:rPr>
              <a:t>勿強行撬開牙關，不須放壓舌板或筆桿等用物於病人口中，反而會造成口腔受傷出血</a:t>
            </a:r>
            <a:endParaRPr lang="en-US" altLang="zh-TW" sz="2800" dirty="0">
              <a:solidFill>
                <a:srgbClr val="0070C0"/>
              </a:solidFill>
              <a:latin typeface="華康POP1體 Std W5" panose="040B0500000000000000" pitchFamily="82" charset="-120"/>
              <a:ea typeface="華康POP1體 Std W5" panose="040B0500000000000000" pitchFamily="82" charset="-120"/>
            </a:endParaRPr>
          </a:p>
          <a:p>
            <a:pPr lvl="1" indent="-457200" defTabSz="1066800">
              <a:spcBef>
                <a:spcPct val="0"/>
              </a:spcBef>
              <a:buFont typeface="Wingdings" panose="05000000000000000000" pitchFamily="2" charset="2"/>
              <a:buChar char="Ø"/>
            </a:pPr>
            <a:r>
              <a:rPr lang="zh-TW" altLang="en-US" sz="2800" dirty="0">
                <a:solidFill>
                  <a:srgbClr val="0070C0"/>
                </a:solidFill>
                <a:latin typeface="華康POP1體 Std W5" panose="040B0500000000000000" pitchFamily="82" charset="-120"/>
                <a:ea typeface="華康POP1體 Std W5" panose="040B0500000000000000" pitchFamily="82" charset="-120"/>
              </a:rPr>
              <a:t>不要壓制病人，以防受傷骨折</a:t>
            </a:r>
            <a:endParaRPr lang="zh-TW" altLang="zh-TW" sz="2800" dirty="0">
              <a:solidFill>
                <a:srgbClr val="0070C0"/>
              </a:solidFill>
              <a:latin typeface="華康POP1體 Std W5" panose="040B0500000000000000" pitchFamily="82" charset="-120"/>
              <a:ea typeface="華康POP1體 Std W5" panose="040B0500000000000000" pitchFamily="82" charset="-120"/>
            </a:endParaRPr>
          </a:p>
        </p:txBody>
      </p:sp>
      <p:sp>
        <p:nvSpPr>
          <p:cNvPr id="5" name="手繪多邊形: 圖案 4">
            <a:extLst>
              <a:ext uri="{FF2B5EF4-FFF2-40B4-BE49-F238E27FC236}">
                <a16:creationId xmlns:a16="http://schemas.microsoft.com/office/drawing/2014/main" id="{FD26CCDA-7EC4-4F7B-AC97-C2CD610E0016}"/>
              </a:ext>
            </a:extLst>
          </p:cNvPr>
          <p:cNvSpPr/>
          <p:nvPr/>
        </p:nvSpPr>
        <p:spPr>
          <a:xfrm>
            <a:off x="916845" y="4292499"/>
            <a:ext cx="6989576" cy="473212"/>
          </a:xfrm>
          <a:custGeom>
            <a:avLst/>
            <a:gdLst>
              <a:gd name="connsiteX0" fmla="*/ 0 w 6989576"/>
              <a:gd name="connsiteY0" fmla="*/ 73888 h 443319"/>
              <a:gd name="connsiteX1" fmla="*/ 73888 w 6989576"/>
              <a:gd name="connsiteY1" fmla="*/ 0 h 443319"/>
              <a:gd name="connsiteX2" fmla="*/ 6915688 w 6989576"/>
              <a:gd name="connsiteY2" fmla="*/ 0 h 443319"/>
              <a:gd name="connsiteX3" fmla="*/ 6989576 w 6989576"/>
              <a:gd name="connsiteY3" fmla="*/ 73888 h 443319"/>
              <a:gd name="connsiteX4" fmla="*/ 6989576 w 6989576"/>
              <a:gd name="connsiteY4" fmla="*/ 369431 h 443319"/>
              <a:gd name="connsiteX5" fmla="*/ 6915688 w 6989576"/>
              <a:gd name="connsiteY5" fmla="*/ 443319 h 443319"/>
              <a:gd name="connsiteX6" fmla="*/ 73888 w 6989576"/>
              <a:gd name="connsiteY6" fmla="*/ 443319 h 443319"/>
              <a:gd name="connsiteX7" fmla="*/ 0 w 6989576"/>
              <a:gd name="connsiteY7" fmla="*/ 369431 h 443319"/>
              <a:gd name="connsiteX8" fmla="*/ 0 w 6989576"/>
              <a:gd name="connsiteY8" fmla="*/ 73888 h 44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9576" h="443319">
                <a:moveTo>
                  <a:pt x="0" y="73888"/>
                </a:moveTo>
                <a:cubicBezTo>
                  <a:pt x="0" y="33081"/>
                  <a:pt x="33081" y="0"/>
                  <a:pt x="73888" y="0"/>
                </a:cubicBezTo>
                <a:lnTo>
                  <a:pt x="6915688" y="0"/>
                </a:lnTo>
                <a:cubicBezTo>
                  <a:pt x="6956495" y="0"/>
                  <a:pt x="6989576" y="33081"/>
                  <a:pt x="6989576" y="73888"/>
                </a:cubicBezTo>
                <a:lnTo>
                  <a:pt x="6989576" y="369431"/>
                </a:lnTo>
                <a:cubicBezTo>
                  <a:pt x="6989576" y="410238"/>
                  <a:pt x="6956495" y="443319"/>
                  <a:pt x="6915688" y="443319"/>
                </a:cubicBezTo>
                <a:lnTo>
                  <a:pt x="73888" y="443319"/>
                </a:lnTo>
                <a:cubicBezTo>
                  <a:pt x="33081" y="443319"/>
                  <a:pt x="0" y="410238"/>
                  <a:pt x="0" y="369431"/>
                </a:cubicBezTo>
                <a:lnTo>
                  <a:pt x="0" y="73888"/>
                </a:lnTo>
                <a:close/>
              </a:path>
            </a:pathLst>
          </a:custGeom>
          <a:solidFill>
            <a:schemeClr val="tx2">
              <a:lumMod val="20000"/>
              <a:lumOff val="80000"/>
            </a:schemeClr>
          </a:solidFill>
          <a:ln>
            <a:solidFill>
              <a:srgbClr val="002060"/>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285830" tIns="21641" rIns="285830" bIns="21641" numCol="1" spcCol="1270" anchor="ctr" anchorCtr="0">
            <a:noAutofit/>
          </a:bodyPr>
          <a:lstStyle/>
          <a:p>
            <a:pPr defTabSz="1066800">
              <a:lnSpc>
                <a:spcPct val="90000"/>
              </a:lnSpc>
              <a:spcBef>
                <a:spcPct val="0"/>
              </a:spcBef>
              <a:spcAft>
                <a:spcPct val="35000"/>
              </a:spcAft>
            </a:pPr>
            <a:endParaRPr lang="en-US" altLang="zh-TW" sz="2400" kern="1200" dirty="0">
              <a:solidFill>
                <a:srgbClr val="FF0000"/>
              </a:solidFill>
              <a:latin typeface="華康POP1體 Std W5" panose="040B0500000000000000" pitchFamily="82" charset="-120"/>
              <a:ea typeface="華康POP1體 Std W5" panose="040B0500000000000000" pitchFamily="82" charset="-120"/>
              <a:cs typeface="+mn-cs"/>
            </a:endParaRPr>
          </a:p>
          <a:p>
            <a:pPr defTabSz="1066800">
              <a:lnSpc>
                <a:spcPct val="90000"/>
              </a:lnSpc>
              <a:spcBef>
                <a:spcPct val="0"/>
              </a:spcBef>
              <a:spcAft>
                <a:spcPct val="35000"/>
              </a:spcAft>
            </a:pPr>
            <a:r>
              <a:rPr lang="zh-TW" altLang="en-US" sz="2400" kern="1200" dirty="0">
                <a:solidFill>
                  <a:srgbClr val="FF0000"/>
                </a:solidFill>
                <a:latin typeface="華康POP1體 Std W5" panose="040B0500000000000000" pitchFamily="82" charset="-120"/>
                <a:ea typeface="華康POP1體 Std W5" panose="040B0500000000000000" pitchFamily="82" charset="-120"/>
                <a:cs typeface="+mn-cs"/>
              </a:rPr>
              <a:t>聯絡</a:t>
            </a:r>
            <a:r>
              <a:rPr lang="zh-TW" altLang="en-US" sz="2400" dirty="0">
                <a:solidFill>
                  <a:srgbClr val="FF0000"/>
                </a:solidFill>
                <a:latin typeface="華康POP1體 Std W5" panose="040B0500000000000000" pitchFamily="82" charset="-120"/>
                <a:ea typeface="華康POP1體 Std W5" panose="040B0500000000000000" pitchFamily="82" charset="-120"/>
              </a:rPr>
              <a:t>健康中心，協助送醫</a:t>
            </a:r>
          </a:p>
          <a:p>
            <a:pPr marL="0" lvl="0" indent="0" algn="l" defTabSz="1066800">
              <a:lnSpc>
                <a:spcPct val="90000"/>
              </a:lnSpc>
              <a:spcBef>
                <a:spcPct val="0"/>
              </a:spcBef>
              <a:spcAft>
                <a:spcPct val="35000"/>
              </a:spcAft>
              <a:buNone/>
            </a:pPr>
            <a:endParaRPr lang="zh-TW" altLang="en-US" sz="2400" kern="1200" dirty="0">
              <a:solidFill>
                <a:srgbClr val="FF0000"/>
              </a:solidFill>
              <a:latin typeface="華康POP1體 Std W5" panose="040B0500000000000000" pitchFamily="82" charset="-120"/>
              <a:ea typeface="華康POP1體 Std W5" panose="040B0500000000000000" pitchFamily="82" charset="-120"/>
              <a:cs typeface="+mn-cs"/>
            </a:endParaRPr>
          </a:p>
        </p:txBody>
      </p:sp>
    </p:spTree>
    <p:extLst>
      <p:ext uri="{BB962C8B-B14F-4D97-AF65-F5344CB8AC3E}">
        <p14:creationId xmlns:p14="http://schemas.microsoft.com/office/powerpoint/2010/main" val="3320555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a:extLst>
              <a:ext uri="{FF2B5EF4-FFF2-40B4-BE49-F238E27FC236}">
                <a16:creationId xmlns:a16="http://schemas.microsoft.com/office/drawing/2014/main" id="{490FB987-29C7-4128-ACCE-F636EF9CBF36}"/>
              </a:ext>
            </a:extLst>
          </p:cNvPr>
          <p:cNvGraphicFramePr/>
          <p:nvPr>
            <p:extLst>
              <p:ext uri="{D42A27DB-BD31-4B8C-83A1-F6EECF244321}">
                <p14:modId xmlns:p14="http://schemas.microsoft.com/office/powerpoint/2010/main" val="244309031"/>
              </p:ext>
            </p:extLst>
          </p:nvPr>
        </p:nvGraphicFramePr>
        <p:xfrm>
          <a:off x="815414" y="1796819"/>
          <a:ext cx="10159932" cy="4512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CB92C9B0-6809-4411-BE1E-AB369D6C7C30}"/>
              </a:ext>
            </a:extLst>
          </p:cNvPr>
          <p:cNvSpPr txBox="1">
            <a:spLocks/>
          </p:cNvSpPr>
          <p:nvPr/>
        </p:nvSpPr>
        <p:spPr>
          <a:xfrm>
            <a:off x="2446500" y="259165"/>
            <a:ext cx="7298999" cy="971165"/>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latinLnBrk="0"/>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本校</a:t>
            </a:r>
            <a:r>
              <a:rPr lang="en-US" altLang="zh-TW" sz="4800" dirty="0">
                <a:solidFill>
                  <a:srgbClr val="0070C0"/>
                </a:solidFill>
                <a:latin typeface="華康新綜藝體 Std W5" panose="040B0500000000000000" pitchFamily="82" charset="-120"/>
                <a:ea typeface="華康新綜藝體 Std W5" panose="040B0500000000000000" pitchFamily="82" charset="-120"/>
                <a:cs typeface="+mn-ea"/>
              </a:rPr>
              <a:t>AED</a:t>
            </a:r>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設置地點</a:t>
            </a:r>
            <a:endParaRPr lang="ko-KR" altLang="en-US" sz="4800" dirty="0">
              <a:solidFill>
                <a:srgbClr val="0070C0"/>
              </a:solidFill>
              <a:latin typeface="華康新綜藝體 Std W5" panose="040B0500000000000000" pitchFamily="82" charset="-120"/>
              <a:cs typeface="+mn-ea"/>
            </a:endParaRPr>
          </a:p>
        </p:txBody>
      </p:sp>
      <p:pic>
        <p:nvPicPr>
          <p:cNvPr id="4" name="圖片 3">
            <a:extLst>
              <a:ext uri="{FF2B5EF4-FFF2-40B4-BE49-F238E27FC236}">
                <a16:creationId xmlns:a16="http://schemas.microsoft.com/office/drawing/2014/main" id="{10BAFB43-A809-4A30-ACA2-3576D8CF6C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916" t="13158"/>
          <a:stretch/>
        </p:blipFill>
        <p:spPr>
          <a:xfrm>
            <a:off x="413893" y="1842293"/>
            <a:ext cx="5988136" cy="4128459"/>
          </a:xfrm>
          <a:prstGeom prst="rect">
            <a:avLst/>
          </a:prstGeom>
        </p:spPr>
      </p:pic>
      <p:pic>
        <p:nvPicPr>
          <p:cNvPr id="5" name="圖片 4">
            <a:extLst>
              <a:ext uri="{FF2B5EF4-FFF2-40B4-BE49-F238E27FC236}">
                <a16:creationId xmlns:a16="http://schemas.microsoft.com/office/drawing/2014/main" id="{B32B98CE-325C-4E22-BCAE-2033FA5124D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981" t="10442" r="13317" b="4508"/>
          <a:stretch/>
        </p:blipFill>
        <p:spPr>
          <a:xfrm>
            <a:off x="6576053" y="1876915"/>
            <a:ext cx="4992555" cy="4128459"/>
          </a:xfrm>
          <a:prstGeom prst="rect">
            <a:avLst/>
          </a:prstGeom>
        </p:spPr>
      </p:pic>
      <p:pic>
        <p:nvPicPr>
          <p:cNvPr id="6" name="圖片 5">
            <a:extLst>
              <a:ext uri="{FF2B5EF4-FFF2-40B4-BE49-F238E27FC236}">
                <a16:creationId xmlns:a16="http://schemas.microsoft.com/office/drawing/2014/main" id="{050C9944-8272-4E4A-AA4E-5E85FC9EBB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893" y="215173"/>
            <a:ext cx="1605523" cy="16271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1">
            <a:extLst>
              <a:ext uri="{FF2B5EF4-FFF2-40B4-BE49-F238E27FC236}">
                <a16:creationId xmlns:a16="http://schemas.microsoft.com/office/drawing/2014/main" id="{A28EF838-AA4C-42FA-A0B9-99F619742CE7}"/>
              </a:ext>
            </a:extLst>
          </p:cNvPr>
          <p:cNvSpPr txBox="1">
            <a:spLocks/>
          </p:cNvSpPr>
          <p:nvPr/>
        </p:nvSpPr>
        <p:spPr>
          <a:xfrm>
            <a:off x="1295466" y="6085470"/>
            <a:ext cx="9601068" cy="565679"/>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zh-TW" altLang="en-US" sz="4000" dirty="0">
                <a:solidFill>
                  <a:srgbClr val="FF0000"/>
                </a:solidFill>
                <a:latin typeface="華康POP1體 Std W5" panose="040B0500000000000000" pitchFamily="82" charset="-120"/>
                <a:ea typeface="華康POP1體 Std W5" panose="040B0500000000000000" pitchFamily="82" charset="-120"/>
                <a:cs typeface="Arial" pitchFamily="34" charset="0"/>
              </a:rPr>
              <a:t>每班都至少有一名</a:t>
            </a:r>
            <a:r>
              <a:rPr lang="en-US" altLang="zh-TW" sz="4000" dirty="0">
                <a:solidFill>
                  <a:srgbClr val="FF0000"/>
                </a:solidFill>
                <a:latin typeface="華康POP1體 Std W5" panose="040B0500000000000000" pitchFamily="82" charset="-120"/>
                <a:ea typeface="華康POP1體 Std W5" panose="040B0500000000000000" pitchFamily="82" charset="-120"/>
                <a:cs typeface="Arial" pitchFamily="34" charset="0"/>
              </a:rPr>
              <a:t>CPR</a:t>
            </a:r>
            <a:r>
              <a:rPr lang="zh-TW" altLang="en-US" sz="4000" dirty="0">
                <a:solidFill>
                  <a:srgbClr val="FF0000"/>
                </a:solidFill>
                <a:latin typeface="華康POP1體 Std W5" panose="040B0500000000000000" pitchFamily="82" charset="-120"/>
                <a:ea typeface="華康POP1體 Std W5" panose="040B0500000000000000" pitchFamily="82" charset="-120"/>
                <a:cs typeface="Arial" pitchFamily="34" charset="0"/>
              </a:rPr>
              <a:t>急救訓練種子成員</a:t>
            </a:r>
            <a:endParaRPr lang="ko-KR" altLang="en-US" sz="4000" dirty="0">
              <a:solidFill>
                <a:srgbClr val="FF0000"/>
              </a:solidFill>
              <a:latin typeface="華康POP1體 Std W5" panose="040B0500000000000000" pitchFamily="82" charset="-120"/>
            </a:endParaRPr>
          </a:p>
        </p:txBody>
      </p:sp>
    </p:spTree>
    <p:extLst>
      <p:ext uri="{BB962C8B-B14F-4D97-AF65-F5344CB8AC3E}">
        <p14:creationId xmlns:p14="http://schemas.microsoft.com/office/powerpoint/2010/main" val="1462028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D4A3B98F-6A49-43DA-B651-91E6B46E817B}"/>
              </a:ext>
            </a:extLst>
          </p:cNvPr>
          <p:cNvSpPr/>
          <p:nvPr/>
        </p:nvSpPr>
        <p:spPr>
          <a:xfrm>
            <a:off x="1407812" y="4912603"/>
            <a:ext cx="1056397" cy="1056397"/>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7A5E0C9A-CAF3-4888-837B-FC3767A57C8C}"/>
              </a:ext>
            </a:extLst>
          </p:cNvPr>
          <p:cNvSpPr/>
          <p:nvPr/>
        </p:nvSpPr>
        <p:spPr>
          <a:xfrm>
            <a:off x="9727792" y="541350"/>
            <a:ext cx="563400" cy="5634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D89A7198-D701-4783-A59D-BCD05966888C}"/>
              </a:ext>
            </a:extLst>
          </p:cNvPr>
          <p:cNvSpPr/>
          <p:nvPr/>
        </p:nvSpPr>
        <p:spPr>
          <a:xfrm>
            <a:off x="-397892" y="-623833"/>
            <a:ext cx="1629792" cy="1629792"/>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0BE10BF7-C5F4-4FE0-AEEF-8235E084A839}"/>
              </a:ext>
            </a:extLst>
          </p:cNvPr>
          <p:cNvSpPr/>
          <p:nvPr/>
        </p:nvSpPr>
        <p:spPr>
          <a:xfrm>
            <a:off x="8919450" y="4657998"/>
            <a:ext cx="449100" cy="4491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51ACFD56-E5D9-427E-9740-DA5852656F0F}"/>
              </a:ext>
            </a:extLst>
          </p:cNvPr>
          <p:cNvGrpSpPr/>
          <p:nvPr/>
        </p:nvGrpSpPr>
        <p:grpSpPr>
          <a:xfrm>
            <a:off x="3048000" y="848058"/>
            <a:ext cx="6096000" cy="3971481"/>
            <a:chOff x="3048000" y="1443260"/>
            <a:chExt cx="6096000" cy="3971481"/>
          </a:xfrm>
        </p:grpSpPr>
        <p:sp>
          <p:nvSpPr>
            <p:cNvPr id="14" name="矩形: 圆角 1">
              <a:extLst>
                <a:ext uri="{FF2B5EF4-FFF2-40B4-BE49-F238E27FC236}">
                  <a16:creationId xmlns:a16="http://schemas.microsoft.com/office/drawing/2014/main" id="{BF97AFBC-27AF-41E9-ADE8-CA1910FFAB41}"/>
                </a:ext>
              </a:extLst>
            </p:cNvPr>
            <p:cNvSpPr/>
            <p:nvPr/>
          </p:nvSpPr>
          <p:spPr>
            <a:xfrm rot="2684577">
              <a:off x="4110260" y="1443260"/>
              <a:ext cx="3971481" cy="3971481"/>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5">
              <a:extLst>
                <a:ext uri="{FF2B5EF4-FFF2-40B4-BE49-F238E27FC236}">
                  <a16:creationId xmlns:a16="http://schemas.microsoft.com/office/drawing/2014/main" id="{8E42A8E3-2D45-4AB9-B1D0-8A0770BF747D}"/>
                </a:ext>
              </a:extLst>
            </p:cNvPr>
            <p:cNvSpPr txBox="1"/>
            <p:nvPr/>
          </p:nvSpPr>
          <p:spPr>
            <a:xfrm>
              <a:off x="3048000" y="3370650"/>
              <a:ext cx="6096000" cy="646331"/>
            </a:xfrm>
            <a:prstGeom prst="rect">
              <a:avLst/>
            </a:prstGeom>
            <a:noFill/>
          </p:spPr>
          <p:txBody>
            <a:bodyPr wrap="square">
              <a:spAutoFit/>
            </a:bodyPr>
            <a:lstStyle/>
            <a:p>
              <a:pPr algn="ctr"/>
              <a:r>
                <a:rPr lang="zh-TW" altLang="en-US" sz="3600" spc="300" dirty="0">
                  <a:latin typeface="華康新綜藝體 Std W5" panose="040B0500000000000000" pitchFamily="82" charset="-120"/>
                  <a:ea typeface="華康新綜藝體 Std W5" panose="040B0500000000000000" pitchFamily="82" charset="-120"/>
                  <a:cs typeface="+mn-ea"/>
                  <a:sym typeface="+mn-lt"/>
                </a:rPr>
                <a:t>學生宿舍組</a:t>
              </a:r>
              <a:endParaRPr lang="zh-CN" altLang="en-US" sz="3600" spc="300" dirty="0">
                <a:latin typeface="華康新綜藝體 Std W5" panose="040B0500000000000000" pitchFamily="82" charset="-120"/>
                <a:ea typeface="華康新綜藝體 Std W5" panose="040B0500000000000000" pitchFamily="82" charset="-120"/>
                <a:cs typeface="+mn-ea"/>
                <a:sym typeface="+mn-lt"/>
              </a:endParaRPr>
            </a:p>
          </p:txBody>
        </p:sp>
      </p:grpSp>
      <p:sp>
        <p:nvSpPr>
          <p:cNvPr id="2" name="文本框 1"/>
          <p:cNvSpPr txBox="1"/>
          <p:nvPr/>
        </p:nvSpPr>
        <p:spPr>
          <a:xfrm>
            <a:off x="1819922" y="745724"/>
            <a:ext cx="2867488" cy="646331"/>
          </a:xfrm>
          <a:prstGeom prst="rect">
            <a:avLst/>
          </a:prstGeom>
          <a:noFill/>
        </p:spPr>
        <p:txBody>
          <a:bodyPr wrap="square" rtlCol="0">
            <a:spAutoFit/>
          </a:bodyPr>
          <a:lstStyle/>
          <a:p>
            <a:r>
              <a:rPr lang="en-US" altLang="zh-CN" dirty="0">
                <a:solidFill>
                  <a:srgbClr val="FFFFFF"/>
                </a:solidFill>
              </a:rPr>
              <a:t>https</a:t>
            </a:r>
            <a:r>
              <a:rPr lang="zh-CN" altLang="en-US" dirty="0">
                <a:solidFill>
                  <a:srgbClr val="FFFFFF"/>
                </a:solidFill>
              </a:rPr>
              <a:t>：</a:t>
            </a:r>
            <a:r>
              <a:rPr lang="en-US" altLang="zh-CN" dirty="0">
                <a:solidFill>
                  <a:srgbClr val="FFFFFF"/>
                </a:solidFill>
              </a:rPr>
              <a:t>//www.ypppt.com/</a:t>
            </a:r>
            <a:endParaRPr lang="zh-CN" altLang="en-US" dirty="0">
              <a:solidFill>
                <a:srgbClr val="FFFFFF"/>
              </a:solidFill>
            </a:endParaRPr>
          </a:p>
        </p:txBody>
      </p:sp>
      <p:sp>
        <p:nvSpPr>
          <p:cNvPr id="16" name="副標題 2">
            <a:extLst>
              <a:ext uri="{FF2B5EF4-FFF2-40B4-BE49-F238E27FC236}">
                <a16:creationId xmlns:a16="http://schemas.microsoft.com/office/drawing/2014/main" id="{5DB4B585-5C08-4464-96F2-DE7E3F90BCDA}"/>
              </a:ext>
            </a:extLst>
          </p:cNvPr>
          <p:cNvSpPr txBox="1">
            <a:spLocks/>
          </p:cNvSpPr>
          <p:nvPr/>
        </p:nvSpPr>
        <p:spPr>
          <a:xfrm>
            <a:off x="1577339" y="3726214"/>
            <a:ext cx="9476232" cy="2221506"/>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Ø"/>
            </a:pPr>
            <a:r>
              <a:rPr lang="zh-TW" altLang="en-US" dirty="0">
                <a:solidFill>
                  <a:schemeClr val="tx1"/>
                </a:solidFill>
              </a:rPr>
              <a:t>持續進行宿舍設備更新、校外賃居學生導師訪視、辦理宿舍急救及醫護訓練等，提供住校生安全舒適之生活環境。</a:t>
            </a:r>
          </a:p>
          <a:p>
            <a:pPr marL="342900" indent="-342900" algn="ctr">
              <a:buFont typeface="Wingdings" panose="05000000000000000000" pitchFamily="2" charset="2"/>
              <a:buChar char="Ø"/>
            </a:pPr>
            <a:endParaRPr lang="zh-TW" altLang="en-US" dirty="0">
              <a:solidFill>
                <a:schemeClr val="tx1"/>
              </a:solidFill>
            </a:endParaRPr>
          </a:p>
          <a:p>
            <a:pPr algn="ctr"/>
            <a:r>
              <a:rPr lang="zh-TW" altLang="en-US" dirty="0">
                <a:solidFill>
                  <a:schemeClr val="tx1"/>
                </a:solidFill>
              </a:rPr>
              <a:t>所在位置：昌明樓</a:t>
            </a:r>
            <a:r>
              <a:rPr lang="en-US" altLang="zh-TW" dirty="0">
                <a:solidFill>
                  <a:schemeClr val="tx1"/>
                </a:solidFill>
              </a:rPr>
              <a:t>1F</a:t>
            </a:r>
            <a:r>
              <a:rPr lang="zh-TW" altLang="en-US" dirty="0">
                <a:solidFill>
                  <a:schemeClr val="tx1"/>
                </a:solidFill>
              </a:rPr>
              <a:t> </a:t>
            </a:r>
            <a:r>
              <a:rPr lang="en-US" altLang="zh-TW" dirty="0">
                <a:solidFill>
                  <a:schemeClr val="tx1"/>
                </a:solidFill>
              </a:rPr>
              <a:t>4113A</a:t>
            </a:r>
            <a:r>
              <a:rPr lang="zh-TW" altLang="en-US" dirty="0">
                <a:solidFill>
                  <a:schemeClr val="tx1"/>
                </a:solidFill>
              </a:rPr>
              <a:t>室</a:t>
            </a:r>
            <a:endParaRPr lang="en-US" altLang="zh-TW" dirty="0">
              <a:solidFill>
                <a:schemeClr val="tx1"/>
              </a:solidFill>
            </a:endParaRPr>
          </a:p>
        </p:txBody>
      </p:sp>
      <p:pic>
        <p:nvPicPr>
          <p:cNvPr id="17" name="圖片 16">
            <a:extLst>
              <a:ext uri="{FF2B5EF4-FFF2-40B4-BE49-F238E27FC236}">
                <a16:creationId xmlns:a16="http://schemas.microsoft.com/office/drawing/2014/main" id="{29EB767C-0FF8-40F9-9A96-D5086D2C8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473" y="5458787"/>
            <a:ext cx="451104" cy="487680"/>
          </a:xfrm>
          <a:prstGeom prst="rect">
            <a:avLst/>
          </a:prstGeom>
        </p:spPr>
      </p:pic>
      <p:pic>
        <p:nvPicPr>
          <p:cNvPr id="19" name="圖片 18">
            <a:extLst>
              <a:ext uri="{FF2B5EF4-FFF2-40B4-BE49-F238E27FC236}">
                <a16:creationId xmlns:a16="http://schemas.microsoft.com/office/drawing/2014/main" id="{CBB03007-64D8-4C73-A9A7-10D921621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000" y="1027875"/>
            <a:ext cx="1800000" cy="1747573"/>
          </a:xfrm>
          <a:prstGeom prst="rect">
            <a:avLst/>
          </a:prstGeom>
        </p:spPr>
      </p:pic>
    </p:spTree>
    <p:custDataLst>
      <p:tags r:id="rId1"/>
    </p:custDataLst>
    <p:extLst>
      <p:ext uri="{BB962C8B-B14F-4D97-AF65-F5344CB8AC3E}">
        <p14:creationId xmlns:p14="http://schemas.microsoft.com/office/powerpoint/2010/main" val="217220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ED8A58-3388-4B1C-AD42-79824B27F175}"/>
              </a:ext>
            </a:extLst>
          </p:cNvPr>
          <p:cNvSpPr/>
          <p:nvPr/>
        </p:nvSpPr>
        <p:spPr>
          <a:xfrm>
            <a:off x="294351" y="2020382"/>
            <a:ext cx="4174817" cy="646331"/>
          </a:xfrm>
          <a:prstGeom prst="rect">
            <a:avLst/>
          </a:prstGeom>
        </p:spPr>
        <p:txBody>
          <a:bodyPr wrap="square">
            <a:spAutoFit/>
          </a:bodyPr>
          <a:lstStyle/>
          <a:p>
            <a:pPr marL="571500" indent="-571500">
              <a:buFont typeface="Wingdings" panose="05000000000000000000" pitchFamily="2" charset="2"/>
              <a:buChar char="Ø"/>
            </a:pPr>
            <a:r>
              <a:rPr lang="zh-TW" altLang="en-US" sz="3600" dirty="0">
                <a:solidFill>
                  <a:schemeClr val="accent1">
                    <a:lumMod val="60000"/>
                    <a:lumOff val="40000"/>
                  </a:schemeClr>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租屋安全講座</a:t>
            </a:r>
            <a:endParaRPr lang="en-US" altLang="zh-CN" sz="3600" dirty="0">
              <a:solidFill>
                <a:schemeClr val="accent1">
                  <a:lumMod val="60000"/>
                  <a:lumOff val="40000"/>
                </a:schemeClr>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sp>
        <p:nvSpPr>
          <p:cNvPr id="10" name="TextBox 76">
            <a:extLst>
              <a:ext uri="{FF2B5EF4-FFF2-40B4-BE49-F238E27FC236}">
                <a16:creationId xmlns:a16="http://schemas.microsoft.com/office/drawing/2014/main" id="{3E6D705B-CDD8-4100-8D2C-41CE7C16F3BC}"/>
              </a:ext>
            </a:extLst>
          </p:cNvPr>
          <p:cNvSpPr txBox="1"/>
          <p:nvPr/>
        </p:nvSpPr>
        <p:spPr>
          <a:xfrm>
            <a:off x="4143344" y="377812"/>
            <a:ext cx="3905312" cy="830997"/>
          </a:xfrm>
          <a:prstGeom prst="rect">
            <a:avLst/>
          </a:prstGeom>
          <a:noFill/>
        </p:spPr>
        <p:txBody>
          <a:bodyPr wrap="square" rtlCol="0">
            <a:spAutoFit/>
          </a:bodyPr>
          <a:lstStyle/>
          <a:p>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關於賃居生</a:t>
            </a:r>
            <a:endParaRPr lang="en-US" altLang="zh-TW" sz="4800" dirty="0">
              <a:solidFill>
                <a:srgbClr val="0070C0"/>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sp>
        <p:nvSpPr>
          <p:cNvPr id="11" name="文字方塊 10">
            <a:extLst>
              <a:ext uri="{FF2B5EF4-FFF2-40B4-BE49-F238E27FC236}">
                <a16:creationId xmlns:a16="http://schemas.microsoft.com/office/drawing/2014/main" id="{500B1840-62F5-419E-80E4-1AC9AE4DCA0D}"/>
              </a:ext>
            </a:extLst>
          </p:cNvPr>
          <p:cNvSpPr txBox="1"/>
          <p:nvPr/>
        </p:nvSpPr>
        <p:spPr>
          <a:xfrm>
            <a:off x="294351" y="2802458"/>
            <a:ext cx="4593498" cy="3348481"/>
          </a:xfrm>
          <a:prstGeom prst="rect">
            <a:avLst/>
          </a:prstGeom>
          <a:noFill/>
        </p:spPr>
        <p:txBody>
          <a:bodyPr wrap="square" rtlCol="0">
            <a:spAutoFit/>
          </a:bodyPr>
          <a:lstStyle/>
          <a:p>
            <a:pPr marL="342900" indent="-342900">
              <a:lnSpc>
                <a:spcPct val="150000"/>
              </a:lnSpc>
              <a:buFont typeface="+mj-lt"/>
              <a:buAutoNum type="arabicPeriod"/>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配合各學院班會時間舉辦，每學期辦理兩場租屋安全座談會</a:t>
            </a:r>
            <a:r>
              <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週三、週四各一場</a:t>
            </a:r>
            <a:r>
              <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a:t>
            </a: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marL="342900" indent="-342900">
              <a:lnSpc>
                <a:spcPct val="150000"/>
              </a:lnSpc>
              <a:buFont typeface="+mj-lt"/>
              <a:buAutoNum type="arabicPeriod"/>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本講座由各班副班代代表參加，將租屋安全資訊傳達於各班賃居生</a:t>
            </a:r>
            <a:r>
              <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賃居生也可自行參加</a:t>
            </a:r>
            <a:r>
              <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a:t>
            </a:r>
          </a:p>
        </p:txBody>
      </p:sp>
      <p:sp>
        <p:nvSpPr>
          <p:cNvPr id="13" name="TextBox 76">
            <a:extLst>
              <a:ext uri="{FF2B5EF4-FFF2-40B4-BE49-F238E27FC236}">
                <a16:creationId xmlns:a16="http://schemas.microsoft.com/office/drawing/2014/main" id="{EFE79A42-0881-42E9-9D36-7968E5E2F727}"/>
              </a:ext>
            </a:extLst>
          </p:cNvPr>
          <p:cNvSpPr txBox="1"/>
          <p:nvPr/>
        </p:nvSpPr>
        <p:spPr>
          <a:xfrm>
            <a:off x="6529685" y="1944160"/>
            <a:ext cx="5174633" cy="646331"/>
          </a:xfrm>
          <a:prstGeom prst="rect">
            <a:avLst/>
          </a:prstGeom>
          <a:noFill/>
        </p:spPr>
        <p:txBody>
          <a:bodyPr wrap="square" rtlCol="0">
            <a:spAutoFit/>
          </a:bodyPr>
          <a:lstStyle/>
          <a:p>
            <a:pPr marL="571500" indent="-571500">
              <a:buFont typeface="Wingdings" panose="05000000000000000000" pitchFamily="2" charset="2"/>
              <a:buChar char="Ø"/>
            </a:pPr>
            <a:r>
              <a:rPr lang="zh-TW" altLang="en-US" sz="3600" dirty="0">
                <a:solidFill>
                  <a:schemeClr val="accent1">
                    <a:lumMod val="60000"/>
                    <a:lumOff val="40000"/>
                  </a:schemeClr>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校外賃居安全座談會</a:t>
            </a:r>
            <a:endParaRPr lang="zh-CN" altLang="zh-CN" sz="3600" dirty="0">
              <a:solidFill>
                <a:schemeClr val="accent1">
                  <a:lumMod val="60000"/>
                  <a:lumOff val="40000"/>
                </a:schemeClr>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pic>
        <p:nvPicPr>
          <p:cNvPr id="8" name="圖片 7">
            <a:extLst>
              <a:ext uri="{FF2B5EF4-FFF2-40B4-BE49-F238E27FC236}">
                <a16:creationId xmlns:a16="http://schemas.microsoft.com/office/drawing/2014/main" id="{30B9C3E1-2AF9-42A8-9318-4056E9771F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6357" y="2803309"/>
            <a:ext cx="5561292" cy="2780333"/>
          </a:xfrm>
          <a:prstGeom prst="rect">
            <a:avLst/>
          </a:prstGeom>
        </p:spPr>
      </p:pic>
      <p:sp>
        <p:nvSpPr>
          <p:cNvPr id="14" name="TextBox 76">
            <a:extLst>
              <a:ext uri="{FF2B5EF4-FFF2-40B4-BE49-F238E27FC236}">
                <a16:creationId xmlns:a16="http://schemas.microsoft.com/office/drawing/2014/main" id="{97D711CC-3DEF-4EC4-B8F1-130579298858}"/>
              </a:ext>
            </a:extLst>
          </p:cNvPr>
          <p:cNvSpPr txBox="1"/>
          <p:nvPr/>
        </p:nvSpPr>
        <p:spPr>
          <a:xfrm>
            <a:off x="8104546" y="3228945"/>
            <a:ext cx="2024913" cy="400110"/>
          </a:xfrm>
          <a:prstGeom prst="rect">
            <a:avLst/>
          </a:prstGeom>
          <a:noFill/>
        </p:spPr>
        <p:txBody>
          <a:bodyPr wrap="none" rtlCol="0">
            <a:spAutoFit/>
          </a:bodyPr>
          <a:lstStyle/>
          <a:p>
            <a:pPr algn="r"/>
            <a:r>
              <a:rPr lang="zh-TW" altLang="en-US" sz="2000" u="sng" dirty="0">
                <a:solidFill>
                  <a:schemeClr val="bg1"/>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每學期舉辦一次</a:t>
            </a:r>
            <a:endParaRPr lang="zh-CN" altLang="zh-CN" sz="2000" u="sng" dirty="0">
              <a:solidFill>
                <a:schemeClr val="bg1"/>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spTree>
    <p:extLst>
      <p:ext uri="{BB962C8B-B14F-4D97-AF65-F5344CB8AC3E}">
        <p14:creationId xmlns:p14="http://schemas.microsoft.com/office/powerpoint/2010/main" val="1921980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67A55B-ADA3-4846-BD94-86CC683DD227}"/>
              </a:ext>
            </a:extLst>
          </p:cNvPr>
          <p:cNvSpPr/>
          <p:nvPr/>
        </p:nvSpPr>
        <p:spPr>
          <a:xfrm>
            <a:off x="445296" y="1854656"/>
            <a:ext cx="5621336" cy="646331"/>
          </a:xfrm>
          <a:prstGeom prst="rect">
            <a:avLst/>
          </a:prstGeom>
        </p:spPr>
        <p:txBody>
          <a:bodyPr wrap="square">
            <a:spAutoFit/>
          </a:bodyPr>
          <a:lstStyle/>
          <a:p>
            <a:pPr marL="571500" indent="-571500">
              <a:buFont typeface="Wingdings" panose="05000000000000000000" pitchFamily="2" charset="2"/>
              <a:buChar char="Ø"/>
            </a:pPr>
            <a:r>
              <a:rPr lang="zh-TW" altLang="en-US" sz="3600" dirty="0">
                <a:solidFill>
                  <a:schemeClr val="accent1">
                    <a:lumMod val="60000"/>
                    <a:lumOff val="40000"/>
                  </a:schemeClr>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賃居生關懷訪視</a:t>
            </a:r>
            <a:endParaRPr lang="en-US" altLang="zh-CN" sz="3600" dirty="0">
              <a:solidFill>
                <a:schemeClr val="accent1">
                  <a:lumMod val="60000"/>
                  <a:lumOff val="40000"/>
                </a:schemeClr>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sp>
        <p:nvSpPr>
          <p:cNvPr id="4" name="文字方塊 3">
            <a:extLst>
              <a:ext uri="{FF2B5EF4-FFF2-40B4-BE49-F238E27FC236}">
                <a16:creationId xmlns:a16="http://schemas.microsoft.com/office/drawing/2014/main" id="{2D55E57C-9326-47A3-9AA0-6F6836069CA2}"/>
              </a:ext>
            </a:extLst>
          </p:cNvPr>
          <p:cNvSpPr txBox="1"/>
          <p:nvPr/>
        </p:nvSpPr>
        <p:spPr>
          <a:xfrm>
            <a:off x="474664" y="2586550"/>
            <a:ext cx="11183936" cy="2794483"/>
          </a:xfrm>
          <a:prstGeom prst="rect">
            <a:avLst/>
          </a:prstGeom>
          <a:noFill/>
        </p:spPr>
        <p:txBody>
          <a:bodyPr wrap="square" rtlCol="0">
            <a:spAutoFit/>
          </a:bodyPr>
          <a:lstStyle/>
          <a:p>
            <a:pPr marL="342900" indent="-342900">
              <a:lnSpc>
                <a:spcPct val="150000"/>
              </a:lnSpc>
              <a:buFont typeface="+mj-lt"/>
              <a:buAutoNum type="arabicPeriod"/>
            </a:pPr>
            <a:r>
              <a:rPr lang="zh-TW" altLang="en-US" sz="2400" dirty="0">
                <a:solidFill>
                  <a:srgbClr val="FF0000"/>
                </a:solidFill>
                <a:latin typeface="華康POP1體 Std W5" panose="040B0500000000000000" pitchFamily="82" charset="-120"/>
                <a:ea typeface="華康POP1體 Std W5" panose="040B0500000000000000" pitchFamily="82" charset="-120"/>
              </a:rPr>
              <a:t>每學年第一學期</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由導師對班上賃居學生實施賃居關懷訪視，掌握學生賃居狀況及租屋安全。</a:t>
            </a: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marL="342900" indent="-342900">
              <a:lnSpc>
                <a:spcPct val="150000"/>
              </a:lnSpc>
              <a:buFont typeface="+mj-lt"/>
              <a:buAutoNum type="arabicPeriod"/>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學期初由賃居生線上填寫賃居資料經本組彙整後提供於各班導師後由導師進行關懷訪視。</a:t>
            </a: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marL="342900" indent="-342900">
              <a:lnSpc>
                <a:spcPct val="150000"/>
              </a:lnSpc>
              <a:buFont typeface="+mj-lt"/>
              <a:buAutoNum type="arabicPeriod"/>
            </a:pPr>
            <a:r>
              <a:rPr lang="zh-TW" altLang="en-US" sz="2400" dirty="0">
                <a:solidFill>
                  <a:srgbClr val="FF0000"/>
                </a:solidFill>
                <a:latin typeface="華康POP1體 Std W5" panose="040B0500000000000000" pitchFamily="82" charset="-120"/>
                <a:ea typeface="華康POP1體 Std W5" panose="040B0500000000000000" pitchFamily="82" charset="-120"/>
              </a:rPr>
              <a:t>每學年第二學期</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末致贈感謝狀及禮券予導師，感謝老師對學生之關懷與辛勞。</a:t>
            </a:r>
          </a:p>
        </p:txBody>
      </p:sp>
      <p:sp>
        <p:nvSpPr>
          <p:cNvPr id="5" name="TextBox 76">
            <a:extLst>
              <a:ext uri="{FF2B5EF4-FFF2-40B4-BE49-F238E27FC236}">
                <a16:creationId xmlns:a16="http://schemas.microsoft.com/office/drawing/2014/main" id="{F7C15A1C-ECCC-4D59-B73B-43511D0531A3}"/>
              </a:ext>
            </a:extLst>
          </p:cNvPr>
          <p:cNvSpPr txBox="1"/>
          <p:nvPr/>
        </p:nvSpPr>
        <p:spPr>
          <a:xfrm>
            <a:off x="4113976" y="410839"/>
            <a:ext cx="3905312" cy="830997"/>
          </a:xfrm>
          <a:prstGeom prst="rect">
            <a:avLst/>
          </a:prstGeom>
          <a:noFill/>
        </p:spPr>
        <p:txBody>
          <a:bodyPr wrap="square" rtlCol="0">
            <a:spAutoFit/>
          </a:bodyPr>
          <a:lstStyle/>
          <a:p>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關於賃居生</a:t>
            </a:r>
            <a:endParaRPr lang="en-US" altLang="zh-TW" sz="4800" dirty="0">
              <a:solidFill>
                <a:srgbClr val="0070C0"/>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spTree>
    <p:extLst>
      <p:ext uri="{BB962C8B-B14F-4D97-AF65-F5344CB8AC3E}">
        <p14:creationId xmlns:p14="http://schemas.microsoft.com/office/powerpoint/2010/main" val="3665163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F114CFD-6805-4BD5-AF91-92D9E2E5E9D9}"/>
              </a:ext>
            </a:extLst>
          </p:cNvPr>
          <p:cNvSpPr txBox="1"/>
          <p:nvPr/>
        </p:nvSpPr>
        <p:spPr>
          <a:xfrm rot="5400000">
            <a:off x="382823" y="2909627"/>
            <a:ext cx="6950285" cy="1038746"/>
          </a:xfrm>
          <a:prstGeom prst="rect">
            <a:avLst/>
          </a:prstGeom>
          <a:noFill/>
        </p:spPr>
        <p:txBody>
          <a:bodyPr wrap="square" rtlCol="0">
            <a:spAutoFit/>
          </a:bodyPr>
          <a:lstStyle/>
          <a:p>
            <a:pPr algn="ctr"/>
            <a:r>
              <a:rPr lang="en-US" altLang="zh-CN" sz="6150" spc="500" dirty="0">
                <a:solidFill>
                  <a:schemeClr val="bg1">
                    <a:lumMod val="85000"/>
                  </a:schemeClr>
                </a:solidFill>
                <a:latin typeface="華康新綜藝體 Std W5" panose="040B0500000000000000" pitchFamily="82" charset="-120"/>
                <a:ea typeface="華康新綜藝體 Std W5" panose="040B0500000000000000" pitchFamily="82" charset="-120"/>
                <a:cs typeface="+mn-ea"/>
                <a:sym typeface="+mn-lt"/>
              </a:rPr>
              <a:t>ORGANIZATION</a:t>
            </a:r>
            <a:endParaRPr lang="zh-CN" altLang="en-US" sz="6150" spc="500" dirty="0">
              <a:solidFill>
                <a:schemeClr val="bg1">
                  <a:lumMod val="85000"/>
                </a:schemeClr>
              </a:solidFill>
              <a:latin typeface="華康新綜藝體 Std W5" panose="040B0500000000000000" pitchFamily="82" charset="-120"/>
              <a:ea typeface="華康新綜藝體 Std W5" panose="040B0500000000000000" pitchFamily="82" charset="-120"/>
              <a:cs typeface="+mn-ea"/>
              <a:sym typeface="+mn-lt"/>
            </a:endParaRPr>
          </a:p>
        </p:txBody>
      </p:sp>
      <p:sp>
        <p:nvSpPr>
          <p:cNvPr id="2" name="矩形 1">
            <a:extLst>
              <a:ext uri="{FF2B5EF4-FFF2-40B4-BE49-F238E27FC236}">
                <a16:creationId xmlns:a16="http://schemas.microsoft.com/office/drawing/2014/main" id="{640B1407-7F82-4105-8296-BC6BDF656B5F}"/>
              </a:ext>
            </a:extLst>
          </p:cNvPr>
          <p:cNvSpPr/>
          <p:nvPr/>
        </p:nvSpPr>
        <p:spPr>
          <a:xfrm>
            <a:off x="1349828" y="269966"/>
            <a:ext cx="1988765" cy="6078119"/>
          </a:xfrm>
          <a:prstGeom prst="rect">
            <a:avLst/>
          </a:prstGeom>
          <a:solidFill>
            <a:schemeClr val="bg1"/>
          </a:solidFill>
          <a:ln>
            <a:noFill/>
          </a:ln>
          <a:effectLst>
            <a:outerShdw blurRad="457200" dist="381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r>
              <a:rPr lang="zh-TW" altLang="en-US" sz="5400" b="1" dirty="0">
                <a:solidFill>
                  <a:schemeClr val="tx1"/>
                </a:solidFill>
                <a:latin typeface="微軟正黑體" panose="020B0604030504040204" pitchFamily="34" charset="-120"/>
                <a:ea typeface="微軟正黑體" panose="020B0604030504040204" pitchFamily="34" charset="-120"/>
                <a:cs typeface="+mn-ea"/>
                <a:sym typeface="+mn-lt"/>
              </a:rPr>
              <a:t>學務處組織編制 </a:t>
            </a:r>
            <a:endParaRPr lang="zh-CN" altLang="en-US" sz="5400" b="1" dirty="0">
              <a:solidFill>
                <a:schemeClr val="tx1"/>
              </a:solidFill>
              <a:latin typeface="微軟正黑體" panose="020B0604030504040204" pitchFamily="34" charset="-120"/>
              <a:ea typeface="微軟正黑體" panose="020B0604030504040204" pitchFamily="34" charset="-120"/>
              <a:cs typeface="+mn-ea"/>
              <a:sym typeface="+mn-lt"/>
            </a:endParaRPr>
          </a:p>
        </p:txBody>
      </p:sp>
      <p:grpSp>
        <p:nvGrpSpPr>
          <p:cNvPr id="11" name="组合 10">
            <a:extLst>
              <a:ext uri="{FF2B5EF4-FFF2-40B4-BE49-F238E27FC236}">
                <a16:creationId xmlns:a16="http://schemas.microsoft.com/office/drawing/2014/main" id="{7F8D52C9-7F85-4D30-B507-601C4D12B818}"/>
              </a:ext>
            </a:extLst>
          </p:cNvPr>
          <p:cNvGrpSpPr/>
          <p:nvPr/>
        </p:nvGrpSpPr>
        <p:grpSpPr>
          <a:xfrm>
            <a:off x="5631542" y="361950"/>
            <a:ext cx="928915" cy="781050"/>
            <a:chOff x="5631542" y="718513"/>
            <a:chExt cx="928915" cy="781050"/>
          </a:xfrm>
        </p:grpSpPr>
        <p:sp>
          <p:nvSpPr>
            <p:cNvPr id="6" name="椭圆 5">
              <a:extLst>
                <a:ext uri="{FF2B5EF4-FFF2-40B4-BE49-F238E27FC236}">
                  <a16:creationId xmlns:a16="http://schemas.microsoft.com/office/drawing/2014/main" id="{DF03291C-2718-48B2-9941-35B3933AFFB5}"/>
                </a:ext>
              </a:extLst>
            </p:cNvPr>
            <p:cNvSpPr/>
            <p:nvPr/>
          </p:nvSpPr>
          <p:spPr>
            <a:xfrm>
              <a:off x="5705474" y="718513"/>
              <a:ext cx="781050" cy="781050"/>
            </a:xfrm>
            <a:prstGeom prst="ellipse">
              <a:avLst/>
            </a:prstGeom>
            <a:solidFill>
              <a:schemeClr val="bg1"/>
            </a:solidFill>
            <a:ln>
              <a:noFill/>
            </a:ln>
            <a:effectLst>
              <a:outerShdw blurRad="1778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POP1體 Std W5" panose="040B0500000000000000" pitchFamily="82" charset="-120"/>
                <a:ea typeface="華康POP1體 Std W5" panose="040B0500000000000000" pitchFamily="82" charset="-120"/>
                <a:cs typeface="+mn-ea"/>
                <a:sym typeface="+mn-lt"/>
              </a:endParaRPr>
            </a:p>
          </p:txBody>
        </p:sp>
        <p:sp>
          <p:nvSpPr>
            <p:cNvPr id="10" name="文本框 9">
              <a:extLst>
                <a:ext uri="{FF2B5EF4-FFF2-40B4-BE49-F238E27FC236}">
                  <a16:creationId xmlns:a16="http://schemas.microsoft.com/office/drawing/2014/main" id="{AF8D06C3-217A-4BBB-B741-31E33CE3F56D}"/>
                </a:ext>
              </a:extLst>
            </p:cNvPr>
            <p:cNvSpPr txBox="1"/>
            <p:nvPr/>
          </p:nvSpPr>
          <p:spPr>
            <a:xfrm>
              <a:off x="5631542" y="847428"/>
              <a:ext cx="928915" cy="523220"/>
            </a:xfrm>
            <a:prstGeom prst="rect">
              <a:avLst/>
            </a:prstGeom>
            <a:noFill/>
          </p:spPr>
          <p:txBody>
            <a:bodyPr wrap="square" rtlCol="0">
              <a:spAutoFit/>
            </a:bodyPr>
            <a:lstStyle/>
            <a:p>
              <a:pPr algn="ctr"/>
              <a:r>
                <a:rPr lang="en-US" altLang="zh-CN" sz="2800" dirty="0">
                  <a:latin typeface="華康POP1體 Std W5" panose="040B0500000000000000" pitchFamily="82" charset="-120"/>
                  <a:ea typeface="華康POP1體 Std W5" panose="040B0500000000000000" pitchFamily="82" charset="-120"/>
                  <a:cs typeface="+mn-ea"/>
                  <a:sym typeface="+mn-lt"/>
                </a:rPr>
                <a:t>01</a:t>
              </a:r>
              <a:endParaRPr lang="zh-CN" altLang="en-US" sz="2800" dirty="0">
                <a:latin typeface="華康POP1體 Std W5" panose="040B0500000000000000" pitchFamily="82" charset="-120"/>
                <a:ea typeface="華康POP1體 Std W5" panose="040B0500000000000000" pitchFamily="82" charset="-120"/>
                <a:cs typeface="+mn-ea"/>
                <a:sym typeface="+mn-lt"/>
              </a:endParaRPr>
            </a:p>
          </p:txBody>
        </p:sp>
      </p:grpSp>
      <p:sp>
        <p:nvSpPr>
          <p:cNvPr id="18" name="文本框 17">
            <a:extLst>
              <a:ext uri="{FF2B5EF4-FFF2-40B4-BE49-F238E27FC236}">
                <a16:creationId xmlns:a16="http://schemas.microsoft.com/office/drawing/2014/main" id="{CEE315A5-BE1C-4099-B69E-F5AA0D37DCF1}"/>
              </a:ext>
            </a:extLst>
          </p:cNvPr>
          <p:cNvSpPr txBox="1"/>
          <p:nvPr/>
        </p:nvSpPr>
        <p:spPr>
          <a:xfrm>
            <a:off x="6634390" y="494515"/>
            <a:ext cx="3846412" cy="523220"/>
          </a:xfrm>
          <a:prstGeom prst="rect">
            <a:avLst/>
          </a:prstGeom>
          <a:noFill/>
        </p:spPr>
        <p:txBody>
          <a:bodyPr wrap="square" rtlCol="0">
            <a:spAutoFit/>
          </a:bodyPr>
          <a:lstStyle/>
          <a:p>
            <a:r>
              <a:rPr lang="zh-TW" altLang="en-US" sz="2800" spc="300" dirty="0">
                <a:latin typeface="華康POP1體 Std W5" panose="040B0500000000000000" pitchFamily="82" charset="-120"/>
                <a:ea typeface="華康POP1體 Std W5" panose="040B0500000000000000" pitchFamily="82" charset="-120"/>
                <a:cs typeface="+mn-ea"/>
                <a:sym typeface="+mn-lt"/>
              </a:rPr>
              <a:t>生活輔導組</a:t>
            </a:r>
            <a:endParaRPr lang="zh-CN" altLang="en-US" sz="2800" spc="300" dirty="0">
              <a:latin typeface="華康POP1體 Std W5" panose="040B0500000000000000" pitchFamily="82" charset="-120"/>
              <a:ea typeface="華康POP1體 Std W5" panose="040B0500000000000000" pitchFamily="82" charset="-120"/>
              <a:cs typeface="+mn-ea"/>
              <a:sym typeface="+mn-lt"/>
            </a:endParaRPr>
          </a:p>
        </p:txBody>
      </p:sp>
      <p:grpSp>
        <p:nvGrpSpPr>
          <p:cNvPr id="81" name="组合 10">
            <a:extLst>
              <a:ext uri="{FF2B5EF4-FFF2-40B4-BE49-F238E27FC236}">
                <a16:creationId xmlns:a16="http://schemas.microsoft.com/office/drawing/2014/main" id="{DF671AD3-A5DD-4FCB-834F-6B640BCCCB47}"/>
              </a:ext>
            </a:extLst>
          </p:cNvPr>
          <p:cNvGrpSpPr/>
          <p:nvPr/>
        </p:nvGrpSpPr>
        <p:grpSpPr>
          <a:xfrm>
            <a:off x="5631542" y="1428750"/>
            <a:ext cx="928915" cy="781050"/>
            <a:chOff x="5631542" y="718513"/>
            <a:chExt cx="928915" cy="781050"/>
          </a:xfrm>
        </p:grpSpPr>
        <p:sp>
          <p:nvSpPr>
            <p:cNvPr id="82" name="椭圆 5">
              <a:extLst>
                <a:ext uri="{FF2B5EF4-FFF2-40B4-BE49-F238E27FC236}">
                  <a16:creationId xmlns:a16="http://schemas.microsoft.com/office/drawing/2014/main" id="{3EDDB239-8895-4CD6-9583-8A1C34DA2884}"/>
                </a:ext>
              </a:extLst>
            </p:cNvPr>
            <p:cNvSpPr/>
            <p:nvPr/>
          </p:nvSpPr>
          <p:spPr>
            <a:xfrm>
              <a:off x="5705474" y="718513"/>
              <a:ext cx="781050" cy="781050"/>
            </a:xfrm>
            <a:prstGeom prst="ellipse">
              <a:avLst/>
            </a:prstGeom>
            <a:solidFill>
              <a:schemeClr val="bg1"/>
            </a:solidFill>
            <a:ln>
              <a:noFill/>
            </a:ln>
            <a:effectLst>
              <a:outerShdw blurRad="1778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POP1體 Std W5" panose="040B0500000000000000" pitchFamily="82" charset="-120"/>
                <a:ea typeface="華康POP1體 Std W5" panose="040B0500000000000000" pitchFamily="82" charset="-120"/>
                <a:cs typeface="+mn-ea"/>
                <a:sym typeface="+mn-lt"/>
              </a:endParaRPr>
            </a:p>
          </p:txBody>
        </p:sp>
        <p:sp>
          <p:nvSpPr>
            <p:cNvPr id="83" name="文本框 9">
              <a:extLst>
                <a:ext uri="{FF2B5EF4-FFF2-40B4-BE49-F238E27FC236}">
                  <a16:creationId xmlns:a16="http://schemas.microsoft.com/office/drawing/2014/main" id="{2D59D01D-88B5-45C2-A1BC-566C4A90CDFB}"/>
                </a:ext>
              </a:extLst>
            </p:cNvPr>
            <p:cNvSpPr txBox="1"/>
            <p:nvPr/>
          </p:nvSpPr>
          <p:spPr>
            <a:xfrm>
              <a:off x="5631542" y="847428"/>
              <a:ext cx="928915" cy="523220"/>
            </a:xfrm>
            <a:prstGeom prst="rect">
              <a:avLst/>
            </a:prstGeom>
            <a:noFill/>
          </p:spPr>
          <p:txBody>
            <a:bodyPr wrap="square" rtlCol="0">
              <a:spAutoFit/>
            </a:bodyPr>
            <a:lstStyle/>
            <a:p>
              <a:pPr algn="ctr"/>
              <a:r>
                <a:rPr lang="en-US" altLang="zh-CN" sz="2800" dirty="0">
                  <a:latin typeface="華康POP1體 Std W5" panose="040B0500000000000000" pitchFamily="82" charset="-120"/>
                  <a:ea typeface="華康POP1體 Std W5" panose="040B0500000000000000" pitchFamily="82" charset="-120"/>
                  <a:cs typeface="+mn-ea"/>
                  <a:sym typeface="+mn-lt"/>
                </a:rPr>
                <a:t>0</a:t>
              </a:r>
              <a:r>
                <a:rPr lang="en-US" altLang="zh-TW" sz="2800" dirty="0">
                  <a:latin typeface="華康POP1體 Std W5" panose="040B0500000000000000" pitchFamily="82" charset="-120"/>
                  <a:ea typeface="華康POP1體 Std W5" panose="040B0500000000000000" pitchFamily="82" charset="-120"/>
                  <a:cs typeface="+mn-ea"/>
                  <a:sym typeface="+mn-lt"/>
                </a:rPr>
                <a:t>2</a:t>
              </a:r>
              <a:endParaRPr lang="zh-CN" altLang="en-US" sz="2800" dirty="0">
                <a:latin typeface="華康POP1體 Std W5" panose="040B0500000000000000" pitchFamily="82" charset="-120"/>
                <a:ea typeface="華康POP1體 Std W5" panose="040B0500000000000000" pitchFamily="82" charset="-120"/>
                <a:cs typeface="+mn-ea"/>
                <a:sym typeface="+mn-lt"/>
              </a:endParaRPr>
            </a:p>
          </p:txBody>
        </p:sp>
      </p:grpSp>
      <p:sp>
        <p:nvSpPr>
          <p:cNvPr id="84" name="文本框 17">
            <a:extLst>
              <a:ext uri="{FF2B5EF4-FFF2-40B4-BE49-F238E27FC236}">
                <a16:creationId xmlns:a16="http://schemas.microsoft.com/office/drawing/2014/main" id="{EF20DF1C-3A0A-436B-ABC0-F8D308F9B397}"/>
              </a:ext>
            </a:extLst>
          </p:cNvPr>
          <p:cNvSpPr txBox="1"/>
          <p:nvPr/>
        </p:nvSpPr>
        <p:spPr>
          <a:xfrm>
            <a:off x="6634390" y="1555684"/>
            <a:ext cx="3846412" cy="523220"/>
          </a:xfrm>
          <a:prstGeom prst="rect">
            <a:avLst/>
          </a:prstGeom>
          <a:noFill/>
        </p:spPr>
        <p:txBody>
          <a:bodyPr wrap="square" rtlCol="0">
            <a:spAutoFit/>
          </a:bodyPr>
          <a:lstStyle/>
          <a:p>
            <a:r>
              <a:rPr lang="zh-TW" altLang="en-US" sz="2800" spc="300" dirty="0">
                <a:latin typeface="華康POP1體 Std W5" panose="040B0500000000000000" pitchFamily="82" charset="-120"/>
                <a:ea typeface="華康POP1體 Std W5" panose="040B0500000000000000" pitchFamily="82" charset="-120"/>
                <a:cs typeface="+mn-ea"/>
                <a:sym typeface="+mn-lt"/>
              </a:rPr>
              <a:t>課外活動指導組</a:t>
            </a:r>
            <a:endParaRPr lang="zh-CN" altLang="en-US" sz="2800" spc="300" dirty="0">
              <a:latin typeface="華康POP1體 Std W5" panose="040B0500000000000000" pitchFamily="82" charset="-120"/>
              <a:ea typeface="華康POP1體 Std W5" panose="040B0500000000000000" pitchFamily="82" charset="-120"/>
              <a:cs typeface="+mn-ea"/>
              <a:sym typeface="+mn-lt"/>
            </a:endParaRPr>
          </a:p>
        </p:txBody>
      </p:sp>
      <p:grpSp>
        <p:nvGrpSpPr>
          <p:cNvPr id="85" name="组合 10">
            <a:extLst>
              <a:ext uri="{FF2B5EF4-FFF2-40B4-BE49-F238E27FC236}">
                <a16:creationId xmlns:a16="http://schemas.microsoft.com/office/drawing/2014/main" id="{638F03F2-EBD9-4C99-853B-B7A18CAF68B9}"/>
              </a:ext>
            </a:extLst>
          </p:cNvPr>
          <p:cNvGrpSpPr/>
          <p:nvPr/>
        </p:nvGrpSpPr>
        <p:grpSpPr>
          <a:xfrm>
            <a:off x="5631542" y="2495550"/>
            <a:ext cx="928915" cy="781050"/>
            <a:chOff x="5631542" y="718513"/>
            <a:chExt cx="928915" cy="781050"/>
          </a:xfrm>
        </p:grpSpPr>
        <p:sp>
          <p:nvSpPr>
            <p:cNvPr id="86" name="椭圆 5">
              <a:extLst>
                <a:ext uri="{FF2B5EF4-FFF2-40B4-BE49-F238E27FC236}">
                  <a16:creationId xmlns:a16="http://schemas.microsoft.com/office/drawing/2014/main" id="{9F8A8AC2-EBD5-431C-B18F-628E979D5615}"/>
                </a:ext>
              </a:extLst>
            </p:cNvPr>
            <p:cNvSpPr/>
            <p:nvPr/>
          </p:nvSpPr>
          <p:spPr>
            <a:xfrm>
              <a:off x="5705474" y="718513"/>
              <a:ext cx="781050" cy="781050"/>
            </a:xfrm>
            <a:prstGeom prst="ellipse">
              <a:avLst/>
            </a:prstGeom>
            <a:solidFill>
              <a:schemeClr val="bg1"/>
            </a:solidFill>
            <a:ln>
              <a:noFill/>
            </a:ln>
            <a:effectLst>
              <a:outerShdw blurRad="1778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POP1體 Std W5" panose="040B0500000000000000" pitchFamily="82" charset="-120"/>
                <a:ea typeface="華康POP1體 Std W5" panose="040B0500000000000000" pitchFamily="82" charset="-120"/>
                <a:cs typeface="+mn-ea"/>
                <a:sym typeface="+mn-lt"/>
              </a:endParaRPr>
            </a:p>
          </p:txBody>
        </p:sp>
        <p:sp>
          <p:nvSpPr>
            <p:cNvPr id="87" name="文本框 9">
              <a:extLst>
                <a:ext uri="{FF2B5EF4-FFF2-40B4-BE49-F238E27FC236}">
                  <a16:creationId xmlns:a16="http://schemas.microsoft.com/office/drawing/2014/main" id="{7CB2E99F-2FB1-480E-99F4-04BABF22CA0C}"/>
                </a:ext>
              </a:extLst>
            </p:cNvPr>
            <p:cNvSpPr txBox="1"/>
            <p:nvPr/>
          </p:nvSpPr>
          <p:spPr>
            <a:xfrm>
              <a:off x="5631542" y="847428"/>
              <a:ext cx="928915" cy="523220"/>
            </a:xfrm>
            <a:prstGeom prst="rect">
              <a:avLst/>
            </a:prstGeom>
            <a:noFill/>
          </p:spPr>
          <p:txBody>
            <a:bodyPr wrap="square" rtlCol="0">
              <a:spAutoFit/>
            </a:bodyPr>
            <a:lstStyle/>
            <a:p>
              <a:pPr algn="ctr"/>
              <a:r>
                <a:rPr lang="en-US" altLang="zh-CN" sz="2800" dirty="0">
                  <a:latin typeface="華康POP1體 Std W5" panose="040B0500000000000000" pitchFamily="82" charset="-120"/>
                  <a:ea typeface="華康POP1體 Std W5" panose="040B0500000000000000" pitchFamily="82" charset="-120"/>
                  <a:cs typeface="+mn-ea"/>
                  <a:sym typeface="+mn-lt"/>
                </a:rPr>
                <a:t>0</a:t>
              </a:r>
              <a:r>
                <a:rPr lang="en-US" altLang="zh-TW" sz="2800" dirty="0">
                  <a:latin typeface="華康POP1體 Std W5" panose="040B0500000000000000" pitchFamily="82" charset="-120"/>
                  <a:ea typeface="華康POP1體 Std W5" panose="040B0500000000000000" pitchFamily="82" charset="-120"/>
                  <a:cs typeface="+mn-ea"/>
                  <a:sym typeface="+mn-lt"/>
                </a:rPr>
                <a:t>3</a:t>
              </a:r>
              <a:endParaRPr lang="zh-CN" altLang="en-US" sz="2800" dirty="0">
                <a:latin typeface="華康POP1體 Std W5" panose="040B0500000000000000" pitchFamily="82" charset="-120"/>
                <a:ea typeface="華康POP1體 Std W5" panose="040B0500000000000000" pitchFamily="82" charset="-120"/>
                <a:cs typeface="+mn-ea"/>
                <a:sym typeface="+mn-lt"/>
              </a:endParaRPr>
            </a:p>
          </p:txBody>
        </p:sp>
      </p:grpSp>
      <p:sp>
        <p:nvSpPr>
          <p:cNvPr id="88" name="文本框 17">
            <a:extLst>
              <a:ext uri="{FF2B5EF4-FFF2-40B4-BE49-F238E27FC236}">
                <a16:creationId xmlns:a16="http://schemas.microsoft.com/office/drawing/2014/main" id="{7A3EED7C-9EEB-40D4-917B-E3EF2B2878AC}"/>
              </a:ext>
            </a:extLst>
          </p:cNvPr>
          <p:cNvSpPr txBox="1"/>
          <p:nvPr/>
        </p:nvSpPr>
        <p:spPr>
          <a:xfrm>
            <a:off x="6634390" y="2638863"/>
            <a:ext cx="3846412" cy="523220"/>
          </a:xfrm>
          <a:prstGeom prst="rect">
            <a:avLst/>
          </a:prstGeom>
          <a:noFill/>
        </p:spPr>
        <p:txBody>
          <a:bodyPr wrap="square" rtlCol="0">
            <a:spAutoFit/>
          </a:bodyPr>
          <a:lstStyle/>
          <a:p>
            <a:r>
              <a:rPr lang="zh-TW" altLang="en-US" sz="2800" spc="300" dirty="0">
                <a:latin typeface="華康POP1體 Std W5" panose="040B0500000000000000" pitchFamily="82" charset="-120"/>
                <a:ea typeface="華康POP1體 Std W5" panose="040B0500000000000000" pitchFamily="82" charset="-120"/>
                <a:cs typeface="+mn-ea"/>
                <a:sym typeface="+mn-lt"/>
              </a:rPr>
              <a:t>衛生保健組</a:t>
            </a:r>
            <a:endParaRPr lang="zh-CN" altLang="en-US" sz="2800" spc="300" dirty="0">
              <a:latin typeface="華康POP1體 Std W5" panose="040B0500000000000000" pitchFamily="82" charset="-120"/>
              <a:ea typeface="華康POP1體 Std W5" panose="040B0500000000000000" pitchFamily="82" charset="-120"/>
              <a:cs typeface="+mn-ea"/>
              <a:sym typeface="+mn-lt"/>
            </a:endParaRPr>
          </a:p>
        </p:txBody>
      </p:sp>
      <p:grpSp>
        <p:nvGrpSpPr>
          <p:cNvPr id="89" name="组合 10">
            <a:extLst>
              <a:ext uri="{FF2B5EF4-FFF2-40B4-BE49-F238E27FC236}">
                <a16:creationId xmlns:a16="http://schemas.microsoft.com/office/drawing/2014/main" id="{6BD7792B-DA2A-459B-B6CB-F3AC6AA69A05}"/>
              </a:ext>
            </a:extLst>
          </p:cNvPr>
          <p:cNvGrpSpPr/>
          <p:nvPr/>
        </p:nvGrpSpPr>
        <p:grpSpPr>
          <a:xfrm>
            <a:off x="5631542" y="3562350"/>
            <a:ext cx="928915" cy="781050"/>
            <a:chOff x="5631542" y="718513"/>
            <a:chExt cx="928915" cy="781050"/>
          </a:xfrm>
        </p:grpSpPr>
        <p:sp>
          <p:nvSpPr>
            <p:cNvPr id="90" name="椭圆 5">
              <a:extLst>
                <a:ext uri="{FF2B5EF4-FFF2-40B4-BE49-F238E27FC236}">
                  <a16:creationId xmlns:a16="http://schemas.microsoft.com/office/drawing/2014/main" id="{4F2296EA-50E9-4DB9-9524-6FC274D85EBF}"/>
                </a:ext>
              </a:extLst>
            </p:cNvPr>
            <p:cNvSpPr/>
            <p:nvPr/>
          </p:nvSpPr>
          <p:spPr>
            <a:xfrm>
              <a:off x="5705474" y="718513"/>
              <a:ext cx="781050" cy="781050"/>
            </a:xfrm>
            <a:prstGeom prst="ellipse">
              <a:avLst/>
            </a:prstGeom>
            <a:solidFill>
              <a:schemeClr val="bg1"/>
            </a:solidFill>
            <a:ln>
              <a:noFill/>
            </a:ln>
            <a:effectLst>
              <a:outerShdw blurRad="1778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POP1體 Std W5" panose="040B0500000000000000" pitchFamily="82" charset="-120"/>
                <a:ea typeface="華康POP1體 Std W5" panose="040B0500000000000000" pitchFamily="82" charset="-120"/>
                <a:cs typeface="+mn-ea"/>
                <a:sym typeface="+mn-lt"/>
              </a:endParaRPr>
            </a:p>
          </p:txBody>
        </p:sp>
        <p:sp>
          <p:nvSpPr>
            <p:cNvPr id="91" name="文本框 9">
              <a:extLst>
                <a:ext uri="{FF2B5EF4-FFF2-40B4-BE49-F238E27FC236}">
                  <a16:creationId xmlns:a16="http://schemas.microsoft.com/office/drawing/2014/main" id="{D98E8938-5F77-4966-B2FA-2F6C2D46EDC7}"/>
                </a:ext>
              </a:extLst>
            </p:cNvPr>
            <p:cNvSpPr txBox="1"/>
            <p:nvPr/>
          </p:nvSpPr>
          <p:spPr>
            <a:xfrm>
              <a:off x="5631542" y="847428"/>
              <a:ext cx="928915" cy="523220"/>
            </a:xfrm>
            <a:prstGeom prst="rect">
              <a:avLst/>
            </a:prstGeom>
            <a:noFill/>
          </p:spPr>
          <p:txBody>
            <a:bodyPr wrap="square" rtlCol="0">
              <a:spAutoFit/>
            </a:bodyPr>
            <a:lstStyle/>
            <a:p>
              <a:pPr algn="ctr"/>
              <a:r>
                <a:rPr lang="en-US" altLang="zh-CN" sz="2800" dirty="0">
                  <a:latin typeface="華康POP1體 Std W5" panose="040B0500000000000000" pitchFamily="82" charset="-120"/>
                  <a:ea typeface="華康POP1體 Std W5" panose="040B0500000000000000" pitchFamily="82" charset="-120"/>
                  <a:cs typeface="+mn-ea"/>
                  <a:sym typeface="+mn-lt"/>
                </a:rPr>
                <a:t>0</a:t>
              </a:r>
              <a:r>
                <a:rPr lang="en-US" altLang="zh-TW" sz="2800" dirty="0">
                  <a:latin typeface="華康POP1體 Std W5" panose="040B0500000000000000" pitchFamily="82" charset="-120"/>
                  <a:ea typeface="華康POP1體 Std W5" panose="040B0500000000000000" pitchFamily="82" charset="-120"/>
                  <a:cs typeface="+mn-ea"/>
                  <a:sym typeface="+mn-lt"/>
                </a:rPr>
                <a:t>4</a:t>
              </a:r>
              <a:endParaRPr lang="zh-CN" altLang="en-US" sz="2800" dirty="0">
                <a:latin typeface="華康POP1體 Std W5" panose="040B0500000000000000" pitchFamily="82" charset="-120"/>
                <a:ea typeface="華康POP1體 Std W5" panose="040B0500000000000000" pitchFamily="82" charset="-120"/>
                <a:cs typeface="+mn-ea"/>
                <a:sym typeface="+mn-lt"/>
              </a:endParaRPr>
            </a:p>
          </p:txBody>
        </p:sp>
      </p:grpSp>
      <p:sp>
        <p:nvSpPr>
          <p:cNvPr id="92" name="文本框 17">
            <a:extLst>
              <a:ext uri="{FF2B5EF4-FFF2-40B4-BE49-F238E27FC236}">
                <a16:creationId xmlns:a16="http://schemas.microsoft.com/office/drawing/2014/main" id="{A9818CA6-E8AC-421D-B8D7-BE381EE50C63}"/>
              </a:ext>
            </a:extLst>
          </p:cNvPr>
          <p:cNvSpPr txBox="1"/>
          <p:nvPr/>
        </p:nvSpPr>
        <p:spPr>
          <a:xfrm>
            <a:off x="6634390" y="3722042"/>
            <a:ext cx="3846412" cy="523220"/>
          </a:xfrm>
          <a:prstGeom prst="rect">
            <a:avLst/>
          </a:prstGeom>
          <a:noFill/>
        </p:spPr>
        <p:txBody>
          <a:bodyPr wrap="square" rtlCol="0">
            <a:spAutoFit/>
          </a:bodyPr>
          <a:lstStyle/>
          <a:p>
            <a:r>
              <a:rPr lang="zh-TW" altLang="en-US" sz="2800" spc="300" dirty="0">
                <a:latin typeface="華康POP1體 Std W5" panose="040B0500000000000000" pitchFamily="82" charset="-120"/>
                <a:ea typeface="華康POP1體 Std W5" panose="040B0500000000000000" pitchFamily="82" charset="-120"/>
                <a:cs typeface="+mn-ea"/>
                <a:sym typeface="+mn-lt"/>
              </a:rPr>
              <a:t>學生宿舍組</a:t>
            </a:r>
            <a:endParaRPr lang="zh-CN" altLang="en-US" sz="2800" spc="300" dirty="0">
              <a:latin typeface="華康POP1體 Std W5" panose="040B0500000000000000" pitchFamily="82" charset="-120"/>
              <a:ea typeface="華康POP1體 Std W5" panose="040B0500000000000000" pitchFamily="82" charset="-120"/>
              <a:cs typeface="+mn-ea"/>
              <a:sym typeface="+mn-lt"/>
            </a:endParaRPr>
          </a:p>
        </p:txBody>
      </p:sp>
      <p:grpSp>
        <p:nvGrpSpPr>
          <p:cNvPr id="93" name="组合 10">
            <a:extLst>
              <a:ext uri="{FF2B5EF4-FFF2-40B4-BE49-F238E27FC236}">
                <a16:creationId xmlns:a16="http://schemas.microsoft.com/office/drawing/2014/main" id="{9E3B9C87-43DE-416F-B3DA-6B93E1D56CC5}"/>
              </a:ext>
            </a:extLst>
          </p:cNvPr>
          <p:cNvGrpSpPr/>
          <p:nvPr/>
        </p:nvGrpSpPr>
        <p:grpSpPr>
          <a:xfrm>
            <a:off x="5631542" y="4629150"/>
            <a:ext cx="928915" cy="781050"/>
            <a:chOff x="5631542" y="718513"/>
            <a:chExt cx="928915" cy="781050"/>
          </a:xfrm>
        </p:grpSpPr>
        <p:sp>
          <p:nvSpPr>
            <p:cNvPr id="94" name="椭圆 5">
              <a:extLst>
                <a:ext uri="{FF2B5EF4-FFF2-40B4-BE49-F238E27FC236}">
                  <a16:creationId xmlns:a16="http://schemas.microsoft.com/office/drawing/2014/main" id="{30798B3B-FFC0-47DB-BB72-944390701D6B}"/>
                </a:ext>
              </a:extLst>
            </p:cNvPr>
            <p:cNvSpPr/>
            <p:nvPr/>
          </p:nvSpPr>
          <p:spPr>
            <a:xfrm>
              <a:off x="5705474" y="718513"/>
              <a:ext cx="781050" cy="781050"/>
            </a:xfrm>
            <a:prstGeom prst="ellipse">
              <a:avLst/>
            </a:prstGeom>
            <a:solidFill>
              <a:schemeClr val="bg1"/>
            </a:solidFill>
            <a:ln>
              <a:noFill/>
            </a:ln>
            <a:effectLst>
              <a:outerShdw blurRad="1778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POP1體 Std W5" panose="040B0500000000000000" pitchFamily="82" charset="-120"/>
                <a:ea typeface="華康POP1體 Std W5" panose="040B0500000000000000" pitchFamily="82" charset="-120"/>
                <a:cs typeface="+mn-ea"/>
                <a:sym typeface="+mn-lt"/>
              </a:endParaRPr>
            </a:p>
          </p:txBody>
        </p:sp>
        <p:sp>
          <p:nvSpPr>
            <p:cNvPr id="95" name="文本框 9">
              <a:extLst>
                <a:ext uri="{FF2B5EF4-FFF2-40B4-BE49-F238E27FC236}">
                  <a16:creationId xmlns:a16="http://schemas.microsoft.com/office/drawing/2014/main" id="{A50BC2BD-0BA8-4C8A-A8CF-A0E147BFAC6C}"/>
                </a:ext>
              </a:extLst>
            </p:cNvPr>
            <p:cNvSpPr txBox="1"/>
            <p:nvPr/>
          </p:nvSpPr>
          <p:spPr>
            <a:xfrm>
              <a:off x="5631542" y="847428"/>
              <a:ext cx="928915" cy="523220"/>
            </a:xfrm>
            <a:prstGeom prst="rect">
              <a:avLst/>
            </a:prstGeom>
            <a:noFill/>
          </p:spPr>
          <p:txBody>
            <a:bodyPr wrap="square" rtlCol="0">
              <a:spAutoFit/>
            </a:bodyPr>
            <a:lstStyle/>
            <a:p>
              <a:pPr algn="ctr"/>
              <a:r>
                <a:rPr lang="en-US" altLang="zh-CN" sz="2800" dirty="0">
                  <a:latin typeface="華康POP1體 Std W5" panose="040B0500000000000000" pitchFamily="82" charset="-120"/>
                  <a:ea typeface="華康POP1體 Std W5" panose="040B0500000000000000" pitchFamily="82" charset="-120"/>
                  <a:cs typeface="+mn-ea"/>
                  <a:sym typeface="+mn-lt"/>
                </a:rPr>
                <a:t>0</a:t>
              </a:r>
              <a:r>
                <a:rPr lang="en-US" altLang="zh-TW" sz="2800" dirty="0">
                  <a:latin typeface="華康POP1體 Std W5" panose="040B0500000000000000" pitchFamily="82" charset="-120"/>
                  <a:ea typeface="華康POP1體 Std W5" panose="040B0500000000000000" pitchFamily="82" charset="-120"/>
                  <a:cs typeface="+mn-ea"/>
                  <a:sym typeface="+mn-lt"/>
                </a:rPr>
                <a:t>5</a:t>
              </a:r>
              <a:endParaRPr lang="zh-CN" altLang="en-US" sz="2800" dirty="0">
                <a:latin typeface="華康POP1體 Std W5" panose="040B0500000000000000" pitchFamily="82" charset="-120"/>
                <a:ea typeface="華康POP1體 Std W5" panose="040B0500000000000000" pitchFamily="82" charset="-120"/>
                <a:cs typeface="+mn-ea"/>
                <a:sym typeface="+mn-lt"/>
              </a:endParaRPr>
            </a:p>
          </p:txBody>
        </p:sp>
      </p:grpSp>
      <p:sp>
        <p:nvSpPr>
          <p:cNvPr id="96" name="文本框 17">
            <a:extLst>
              <a:ext uri="{FF2B5EF4-FFF2-40B4-BE49-F238E27FC236}">
                <a16:creationId xmlns:a16="http://schemas.microsoft.com/office/drawing/2014/main" id="{B961D8D7-40BD-41BA-8187-E8361ABE20B7}"/>
              </a:ext>
            </a:extLst>
          </p:cNvPr>
          <p:cNvSpPr txBox="1"/>
          <p:nvPr/>
        </p:nvSpPr>
        <p:spPr>
          <a:xfrm>
            <a:off x="6634390" y="4757360"/>
            <a:ext cx="3846412" cy="523220"/>
          </a:xfrm>
          <a:prstGeom prst="rect">
            <a:avLst/>
          </a:prstGeom>
          <a:noFill/>
        </p:spPr>
        <p:txBody>
          <a:bodyPr wrap="square" rtlCol="0">
            <a:spAutoFit/>
          </a:bodyPr>
          <a:lstStyle/>
          <a:p>
            <a:r>
              <a:rPr lang="zh-TW" altLang="en-US" sz="2800" spc="300" dirty="0">
                <a:latin typeface="華康POP1體 Std W5" panose="040B0500000000000000" pitchFamily="82" charset="-120"/>
                <a:ea typeface="華康POP1體 Std W5" panose="040B0500000000000000" pitchFamily="82" charset="-120"/>
                <a:cs typeface="+mn-ea"/>
                <a:sym typeface="+mn-lt"/>
              </a:rPr>
              <a:t>學習與勞動權益組</a:t>
            </a:r>
            <a:endParaRPr lang="zh-CN" altLang="en-US" sz="2800" spc="300" dirty="0">
              <a:latin typeface="華康POP1體 Std W5" panose="040B0500000000000000" pitchFamily="82" charset="-120"/>
              <a:ea typeface="華康POP1體 Std W5" panose="040B0500000000000000" pitchFamily="82" charset="-120"/>
              <a:cs typeface="+mn-ea"/>
              <a:sym typeface="+mn-lt"/>
            </a:endParaRPr>
          </a:p>
        </p:txBody>
      </p:sp>
      <p:grpSp>
        <p:nvGrpSpPr>
          <p:cNvPr id="97" name="组合 10">
            <a:extLst>
              <a:ext uri="{FF2B5EF4-FFF2-40B4-BE49-F238E27FC236}">
                <a16:creationId xmlns:a16="http://schemas.microsoft.com/office/drawing/2014/main" id="{9BC65858-C93C-41C4-8118-026622409543}"/>
              </a:ext>
            </a:extLst>
          </p:cNvPr>
          <p:cNvGrpSpPr/>
          <p:nvPr/>
        </p:nvGrpSpPr>
        <p:grpSpPr>
          <a:xfrm>
            <a:off x="5631542" y="5695950"/>
            <a:ext cx="928915" cy="781050"/>
            <a:chOff x="5631542" y="718513"/>
            <a:chExt cx="928915" cy="781050"/>
          </a:xfrm>
        </p:grpSpPr>
        <p:sp>
          <p:nvSpPr>
            <p:cNvPr id="98" name="椭圆 5">
              <a:extLst>
                <a:ext uri="{FF2B5EF4-FFF2-40B4-BE49-F238E27FC236}">
                  <a16:creationId xmlns:a16="http://schemas.microsoft.com/office/drawing/2014/main" id="{E9D40D51-511C-4B72-8C85-B24862D91FF1}"/>
                </a:ext>
              </a:extLst>
            </p:cNvPr>
            <p:cNvSpPr/>
            <p:nvPr/>
          </p:nvSpPr>
          <p:spPr>
            <a:xfrm>
              <a:off x="5705474" y="718513"/>
              <a:ext cx="781050" cy="781050"/>
            </a:xfrm>
            <a:prstGeom prst="ellipse">
              <a:avLst/>
            </a:prstGeom>
            <a:solidFill>
              <a:schemeClr val="bg1"/>
            </a:solidFill>
            <a:ln>
              <a:noFill/>
            </a:ln>
            <a:effectLst>
              <a:outerShdw blurRad="1778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POP1體 Std W5" panose="040B0500000000000000" pitchFamily="82" charset="-120"/>
                <a:ea typeface="華康POP1體 Std W5" panose="040B0500000000000000" pitchFamily="82" charset="-120"/>
                <a:cs typeface="+mn-ea"/>
                <a:sym typeface="+mn-lt"/>
              </a:endParaRPr>
            </a:p>
          </p:txBody>
        </p:sp>
        <p:sp>
          <p:nvSpPr>
            <p:cNvPr id="99" name="文本框 9">
              <a:extLst>
                <a:ext uri="{FF2B5EF4-FFF2-40B4-BE49-F238E27FC236}">
                  <a16:creationId xmlns:a16="http://schemas.microsoft.com/office/drawing/2014/main" id="{A6F68850-149F-4617-9736-42494FEFD364}"/>
                </a:ext>
              </a:extLst>
            </p:cNvPr>
            <p:cNvSpPr txBox="1"/>
            <p:nvPr/>
          </p:nvSpPr>
          <p:spPr>
            <a:xfrm>
              <a:off x="5631542" y="847428"/>
              <a:ext cx="928915" cy="523220"/>
            </a:xfrm>
            <a:prstGeom prst="rect">
              <a:avLst/>
            </a:prstGeom>
            <a:noFill/>
          </p:spPr>
          <p:txBody>
            <a:bodyPr wrap="square" rtlCol="0">
              <a:spAutoFit/>
            </a:bodyPr>
            <a:lstStyle/>
            <a:p>
              <a:pPr algn="ctr"/>
              <a:r>
                <a:rPr lang="en-US" altLang="zh-CN" sz="2800" dirty="0">
                  <a:latin typeface="華康POP1體 Std W5" panose="040B0500000000000000" pitchFamily="82" charset="-120"/>
                  <a:ea typeface="華康POP1體 Std W5" panose="040B0500000000000000" pitchFamily="82" charset="-120"/>
                  <a:cs typeface="+mn-ea"/>
                  <a:sym typeface="+mn-lt"/>
                </a:rPr>
                <a:t>0</a:t>
              </a:r>
              <a:r>
                <a:rPr lang="en-US" altLang="zh-TW" sz="2800" dirty="0">
                  <a:latin typeface="華康POP1體 Std W5" panose="040B0500000000000000" pitchFamily="82" charset="-120"/>
                  <a:ea typeface="華康POP1體 Std W5" panose="040B0500000000000000" pitchFamily="82" charset="-120"/>
                  <a:cs typeface="+mn-ea"/>
                  <a:sym typeface="+mn-lt"/>
                </a:rPr>
                <a:t>6</a:t>
              </a:r>
              <a:endParaRPr lang="zh-CN" altLang="en-US" sz="2800" dirty="0">
                <a:latin typeface="華康POP1體 Std W5" panose="040B0500000000000000" pitchFamily="82" charset="-120"/>
                <a:ea typeface="華康POP1體 Std W5" panose="040B0500000000000000" pitchFamily="82" charset="-120"/>
                <a:cs typeface="+mn-ea"/>
                <a:sym typeface="+mn-lt"/>
              </a:endParaRPr>
            </a:p>
          </p:txBody>
        </p:sp>
      </p:grpSp>
      <p:sp>
        <p:nvSpPr>
          <p:cNvPr id="100" name="文本框 17">
            <a:extLst>
              <a:ext uri="{FF2B5EF4-FFF2-40B4-BE49-F238E27FC236}">
                <a16:creationId xmlns:a16="http://schemas.microsoft.com/office/drawing/2014/main" id="{01365621-08D6-4A9D-A962-E225044AD3F5}"/>
              </a:ext>
            </a:extLst>
          </p:cNvPr>
          <p:cNvSpPr txBox="1"/>
          <p:nvPr/>
        </p:nvSpPr>
        <p:spPr>
          <a:xfrm>
            <a:off x="6634390" y="5840265"/>
            <a:ext cx="3846412" cy="523220"/>
          </a:xfrm>
          <a:prstGeom prst="rect">
            <a:avLst/>
          </a:prstGeom>
          <a:noFill/>
        </p:spPr>
        <p:txBody>
          <a:bodyPr wrap="square" rtlCol="0">
            <a:spAutoFit/>
          </a:bodyPr>
          <a:lstStyle/>
          <a:p>
            <a:r>
              <a:rPr lang="zh-TW" altLang="en-US" sz="2800" spc="300" dirty="0">
                <a:latin typeface="華康POP1體 Std W5" panose="040B0500000000000000" pitchFamily="82" charset="-120"/>
                <a:ea typeface="華康POP1體 Std W5" panose="040B0500000000000000" pitchFamily="82" charset="-120"/>
                <a:cs typeface="+mn-ea"/>
                <a:sym typeface="+mn-lt"/>
              </a:rPr>
              <a:t>民生校區學務組</a:t>
            </a:r>
            <a:endParaRPr lang="zh-CN" altLang="en-US" sz="2800" spc="300" dirty="0">
              <a:latin typeface="華康POP1體 Std W5" panose="040B0500000000000000" pitchFamily="82" charset="-120"/>
              <a:ea typeface="華康POP1體 Std W5" panose="040B0500000000000000" pitchFamily="82" charset="-120"/>
              <a:cs typeface="+mn-ea"/>
              <a:sym typeface="+mn-lt"/>
            </a:endParaRPr>
          </a:p>
        </p:txBody>
      </p:sp>
    </p:spTree>
    <p:custDataLst>
      <p:tags r:id="rId1"/>
    </p:custDataLst>
    <p:extLst>
      <p:ext uri="{BB962C8B-B14F-4D97-AF65-F5344CB8AC3E}">
        <p14:creationId xmlns:p14="http://schemas.microsoft.com/office/powerpoint/2010/main" val="1037447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6">
            <a:extLst>
              <a:ext uri="{FF2B5EF4-FFF2-40B4-BE49-F238E27FC236}">
                <a16:creationId xmlns:a16="http://schemas.microsoft.com/office/drawing/2014/main" id="{EF42C30C-16F2-4EB1-A60E-B49CCE411434}"/>
              </a:ext>
            </a:extLst>
          </p:cNvPr>
          <p:cNvSpPr txBox="1"/>
          <p:nvPr/>
        </p:nvSpPr>
        <p:spPr>
          <a:xfrm>
            <a:off x="2412940" y="287828"/>
            <a:ext cx="7366119" cy="707886"/>
          </a:xfrm>
          <a:prstGeom prst="rect">
            <a:avLst/>
          </a:prstGeom>
          <a:noFill/>
        </p:spPr>
        <p:txBody>
          <a:bodyPr wrap="none" rtlCol="0">
            <a:spAutoFit/>
          </a:bodyPr>
          <a:lstStyle/>
          <a:p>
            <a:r>
              <a:rPr lang="zh-TW" altLang="en-US" sz="4000" dirty="0">
                <a:solidFill>
                  <a:srgbClr val="0070C0"/>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學生校外賃居導師訪視紀錄流程</a:t>
            </a:r>
            <a:endParaRPr lang="zh-CN" altLang="zh-CN" sz="4000" dirty="0">
              <a:solidFill>
                <a:srgbClr val="0070C0"/>
              </a:solidFill>
              <a:effectLst/>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sp>
        <p:nvSpPr>
          <p:cNvPr id="8" name="TextBox 76">
            <a:extLst>
              <a:ext uri="{FF2B5EF4-FFF2-40B4-BE49-F238E27FC236}">
                <a16:creationId xmlns:a16="http://schemas.microsoft.com/office/drawing/2014/main" id="{57BE1340-54E7-4300-9A0B-7767A56D57D3}"/>
              </a:ext>
            </a:extLst>
          </p:cNvPr>
          <p:cNvSpPr txBox="1"/>
          <p:nvPr/>
        </p:nvSpPr>
        <p:spPr>
          <a:xfrm>
            <a:off x="2310345" y="1384512"/>
            <a:ext cx="7814960" cy="461665"/>
          </a:xfrm>
          <a:prstGeom prst="rect">
            <a:avLst/>
          </a:prstGeom>
          <a:noFill/>
        </p:spPr>
        <p:txBody>
          <a:bodyPr wrap="none" rtlCol="0">
            <a:spAutoFit/>
          </a:bodyPr>
          <a:lstStyle/>
          <a:p>
            <a:pPr marL="342900" indent="-342900">
              <a:buFont typeface="Wingdings" panose="05000000000000000000" pitchFamily="2" charset="2"/>
              <a:buChar char="Ø"/>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cs typeface="+mn-ea"/>
                <a:sym typeface="Arial" panose="020B0604020202020204" pitchFamily="34" charset="0"/>
              </a:rPr>
              <a:t>每學年訪視一次</a:t>
            </a:r>
            <a:r>
              <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cs typeface="+mn-ea"/>
                <a:sym typeface="Arial" panose="020B0604020202020204" pitchFamily="34" charset="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cs typeface="+mn-ea"/>
                <a:sym typeface="Arial" panose="020B0604020202020204" pitchFamily="34" charset="0"/>
              </a:rPr>
              <a:t>第二學期僅訪視賃居處有變動的同學</a:t>
            </a:r>
            <a:r>
              <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cs typeface="+mn-ea"/>
                <a:sym typeface="Arial" panose="020B0604020202020204" pitchFamily="34" charset="0"/>
              </a:rPr>
              <a:t>)</a:t>
            </a:r>
            <a:endParaRPr lang="zh-CN" altLang="zh-CN" sz="2400" dirty="0">
              <a:solidFill>
                <a:schemeClr val="bg2">
                  <a:lumMod val="50000"/>
                </a:schemeClr>
              </a:solidFill>
              <a:effectLst/>
              <a:latin typeface="華康POP1體 Std W5" panose="040B0500000000000000" pitchFamily="82" charset="-120"/>
              <a:ea typeface="華康POP1體 Std W5" panose="040B0500000000000000" pitchFamily="82" charset="-120"/>
              <a:cs typeface="+mn-ea"/>
              <a:sym typeface="Arial" panose="020B0604020202020204" pitchFamily="34" charset="0"/>
            </a:endParaRPr>
          </a:p>
        </p:txBody>
      </p:sp>
      <p:graphicFrame>
        <p:nvGraphicFramePr>
          <p:cNvPr id="6" name="資料庫圖表 5">
            <a:extLst>
              <a:ext uri="{FF2B5EF4-FFF2-40B4-BE49-F238E27FC236}">
                <a16:creationId xmlns:a16="http://schemas.microsoft.com/office/drawing/2014/main" id="{68DD8920-D1FB-4B7F-929A-AD03EC6F259E}"/>
              </a:ext>
            </a:extLst>
          </p:cNvPr>
          <p:cNvGraphicFramePr/>
          <p:nvPr>
            <p:extLst>
              <p:ext uri="{D42A27DB-BD31-4B8C-83A1-F6EECF244321}">
                <p14:modId xmlns:p14="http://schemas.microsoft.com/office/powerpoint/2010/main" val="2351285708"/>
              </p:ext>
            </p:extLst>
          </p:nvPr>
        </p:nvGraphicFramePr>
        <p:xfrm>
          <a:off x="801189" y="1915887"/>
          <a:ext cx="10328473" cy="494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47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6">
            <a:extLst>
              <a:ext uri="{FF2B5EF4-FFF2-40B4-BE49-F238E27FC236}">
                <a16:creationId xmlns:a16="http://schemas.microsoft.com/office/drawing/2014/main" id="{5960658B-21C7-4D41-9591-114BE23E6435}"/>
              </a:ext>
            </a:extLst>
          </p:cNvPr>
          <p:cNvSpPr txBox="1"/>
          <p:nvPr/>
        </p:nvSpPr>
        <p:spPr>
          <a:xfrm>
            <a:off x="856237" y="821062"/>
            <a:ext cx="5775940" cy="707886"/>
          </a:xfrm>
          <a:prstGeom prst="rect">
            <a:avLst/>
          </a:prstGeom>
          <a:noFill/>
        </p:spPr>
        <p:txBody>
          <a:bodyPr wrap="none" rtlCol="0">
            <a:spAutoFit/>
          </a:bodyPr>
          <a:lstStyle/>
          <a:p>
            <a:pPr marL="457200" indent="-457200">
              <a:buFont typeface="Wingdings" panose="05000000000000000000" pitchFamily="2" charset="2"/>
              <a:buChar char="Ø"/>
            </a:pPr>
            <a:r>
              <a:rPr lang="zh-TW" altLang="en-US" sz="4000" dirty="0">
                <a:solidFill>
                  <a:schemeClr val="accent1">
                    <a:lumMod val="60000"/>
                    <a:lumOff val="40000"/>
                  </a:schemeClr>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學生校外賃居安全叮嚀</a:t>
            </a:r>
            <a:endParaRPr lang="zh-CN" altLang="zh-CN" sz="4000" dirty="0">
              <a:solidFill>
                <a:schemeClr val="accent1">
                  <a:lumMod val="60000"/>
                  <a:lumOff val="40000"/>
                </a:schemeClr>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pic>
        <p:nvPicPr>
          <p:cNvPr id="6" name="圖片 5">
            <a:extLst>
              <a:ext uri="{FF2B5EF4-FFF2-40B4-BE49-F238E27FC236}">
                <a16:creationId xmlns:a16="http://schemas.microsoft.com/office/drawing/2014/main" id="{D14DD4B4-07FF-439D-B271-1CE742162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414" y="1949787"/>
            <a:ext cx="6001763" cy="4441094"/>
          </a:xfrm>
          <a:prstGeom prst="rect">
            <a:avLst/>
          </a:prstGeom>
        </p:spPr>
      </p:pic>
      <p:pic>
        <p:nvPicPr>
          <p:cNvPr id="5" name="圖片 4">
            <a:extLst>
              <a:ext uri="{FF2B5EF4-FFF2-40B4-BE49-F238E27FC236}">
                <a16:creationId xmlns:a16="http://schemas.microsoft.com/office/drawing/2014/main" id="{4116C1AD-541D-4B3F-B89E-6AEF2FA85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809" y="821062"/>
            <a:ext cx="4098430" cy="5797296"/>
          </a:xfrm>
          <a:prstGeom prst="rect">
            <a:avLst/>
          </a:prstGeom>
        </p:spPr>
      </p:pic>
    </p:spTree>
    <p:extLst>
      <p:ext uri="{BB962C8B-B14F-4D97-AF65-F5344CB8AC3E}">
        <p14:creationId xmlns:p14="http://schemas.microsoft.com/office/powerpoint/2010/main" val="3166797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6">
            <a:extLst>
              <a:ext uri="{FF2B5EF4-FFF2-40B4-BE49-F238E27FC236}">
                <a16:creationId xmlns:a16="http://schemas.microsoft.com/office/drawing/2014/main" id="{711A8360-8D93-45FA-8874-AD2BBB532DE8}"/>
              </a:ext>
            </a:extLst>
          </p:cNvPr>
          <p:cNvSpPr txBox="1"/>
          <p:nvPr/>
        </p:nvSpPr>
        <p:spPr>
          <a:xfrm>
            <a:off x="4436932" y="412698"/>
            <a:ext cx="3318136" cy="830997"/>
          </a:xfrm>
          <a:prstGeom prst="rect">
            <a:avLst/>
          </a:prstGeom>
          <a:noFill/>
        </p:spPr>
        <p:txBody>
          <a:bodyPr wrap="square" rtlCol="0">
            <a:spAutoFit/>
          </a:bodyPr>
          <a:lstStyle/>
          <a:p>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rPr>
              <a:t>關於住宿生</a:t>
            </a:r>
            <a:endParaRPr lang="en-US" altLang="zh-TW" sz="4800" dirty="0">
              <a:solidFill>
                <a:srgbClr val="0070C0"/>
              </a:solidFill>
              <a:latin typeface="華康新綜藝體 Std W5" panose="040B0500000000000000" pitchFamily="82" charset="-120"/>
              <a:ea typeface="華康新綜藝體 Std W5" panose="040B0500000000000000" pitchFamily="82" charset="-120"/>
              <a:cs typeface="+mn-ea"/>
              <a:sym typeface="Arial" panose="020B0604020202020204" pitchFamily="34" charset="0"/>
            </a:endParaRPr>
          </a:p>
        </p:txBody>
      </p:sp>
      <p:sp>
        <p:nvSpPr>
          <p:cNvPr id="11" name="文字方塊 10">
            <a:extLst>
              <a:ext uri="{FF2B5EF4-FFF2-40B4-BE49-F238E27FC236}">
                <a16:creationId xmlns:a16="http://schemas.microsoft.com/office/drawing/2014/main" id="{18220404-8ED7-4F2A-B1E2-1BF64EF0D8E0}"/>
              </a:ext>
            </a:extLst>
          </p:cNvPr>
          <p:cNvSpPr txBox="1"/>
          <p:nvPr/>
        </p:nvSpPr>
        <p:spPr>
          <a:xfrm>
            <a:off x="696686" y="3166241"/>
            <a:ext cx="10589623" cy="3244863"/>
          </a:xfrm>
          <a:prstGeom prst="rect">
            <a:avLst/>
          </a:prstGeom>
          <a:noFill/>
        </p:spPr>
        <p:txBody>
          <a:bodyPr wrap="square" rtlCol="0">
            <a:spAutoFit/>
          </a:bodyPr>
          <a:lstStyle/>
          <a:p>
            <a:pPr>
              <a:lnSpc>
                <a:spcPct val="150000"/>
              </a:lnSpc>
            </a:pP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年度重要活動如下：</a:t>
            </a:r>
            <a:endParaRPr lang="en-US" altLang="zh-TW" sz="2800" dirty="0">
              <a:solidFill>
                <a:schemeClr val="bg2">
                  <a:lumMod val="50000"/>
                </a:schemeClr>
              </a:solidFill>
              <a:latin typeface="華康POP1體 Std W5" panose="040B0500000000000000" pitchFamily="82" charset="-120"/>
              <a:ea typeface="華康POP1體 Std W5" panose="040B0500000000000000" pitchFamily="82" charset="-120"/>
            </a:endParaRPr>
          </a:p>
          <a:p>
            <a:pPr marL="342900" indent="-342900">
              <a:lnSpc>
                <a:spcPct val="150000"/>
              </a:lnSpc>
              <a:buFont typeface="+mj-lt"/>
              <a:buAutoNum type="arabicPeriod"/>
            </a:pP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宿舍迎新</a:t>
            </a:r>
            <a:endParaRPr lang="en-US" altLang="zh-TW" sz="2800" dirty="0">
              <a:solidFill>
                <a:schemeClr val="bg2">
                  <a:lumMod val="50000"/>
                </a:schemeClr>
              </a:solidFill>
              <a:latin typeface="華康POP1體 Std W5" panose="040B0500000000000000" pitchFamily="82" charset="-120"/>
              <a:ea typeface="華康POP1體 Std W5" panose="040B0500000000000000" pitchFamily="82" charset="-120"/>
            </a:endParaRPr>
          </a:p>
          <a:p>
            <a:pPr marL="342900" indent="-342900">
              <a:lnSpc>
                <a:spcPct val="150000"/>
              </a:lnSpc>
              <a:buFont typeface="+mj-lt"/>
              <a:buAutoNum type="arabicPeriod"/>
            </a:pP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年終聯歡晚會</a:t>
            </a:r>
            <a:r>
              <a:rPr lang="en-US" altLang="zh-TW" sz="28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耶誕卡拉</a:t>
            </a:r>
            <a:r>
              <a:rPr lang="en-US" altLang="zh-TW" sz="2800" dirty="0">
                <a:solidFill>
                  <a:schemeClr val="bg2">
                    <a:lumMod val="50000"/>
                  </a:schemeClr>
                </a:solidFill>
                <a:latin typeface="華康POP1體 Std W5" panose="040B0500000000000000" pitchFamily="82" charset="-120"/>
                <a:ea typeface="華康POP1體 Std W5" panose="040B0500000000000000" pitchFamily="82" charset="-120"/>
              </a:rPr>
              <a:t>OK</a:t>
            </a: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比賽</a:t>
            </a:r>
            <a:r>
              <a:rPr lang="en-US" altLang="zh-TW" sz="2800" dirty="0">
                <a:solidFill>
                  <a:schemeClr val="bg2">
                    <a:lumMod val="50000"/>
                  </a:schemeClr>
                </a:solidFill>
                <a:latin typeface="華康POP1體 Std W5" panose="040B0500000000000000" pitchFamily="82" charset="-120"/>
                <a:ea typeface="華康POP1體 Std W5" panose="040B0500000000000000" pitchFamily="82" charset="-120"/>
              </a:rPr>
              <a:t>)</a:t>
            </a:r>
          </a:p>
          <a:p>
            <a:pPr marL="342900" indent="-342900">
              <a:lnSpc>
                <a:spcPct val="150000"/>
              </a:lnSpc>
              <a:buFont typeface="+mj-lt"/>
              <a:buAutoNum type="arabicPeriod"/>
            </a:pP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每學期辦理一次防震防災疏散演練</a:t>
            </a:r>
            <a:endParaRPr lang="en-US" altLang="zh-TW" sz="2800" dirty="0">
              <a:solidFill>
                <a:schemeClr val="bg2">
                  <a:lumMod val="50000"/>
                </a:schemeClr>
              </a:solidFill>
              <a:latin typeface="華康POP1體 Std W5" panose="040B0500000000000000" pitchFamily="82" charset="-120"/>
              <a:ea typeface="華康POP1體 Std W5" panose="040B0500000000000000" pitchFamily="82" charset="-120"/>
            </a:endParaRPr>
          </a:p>
          <a:p>
            <a:pPr marL="342900" indent="-342900">
              <a:lnSpc>
                <a:spcPct val="150000"/>
              </a:lnSpc>
              <a:buFont typeface="+mj-lt"/>
              <a:buAutoNum type="arabicPeriod"/>
            </a:pP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品德教育電影欣賞</a:t>
            </a:r>
            <a:endParaRPr lang="en-US" altLang="zh-TW" sz="2800" dirty="0">
              <a:solidFill>
                <a:schemeClr val="bg2">
                  <a:lumMod val="50000"/>
                </a:schemeClr>
              </a:solidFill>
              <a:latin typeface="華康POP1體 Std W5" panose="040B0500000000000000" pitchFamily="82" charset="-120"/>
              <a:ea typeface="華康POP1體 Std W5" panose="040B0500000000000000" pitchFamily="82" charset="-120"/>
            </a:endParaRPr>
          </a:p>
        </p:txBody>
      </p:sp>
      <p:sp>
        <p:nvSpPr>
          <p:cNvPr id="6" name="文字方塊 5">
            <a:extLst>
              <a:ext uri="{FF2B5EF4-FFF2-40B4-BE49-F238E27FC236}">
                <a16:creationId xmlns:a16="http://schemas.microsoft.com/office/drawing/2014/main" id="{73544C33-B825-49BD-984D-216DC8B02F5F}"/>
              </a:ext>
            </a:extLst>
          </p:cNvPr>
          <p:cNvSpPr txBox="1"/>
          <p:nvPr/>
        </p:nvSpPr>
        <p:spPr>
          <a:xfrm>
            <a:off x="696686" y="1552033"/>
            <a:ext cx="11032889" cy="1305870"/>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為維護住宿生安全，訂定本校「</a:t>
            </a:r>
            <a:r>
              <a:rPr lang="zh-TW" altLang="en-US" sz="2800" u="sng" dirty="0">
                <a:solidFill>
                  <a:srgbClr val="002060"/>
                </a:solidFill>
                <a:latin typeface="華康POP1體 Std W5" panose="040B0500000000000000" pitchFamily="82" charset="-120"/>
                <a:ea typeface="華康POP1體 Std W5" panose="040B0500000000000000" pitchFamily="82" charset="-120"/>
              </a:rPr>
              <a:t>住宿學生生活輔導要點</a:t>
            </a: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」，違反相關規定將予以扣點或申誡以上之處分，並將懲處紀錄會導師知悉。</a:t>
            </a:r>
          </a:p>
        </p:txBody>
      </p:sp>
    </p:spTree>
    <p:extLst>
      <p:ext uri="{BB962C8B-B14F-4D97-AF65-F5344CB8AC3E}">
        <p14:creationId xmlns:p14="http://schemas.microsoft.com/office/powerpoint/2010/main" val="3138611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D4A3B98F-6A49-43DA-B651-91E6B46E817B}"/>
              </a:ext>
            </a:extLst>
          </p:cNvPr>
          <p:cNvSpPr/>
          <p:nvPr/>
        </p:nvSpPr>
        <p:spPr>
          <a:xfrm>
            <a:off x="1407812" y="4912603"/>
            <a:ext cx="1056397" cy="1056397"/>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7A5E0C9A-CAF3-4888-837B-FC3767A57C8C}"/>
              </a:ext>
            </a:extLst>
          </p:cNvPr>
          <p:cNvSpPr/>
          <p:nvPr/>
        </p:nvSpPr>
        <p:spPr>
          <a:xfrm>
            <a:off x="9727792" y="541350"/>
            <a:ext cx="563400" cy="5634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D89A7198-D701-4783-A59D-BCD05966888C}"/>
              </a:ext>
            </a:extLst>
          </p:cNvPr>
          <p:cNvSpPr/>
          <p:nvPr/>
        </p:nvSpPr>
        <p:spPr>
          <a:xfrm>
            <a:off x="-397892" y="-623833"/>
            <a:ext cx="1629792" cy="1629792"/>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0BE10BF7-C5F4-4FE0-AEEF-8235E084A839}"/>
              </a:ext>
            </a:extLst>
          </p:cNvPr>
          <p:cNvSpPr/>
          <p:nvPr/>
        </p:nvSpPr>
        <p:spPr>
          <a:xfrm>
            <a:off x="8919450" y="4657998"/>
            <a:ext cx="449100" cy="4491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51ACFD56-E5D9-427E-9740-DA5852656F0F}"/>
              </a:ext>
            </a:extLst>
          </p:cNvPr>
          <p:cNvGrpSpPr/>
          <p:nvPr/>
        </p:nvGrpSpPr>
        <p:grpSpPr>
          <a:xfrm>
            <a:off x="3048000" y="848058"/>
            <a:ext cx="6096000" cy="3971481"/>
            <a:chOff x="3048000" y="1443260"/>
            <a:chExt cx="6096000" cy="3971481"/>
          </a:xfrm>
        </p:grpSpPr>
        <p:sp>
          <p:nvSpPr>
            <p:cNvPr id="14" name="矩形: 圆角 1">
              <a:extLst>
                <a:ext uri="{FF2B5EF4-FFF2-40B4-BE49-F238E27FC236}">
                  <a16:creationId xmlns:a16="http://schemas.microsoft.com/office/drawing/2014/main" id="{BF97AFBC-27AF-41E9-ADE8-CA1910FFAB41}"/>
                </a:ext>
              </a:extLst>
            </p:cNvPr>
            <p:cNvSpPr/>
            <p:nvPr/>
          </p:nvSpPr>
          <p:spPr>
            <a:xfrm rot="2684577">
              <a:off x="4110260" y="1443260"/>
              <a:ext cx="3971481" cy="3971481"/>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5">
              <a:extLst>
                <a:ext uri="{FF2B5EF4-FFF2-40B4-BE49-F238E27FC236}">
                  <a16:creationId xmlns:a16="http://schemas.microsoft.com/office/drawing/2014/main" id="{8E42A8E3-2D45-4AB9-B1D0-8A0770BF747D}"/>
                </a:ext>
              </a:extLst>
            </p:cNvPr>
            <p:cNvSpPr txBox="1"/>
            <p:nvPr/>
          </p:nvSpPr>
          <p:spPr>
            <a:xfrm>
              <a:off x="3048000" y="3370650"/>
              <a:ext cx="6096000" cy="646331"/>
            </a:xfrm>
            <a:prstGeom prst="rect">
              <a:avLst/>
            </a:prstGeom>
            <a:noFill/>
          </p:spPr>
          <p:txBody>
            <a:bodyPr wrap="square">
              <a:spAutoFit/>
            </a:bodyPr>
            <a:lstStyle/>
            <a:p>
              <a:pPr algn="ctr"/>
              <a:r>
                <a:rPr lang="zh-TW" altLang="en-US" sz="3600" spc="300" dirty="0">
                  <a:latin typeface="華康新綜藝體 Std W5" panose="040B0500000000000000" pitchFamily="82" charset="-120"/>
                  <a:ea typeface="華康新綜藝體 Std W5" panose="040B0500000000000000" pitchFamily="82" charset="-120"/>
                  <a:cs typeface="+mn-ea"/>
                  <a:sym typeface="+mn-lt"/>
                </a:rPr>
                <a:t>學習與勞動權益組</a:t>
              </a:r>
              <a:endParaRPr lang="zh-CN" altLang="en-US" sz="3600" spc="300" dirty="0">
                <a:latin typeface="華康新綜藝體 Std W5" panose="040B0500000000000000" pitchFamily="82" charset="-120"/>
                <a:ea typeface="華康新綜藝體 Std W5" panose="040B0500000000000000" pitchFamily="82" charset="-120"/>
                <a:cs typeface="+mn-ea"/>
                <a:sym typeface="+mn-lt"/>
              </a:endParaRPr>
            </a:p>
          </p:txBody>
        </p:sp>
      </p:grpSp>
      <p:sp>
        <p:nvSpPr>
          <p:cNvPr id="2" name="文本框 1"/>
          <p:cNvSpPr txBox="1"/>
          <p:nvPr/>
        </p:nvSpPr>
        <p:spPr>
          <a:xfrm>
            <a:off x="1819922" y="745724"/>
            <a:ext cx="2867488" cy="646331"/>
          </a:xfrm>
          <a:prstGeom prst="rect">
            <a:avLst/>
          </a:prstGeom>
          <a:noFill/>
        </p:spPr>
        <p:txBody>
          <a:bodyPr wrap="square" rtlCol="0">
            <a:spAutoFit/>
          </a:bodyPr>
          <a:lstStyle/>
          <a:p>
            <a:r>
              <a:rPr lang="en-US" altLang="zh-CN" dirty="0">
                <a:solidFill>
                  <a:srgbClr val="FFFFFF"/>
                </a:solidFill>
              </a:rPr>
              <a:t>https</a:t>
            </a:r>
            <a:r>
              <a:rPr lang="zh-CN" altLang="en-US" dirty="0">
                <a:solidFill>
                  <a:srgbClr val="FFFFFF"/>
                </a:solidFill>
              </a:rPr>
              <a:t>：</a:t>
            </a:r>
            <a:r>
              <a:rPr lang="en-US" altLang="zh-CN" dirty="0">
                <a:solidFill>
                  <a:srgbClr val="FFFFFF"/>
                </a:solidFill>
              </a:rPr>
              <a:t>//www.ypppt.com/</a:t>
            </a:r>
            <a:endParaRPr lang="zh-CN" altLang="en-US" dirty="0">
              <a:solidFill>
                <a:srgbClr val="FFFFFF"/>
              </a:solidFill>
            </a:endParaRPr>
          </a:p>
        </p:txBody>
      </p:sp>
      <p:pic>
        <p:nvPicPr>
          <p:cNvPr id="6" name="圖片 5">
            <a:extLst>
              <a:ext uri="{FF2B5EF4-FFF2-40B4-BE49-F238E27FC236}">
                <a16:creationId xmlns:a16="http://schemas.microsoft.com/office/drawing/2014/main" id="{460F74FD-CFF0-4C6D-90E9-2F29F13DF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000" y="954851"/>
            <a:ext cx="1800000" cy="1878947"/>
          </a:xfrm>
          <a:prstGeom prst="rect">
            <a:avLst/>
          </a:prstGeom>
        </p:spPr>
      </p:pic>
      <p:sp>
        <p:nvSpPr>
          <p:cNvPr id="16" name="副標題 2">
            <a:extLst>
              <a:ext uri="{FF2B5EF4-FFF2-40B4-BE49-F238E27FC236}">
                <a16:creationId xmlns:a16="http://schemas.microsoft.com/office/drawing/2014/main" id="{5DB4B585-5C08-4464-96F2-DE7E3F90BCDA}"/>
              </a:ext>
            </a:extLst>
          </p:cNvPr>
          <p:cNvSpPr txBox="1">
            <a:spLocks/>
          </p:cNvSpPr>
          <p:nvPr/>
        </p:nvSpPr>
        <p:spPr>
          <a:xfrm>
            <a:off x="1577339" y="3726214"/>
            <a:ext cx="10135690" cy="2794483"/>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Ø"/>
            </a:pPr>
            <a:r>
              <a:rPr lang="zh-TW" altLang="en-US" dirty="0">
                <a:solidFill>
                  <a:schemeClr val="tx1"/>
                </a:solidFill>
              </a:rPr>
              <a:t>保障本校學生受聘擔任「兼任助理」及「專任助理」的勞動權益並符合勞動部勞動法令及維護「獎助生」的學習權益。</a:t>
            </a:r>
            <a:endParaRPr lang="en-US" altLang="zh-TW" dirty="0">
              <a:solidFill>
                <a:schemeClr val="tx1"/>
              </a:solidFill>
            </a:endParaRPr>
          </a:p>
          <a:p>
            <a:pPr algn="ctr"/>
            <a:endParaRPr lang="en-US" altLang="zh-TW" dirty="0">
              <a:solidFill>
                <a:schemeClr val="tx1"/>
              </a:solidFill>
            </a:endParaRPr>
          </a:p>
          <a:p>
            <a:pPr algn="ctr"/>
            <a:endParaRPr lang="en-US" altLang="zh-TW" dirty="0">
              <a:solidFill>
                <a:schemeClr val="tx1"/>
              </a:solidFill>
            </a:endParaRPr>
          </a:p>
          <a:p>
            <a:pPr algn="ctr"/>
            <a:r>
              <a:rPr lang="zh-TW" altLang="en-US" dirty="0">
                <a:solidFill>
                  <a:schemeClr val="tx1"/>
                </a:solidFill>
              </a:rPr>
              <a:t>所在位置：翰英樓</a:t>
            </a:r>
            <a:r>
              <a:rPr lang="en-US" altLang="zh-TW" dirty="0">
                <a:solidFill>
                  <a:schemeClr val="tx1"/>
                </a:solidFill>
              </a:rPr>
              <a:t>1F</a:t>
            </a:r>
            <a:r>
              <a:rPr lang="zh-TW" altLang="en-US" dirty="0">
                <a:solidFill>
                  <a:schemeClr val="tx1"/>
                </a:solidFill>
              </a:rPr>
              <a:t> </a:t>
            </a:r>
            <a:r>
              <a:rPr lang="en-US" altLang="zh-TW" dirty="0">
                <a:solidFill>
                  <a:schemeClr val="tx1"/>
                </a:solidFill>
              </a:rPr>
              <a:t>5102</a:t>
            </a:r>
            <a:r>
              <a:rPr lang="zh-TW" altLang="en-US" dirty="0">
                <a:solidFill>
                  <a:schemeClr val="tx1"/>
                </a:solidFill>
              </a:rPr>
              <a:t>室</a:t>
            </a:r>
            <a:endParaRPr lang="en-US" altLang="zh-TW" dirty="0">
              <a:solidFill>
                <a:schemeClr val="tx1"/>
              </a:solidFill>
            </a:endParaRPr>
          </a:p>
        </p:txBody>
      </p:sp>
      <p:pic>
        <p:nvPicPr>
          <p:cNvPr id="17" name="圖片 16">
            <a:extLst>
              <a:ext uri="{FF2B5EF4-FFF2-40B4-BE49-F238E27FC236}">
                <a16:creationId xmlns:a16="http://schemas.microsoft.com/office/drawing/2014/main" id="{29EB767C-0FF8-40F9-9A96-D5086D2C8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6306" y="5946467"/>
            <a:ext cx="451104" cy="487680"/>
          </a:xfrm>
          <a:prstGeom prst="rect">
            <a:avLst/>
          </a:prstGeom>
        </p:spPr>
      </p:pic>
    </p:spTree>
    <p:custDataLst>
      <p:tags r:id="rId1"/>
    </p:custDataLst>
    <p:extLst>
      <p:ext uri="{BB962C8B-B14F-4D97-AF65-F5344CB8AC3E}">
        <p14:creationId xmlns:p14="http://schemas.microsoft.com/office/powerpoint/2010/main" val="267407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FE5887-7865-4F7F-B7BF-549AA9C88043}"/>
              </a:ext>
            </a:extLst>
          </p:cNvPr>
          <p:cNvSpPr>
            <a:spLocks noGrp="1"/>
          </p:cNvSpPr>
          <p:nvPr>
            <p:ph type="title"/>
          </p:nvPr>
        </p:nvSpPr>
        <p:spPr/>
        <p:txBody>
          <a:bodyPr anchor="ctr"/>
          <a:lstStyle/>
          <a:p>
            <a:pPr algn="ctr">
              <a:lnSpc>
                <a:spcPct val="100000"/>
              </a:lnSpc>
            </a:pP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兼任助理聘僱</a:t>
            </a:r>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作業</a:t>
            </a:r>
          </a:p>
        </p:txBody>
      </p:sp>
      <p:sp>
        <p:nvSpPr>
          <p:cNvPr id="3" name="內容版面配置區 2">
            <a:extLst>
              <a:ext uri="{FF2B5EF4-FFF2-40B4-BE49-F238E27FC236}">
                <a16:creationId xmlns:a16="http://schemas.microsoft.com/office/drawing/2014/main" id="{97979A2B-65C9-40B8-AD66-C9B5820EB8A3}"/>
              </a:ext>
            </a:extLst>
          </p:cNvPr>
          <p:cNvSpPr>
            <a:spLocks noGrp="1"/>
          </p:cNvSpPr>
          <p:nvPr>
            <p:ph idx="1"/>
          </p:nvPr>
        </p:nvSpPr>
        <p:spPr>
          <a:xfrm>
            <a:off x="838200" y="1690688"/>
            <a:ext cx="10515600" cy="2368725"/>
          </a:xfrm>
          <a:noFill/>
        </p:spPr>
        <p:txBody>
          <a:bodyPr wrap="square" rtlCol="0">
            <a:spAutoFit/>
          </a:bodyPr>
          <a:lstStyle/>
          <a:p>
            <a:pPr>
              <a:lnSpc>
                <a:spcPct val="150000"/>
              </a:lnSpc>
              <a:buFont typeface="Wingdings" panose="05000000000000000000" pitchFamily="2" charset="2"/>
              <a:buChar char="Ø"/>
            </a:pP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新進兼任助</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理</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應於預定任用（聘僱）開始</a:t>
            </a:r>
            <a:r>
              <a:rPr lang="en-US" altLang="zh-TW" sz="2400" dirty="0">
                <a:solidFill>
                  <a:srgbClr val="FF0000"/>
                </a:solidFill>
                <a:latin typeface="華康POP1體 Std W5" panose="040B0500000000000000" pitchFamily="82" charset="-120"/>
                <a:ea typeface="華康POP1體 Std W5" panose="040B0500000000000000" pitchFamily="82" charset="-120"/>
              </a:rPr>
              <a:t>7</a:t>
            </a:r>
            <a:r>
              <a:rPr lang="zh-TW" altLang="zh-TW" sz="2400" dirty="0">
                <a:solidFill>
                  <a:srgbClr val="FF0000"/>
                </a:solidFill>
                <a:latin typeface="華康POP1體 Std W5" panose="040B0500000000000000" pitchFamily="82" charset="-120"/>
                <a:ea typeface="華康POP1體 Std W5" panose="040B0500000000000000" pitchFamily="82" charset="-120"/>
              </a:rPr>
              <a:t>個工作日</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前提出申請，並簽訂勞動契約後始得到職，且不得於事後補辦程序；凡未依規定致衍生爭議者，</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責任概由</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計畫主持人或用</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人</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單位自行負責。</a:t>
            </a: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a:lnSpc>
                <a:spcPct val="150000"/>
              </a:lnSpc>
              <a:buFont typeface="Wingdings" panose="05000000000000000000" pitchFamily="2" charset="2"/>
              <a:buChar char="Ø"/>
            </a:pP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聘僱</a:t>
            </a:r>
            <a:r>
              <a:rPr lang="zh-TW" altLang="en-US" sz="2400" dirty="0">
                <a:solidFill>
                  <a:srgbClr val="FF0000"/>
                </a:solidFill>
                <a:latin typeface="華康POP1體 Std W5" panose="040B0500000000000000" pitchFamily="82" charset="-120"/>
                <a:ea typeface="華康POP1體 Std W5" panose="040B0500000000000000" pitchFamily="82" charset="-120"/>
              </a:rPr>
              <a:t>外籍學生</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前，用人單位需查驗居留證、學生證及工作許可證正本。</a:t>
            </a:r>
            <a:endPar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endParaRPr>
          </a:p>
        </p:txBody>
      </p:sp>
    </p:spTree>
    <p:extLst>
      <p:ext uri="{BB962C8B-B14F-4D97-AF65-F5344CB8AC3E}">
        <p14:creationId xmlns:p14="http://schemas.microsoft.com/office/powerpoint/2010/main" val="29213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0605B0-8457-49B0-B503-509BEC1802C1}"/>
              </a:ext>
            </a:extLst>
          </p:cNvPr>
          <p:cNvSpPr>
            <a:spLocks noGrp="1"/>
          </p:cNvSpPr>
          <p:nvPr>
            <p:ph type="title"/>
          </p:nvPr>
        </p:nvSpPr>
        <p:spPr>
          <a:xfrm>
            <a:off x="838200" y="457200"/>
            <a:ext cx="10515600" cy="995744"/>
          </a:xfrm>
        </p:spPr>
        <p:txBody>
          <a:bodyPr anchor="ctr"/>
          <a:lstStyle/>
          <a:p>
            <a:pPr algn="ctr">
              <a:lnSpc>
                <a:spcPct val="100000"/>
              </a:lnSpc>
            </a:pP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兼任助</a:t>
            </a:r>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理保險</a:t>
            </a:r>
          </a:p>
        </p:txBody>
      </p:sp>
      <p:sp>
        <p:nvSpPr>
          <p:cNvPr id="7" name="內容版面配置區 2">
            <a:extLst>
              <a:ext uri="{FF2B5EF4-FFF2-40B4-BE49-F238E27FC236}">
                <a16:creationId xmlns:a16="http://schemas.microsoft.com/office/drawing/2014/main" id="{34426222-8461-47BD-8900-2722A279EFB3}"/>
              </a:ext>
            </a:extLst>
          </p:cNvPr>
          <p:cNvSpPr>
            <a:spLocks noGrp="1"/>
          </p:cNvSpPr>
          <p:nvPr>
            <p:ph idx="1"/>
          </p:nvPr>
        </p:nvSpPr>
        <p:spPr>
          <a:xfrm>
            <a:off x="838200" y="1825625"/>
            <a:ext cx="10515600" cy="4032771"/>
          </a:xfrm>
          <a:noFill/>
        </p:spPr>
        <p:txBody>
          <a:bodyPr wrap="square" rtlCol="0">
            <a:spAutoFit/>
          </a:bodyPr>
          <a:lstStyle/>
          <a:p>
            <a:pPr>
              <a:lnSpc>
                <a:spcPct val="150000"/>
              </a:lnSpc>
              <a:buFont typeface="Wingdings" panose="05000000000000000000" pitchFamily="2" charset="2"/>
              <a:buChar char="Ø"/>
            </a:pPr>
            <a:r>
              <a:rPr lang="zh-TW" altLang="en-US" sz="2400" dirty="0">
                <a:solidFill>
                  <a:schemeClr val="bg2">
                    <a:lumMod val="50000"/>
                  </a:schemeClr>
                </a:solidFill>
                <a:ea typeface="華康POP1體 Std W5" panose="040B0500000000000000" pitchFamily="82" charset="-120"/>
              </a:rPr>
              <a:t>獎助生及兼任助理權益保障處理要點 第十三點：</a:t>
            </a:r>
            <a:br>
              <a:rPr lang="en-US" altLang="zh-TW" sz="2400" dirty="0">
                <a:solidFill>
                  <a:schemeClr val="bg2">
                    <a:lumMod val="50000"/>
                  </a:schemeClr>
                </a:solidFill>
                <a:ea typeface="華康POP1體 Std W5" panose="040B0500000000000000" pitchFamily="82" charset="-120"/>
              </a:rPr>
            </a:br>
            <a:r>
              <a:rPr lang="zh-TW" altLang="zh-TW" sz="2400" dirty="0">
                <a:solidFill>
                  <a:schemeClr val="bg2">
                    <a:lumMod val="50000"/>
                  </a:schemeClr>
                </a:solidFill>
                <a:ea typeface="華康POP1體 Std W5" panose="040B0500000000000000" pitchFamily="82" charset="-120"/>
              </a:rPr>
              <a:t>兼任助</a:t>
            </a:r>
            <a:r>
              <a:rPr lang="zh-TW" altLang="en-US" sz="2400" dirty="0">
                <a:solidFill>
                  <a:schemeClr val="bg2">
                    <a:lumMod val="50000"/>
                  </a:schemeClr>
                </a:solidFill>
                <a:ea typeface="華康POP1體 Std W5" panose="040B0500000000000000" pitchFamily="82" charset="-120"/>
              </a:rPr>
              <a:t>理</a:t>
            </a:r>
            <a:r>
              <a:rPr lang="zh-TW" altLang="zh-TW" sz="2400" dirty="0">
                <a:solidFill>
                  <a:schemeClr val="bg2">
                    <a:lumMod val="50000"/>
                  </a:schemeClr>
                </a:solidFill>
                <a:ea typeface="華康POP1體 Std W5" panose="040B0500000000000000" pitchFamily="82" charset="-120"/>
              </a:rPr>
              <a:t>到職時，計畫主持人</a:t>
            </a:r>
            <a:r>
              <a:rPr lang="zh-TW" altLang="en-US" sz="2400" dirty="0">
                <a:solidFill>
                  <a:schemeClr val="bg2">
                    <a:lumMod val="50000"/>
                  </a:schemeClr>
                </a:solidFill>
                <a:ea typeface="華康POP1體 Std W5" panose="040B0500000000000000" pitchFamily="82" charset="-120"/>
              </a:rPr>
              <a:t>或用人單位</a:t>
            </a:r>
            <a:r>
              <a:rPr lang="zh-TW" altLang="zh-TW" sz="2400" dirty="0">
                <a:solidFill>
                  <a:schemeClr val="bg2">
                    <a:lumMod val="50000"/>
                  </a:schemeClr>
                </a:solidFill>
                <a:ea typeface="華康POP1體 Std W5" panose="040B0500000000000000" pitchFamily="82" charset="-120"/>
              </a:rPr>
              <a:t>應依「</a:t>
            </a:r>
            <a:r>
              <a:rPr lang="zh-TW" altLang="en-US" sz="2400" dirty="0">
                <a:solidFill>
                  <a:schemeClr val="bg2">
                    <a:lumMod val="50000"/>
                  </a:schemeClr>
                </a:solidFill>
                <a:ea typeface="華康POP1體 Std W5" panose="040B0500000000000000" pitchFamily="82" charset="-120"/>
              </a:rPr>
              <a:t>勞</a:t>
            </a:r>
            <a:r>
              <a:rPr lang="zh-TW" altLang="zh-TW" sz="2400" dirty="0">
                <a:solidFill>
                  <a:schemeClr val="bg2">
                    <a:lumMod val="50000"/>
                  </a:schemeClr>
                </a:solidFill>
                <a:ea typeface="華康POP1體 Std W5" panose="040B0500000000000000" pitchFamily="82" charset="-120"/>
              </a:rPr>
              <a:t>工保險條</a:t>
            </a:r>
            <a:r>
              <a:rPr lang="zh-TW" altLang="en-US" sz="2400" dirty="0">
                <a:solidFill>
                  <a:schemeClr val="bg2">
                    <a:lumMod val="50000"/>
                  </a:schemeClr>
                </a:solidFill>
                <a:ea typeface="華康POP1體 Std W5" panose="040B0500000000000000" pitchFamily="82" charset="-120"/>
              </a:rPr>
              <a:t>例</a:t>
            </a:r>
            <a:r>
              <a:rPr lang="zh-TW" altLang="zh-TW" sz="2400" dirty="0">
                <a:solidFill>
                  <a:schemeClr val="bg2">
                    <a:lumMod val="50000"/>
                  </a:schemeClr>
                </a:solidFill>
                <a:ea typeface="華康POP1體 Std W5" panose="040B0500000000000000" pitchFamily="82" charset="-120"/>
              </a:rPr>
              <a:t>」、「就業保險法」、「全民健康保險法」、「</a:t>
            </a:r>
            <a:r>
              <a:rPr lang="zh-TW" altLang="en-US" sz="2400" dirty="0">
                <a:solidFill>
                  <a:schemeClr val="bg2">
                    <a:lumMod val="50000"/>
                  </a:schemeClr>
                </a:solidFill>
                <a:ea typeface="華康POP1體 Std W5" panose="040B0500000000000000" pitchFamily="82" charset="-120"/>
              </a:rPr>
              <a:t>勞</a:t>
            </a:r>
            <a:r>
              <a:rPr lang="zh-TW" altLang="zh-TW" sz="2400" dirty="0">
                <a:solidFill>
                  <a:schemeClr val="bg2">
                    <a:lumMod val="50000"/>
                  </a:schemeClr>
                </a:solidFill>
                <a:ea typeface="華康POP1體 Std W5" panose="040B0500000000000000" pitchFamily="82" charset="-120"/>
              </a:rPr>
              <a:t>工退休</a:t>
            </a:r>
            <a:r>
              <a:rPr lang="zh-TW" altLang="en-US" sz="2400" dirty="0">
                <a:solidFill>
                  <a:schemeClr val="bg2">
                    <a:lumMod val="50000"/>
                  </a:schemeClr>
                </a:solidFill>
                <a:ea typeface="華康POP1體 Std W5" panose="040B0500000000000000" pitchFamily="82" charset="-120"/>
              </a:rPr>
              <a:t>金</a:t>
            </a:r>
            <a:r>
              <a:rPr lang="zh-TW" altLang="zh-TW" sz="2400" dirty="0">
                <a:solidFill>
                  <a:schemeClr val="bg2">
                    <a:lumMod val="50000"/>
                  </a:schemeClr>
                </a:solidFill>
                <a:ea typeface="華康POP1體 Std W5" panose="040B0500000000000000" pitchFamily="82" charset="-120"/>
              </a:rPr>
              <a:t>條</a:t>
            </a:r>
            <a:r>
              <a:rPr lang="zh-TW" altLang="en-US" sz="2400" dirty="0">
                <a:solidFill>
                  <a:schemeClr val="bg2">
                    <a:lumMod val="50000"/>
                  </a:schemeClr>
                </a:solidFill>
                <a:ea typeface="華康POP1體 Std W5" panose="040B0500000000000000" pitchFamily="82" charset="-120"/>
              </a:rPr>
              <a:t>例</a:t>
            </a:r>
            <a:r>
              <a:rPr lang="zh-TW" altLang="zh-TW" sz="2400" dirty="0">
                <a:solidFill>
                  <a:schemeClr val="bg2">
                    <a:lumMod val="50000"/>
                  </a:schemeClr>
                </a:solidFill>
                <a:ea typeface="華康POP1體 Std W5" panose="040B0500000000000000" pitchFamily="82" charset="-120"/>
              </a:rPr>
              <a:t>」等規定，</a:t>
            </a:r>
            <a:r>
              <a:rPr lang="zh-TW" altLang="zh-TW" sz="2400" dirty="0">
                <a:solidFill>
                  <a:srgbClr val="FF0000"/>
                </a:solidFill>
                <a:ea typeface="華康POP1體 Std W5" panose="040B0500000000000000" pitchFamily="82" charset="-120"/>
              </a:rPr>
              <a:t>主動申辦加保</a:t>
            </a:r>
            <a:r>
              <a:rPr lang="zh-TW" altLang="zh-TW" sz="2400" dirty="0">
                <a:solidFill>
                  <a:schemeClr val="bg2">
                    <a:lumMod val="50000"/>
                  </a:schemeClr>
                </a:solidFill>
                <a:ea typeface="華康POP1體 Std W5" panose="040B0500000000000000" pitchFamily="82" charset="-120"/>
              </a:rPr>
              <a:t>（轉入）及提繳</a:t>
            </a:r>
            <a:r>
              <a:rPr lang="zh-TW" altLang="en-US" sz="2400" dirty="0">
                <a:solidFill>
                  <a:schemeClr val="bg2">
                    <a:lumMod val="50000"/>
                  </a:schemeClr>
                </a:solidFill>
                <a:ea typeface="華康POP1體 Std W5" panose="040B0500000000000000" pitchFamily="82" charset="-120"/>
              </a:rPr>
              <a:t>勞</a:t>
            </a:r>
            <a:r>
              <a:rPr lang="zh-TW" altLang="zh-TW" sz="2400" dirty="0">
                <a:solidFill>
                  <a:schemeClr val="bg2">
                    <a:lumMod val="50000"/>
                  </a:schemeClr>
                </a:solidFill>
                <a:ea typeface="華康POP1體 Std W5" panose="040B0500000000000000" pitchFamily="82" charset="-120"/>
              </a:rPr>
              <a:t>工退休</a:t>
            </a:r>
            <a:r>
              <a:rPr lang="zh-TW" altLang="en-US" sz="2400" dirty="0">
                <a:solidFill>
                  <a:schemeClr val="bg2">
                    <a:lumMod val="50000"/>
                  </a:schemeClr>
                </a:solidFill>
                <a:ea typeface="華康POP1體 Std W5" panose="040B0500000000000000" pitchFamily="82" charset="-120"/>
              </a:rPr>
              <a:t>金</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其契約期滿或中途離職時，亦應主動申辦退保</a:t>
            </a:r>
            <a:r>
              <a:rPr lang="en-US"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轉出</a:t>
            </a:r>
            <a:r>
              <a:rPr lang="en-US"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及停繳勞工退休金。</a:t>
            </a:r>
            <a:endParaRPr lang="en-US" altLang="zh-TW" sz="2400" dirty="0">
              <a:solidFill>
                <a:schemeClr val="bg2">
                  <a:lumMod val="50000"/>
                </a:schemeClr>
              </a:solidFill>
              <a:ea typeface="華康POP1體 Std W5" panose="040B0500000000000000" pitchFamily="82" charset="-120"/>
            </a:endParaRPr>
          </a:p>
          <a:p>
            <a:pPr>
              <a:lnSpc>
                <a:spcPct val="150000"/>
              </a:lnSpc>
              <a:buFont typeface="Wingdings" panose="05000000000000000000" pitchFamily="2" charset="2"/>
              <a:buChar char="Ø"/>
            </a:pPr>
            <a:r>
              <a:rPr lang="zh-TW" altLang="zh-TW" sz="2400" dirty="0">
                <a:solidFill>
                  <a:schemeClr val="bg2">
                    <a:lumMod val="50000"/>
                  </a:schemeClr>
                </a:solidFill>
                <a:ea typeface="華康POP1體 Std W5" panose="040B0500000000000000" pitchFamily="82" charset="-120"/>
              </a:rPr>
              <a:t>未依規定辦理，</a:t>
            </a:r>
            <a:r>
              <a:rPr lang="zh-TW" altLang="en-US" sz="2400" dirty="0">
                <a:solidFill>
                  <a:schemeClr val="bg2">
                    <a:lumMod val="50000"/>
                  </a:schemeClr>
                </a:solidFill>
                <a:ea typeface="華康POP1體 Std W5" panose="040B0500000000000000" pitchFamily="82" charset="-120"/>
              </a:rPr>
              <a:t>其所</a:t>
            </a:r>
            <a:r>
              <a:rPr lang="zh-TW" altLang="zh-TW" sz="2400" dirty="0">
                <a:solidFill>
                  <a:schemeClr val="bg2">
                    <a:lumMod val="50000"/>
                  </a:schemeClr>
                </a:solidFill>
                <a:ea typeface="華康POP1體 Std W5" panose="040B0500000000000000" pitchFamily="82" charset="-120"/>
              </a:rPr>
              <a:t>衍生之費用或違反規定</a:t>
            </a:r>
            <a:r>
              <a:rPr lang="zh-TW" altLang="en-US" sz="2400" dirty="0">
                <a:solidFill>
                  <a:schemeClr val="bg2">
                    <a:lumMod val="50000"/>
                  </a:schemeClr>
                </a:solidFill>
                <a:ea typeface="華康POP1體 Std W5" panose="040B0500000000000000" pitchFamily="82" charset="-120"/>
              </a:rPr>
              <a:t>而受罰</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應由</a:t>
            </a:r>
            <a:r>
              <a:rPr lang="zh-TW" altLang="zh-TW" sz="2400" dirty="0">
                <a:solidFill>
                  <a:schemeClr val="bg2">
                    <a:lumMod val="50000"/>
                  </a:schemeClr>
                </a:solidFill>
                <a:ea typeface="華康POP1體 Std W5" panose="040B0500000000000000" pitchFamily="82" charset="-120"/>
              </a:rPr>
              <a:t>當事人、計畫主持人</a:t>
            </a:r>
            <a:r>
              <a:rPr lang="zh-TW" altLang="en-US" sz="2400" dirty="0">
                <a:solidFill>
                  <a:schemeClr val="bg2">
                    <a:lumMod val="50000"/>
                  </a:schemeClr>
                </a:solidFill>
                <a:ea typeface="華康POP1體 Std W5" panose="040B0500000000000000" pitchFamily="82" charset="-120"/>
              </a:rPr>
              <a:t>或用人單位主管負責</a:t>
            </a:r>
            <a:r>
              <a:rPr lang="zh-TW" altLang="zh-TW" sz="2400" dirty="0">
                <a:solidFill>
                  <a:schemeClr val="bg2">
                    <a:lumMod val="50000"/>
                  </a:schemeClr>
                </a:solidFill>
                <a:ea typeface="華康POP1體 Std W5" panose="040B0500000000000000" pitchFamily="82" charset="-120"/>
              </a:rPr>
              <a:t>。</a:t>
            </a:r>
            <a:endParaRPr lang="zh-TW" altLang="en-US" sz="2400" dirty="0">
              <a:solidFill>
                <a:schemeClr val="bg2">
                  <a:lumMod val="50000"/>
                </a:schemeClr>
              </a:solidFill>
              <a:ea typeface="華康POP1體 Std W5" panose="040B0500000000000000" pitchFamily="82" charset="-120"/>
            </a:endParaRPr>
          </a:p>
        </p:txBody>
      </p:sp>
    </p:spTree>
    <p:extLst>
      <p:ext uri="{BB962C8B-B14F-4D97-AF65-F5344CB8AC3E}">
        <p14:creationId xmlns:p14="http://schemas.microsoft.com/office/powerpoint/2010/main" val="1531887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B8355-8882-4AE5-9924-82CF24D5809E}"/>
              </a:ext>
            </a:extLst>
          </p:cNvPr>
          <p:cNvSpPr>
            <a:spLocks noGrp="1"/>
          </p:cNvSpPr>
          <p:nvPr>
            <p:ph type="title"/>
          </p:nvPr>
        </p:nvSpPr>
        <p:spPr>
          <a:xfrm>
            <a:off x="838200" y="402336"/>
            <a:ext cx="10515600" cy="1032320"/>
          </a:xfrm>
        </p:spPr>
        <p:txBody>
          <a:bodyPr anchor="ctr"/>
          <a:lstStyle/>
          <a:p>
            <a:pPr algn="ctr">
              <a:lnSpc>
                <a:spcPct val="100000"/>
              </a:lnSpc>
            </a:pP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兼任助理工作時間</a:t>
            </a:r>
            <a:endPar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endParaRPr>
          </a:p>
        </p:txBody>
      </p:sp>
      <p:sp>
        <p:nvSpPr>
          <p:cNvPr id="6" name="內容版面配置區 2">
            <a:extLst>
              <a:ext uri="{FF2B5EF4-FFF2-40B4-BE49-F238E27FC236}">
                <a16:creationId xmlns:a16="http://schemas.microsoft.com/office/drawing/2014/main" id="{19ADD516-C3EF-4A0E-8A83-4270F8522176}"/>
              </a:ext>
            </a:extLst>
          </p:cNvPr>
          <p:cNvSpPr>
            <a:spLocks noGrp="1"/>
          </p:cNvSpPr>
          <p:nvPr>
            <p:ph idx="1"/>
          </p:nvPr>
        </p:nvSpPr>
        <p:spPr>
          <a:xfrm>
            <a:off x="838200" y="1825625"/>
            <a:ext cx="10515600" cy="3478773"/>
          </a:xfrm>
          <a:noFill/>
        </p:spPr>
        <p:txBody>
          <a:bodyPr wrap="square" rtlCol="0">
            <a:spAutoFit/>
          </a:bodyPr>
          <a:lstStyle/>
          <a:p>
            <a:pPr>
              <a:lnSpc>
                <a:spcPct val="150000"/>
              </a:lnSpc>
              <a:buFont typeface="Wingdings" panose="05000000000000000000" pitchFamily="2" charset="2"/>
              <a:buChar char="Ø"/>
            </a:pPr>
            <a:r>
              <a:rPr lang="zh-TW" altLang="zh-TW" sz="2400" dirty="0">
                <a:solidFill>
                  <a:schemeClr val="bg2">
                    <a:lumMod val="50000"/>
                  </a:schemeClr>
                </a:solidFill>
                <a:ea typeface="華康POP1體 Std W5" panose="040B0500000000000000" pitchFamily="82" charset="-120"/>
              </a:rPr>
              <a:t>聘僱兼任助理（含計畫兼任助理、臨時工、辧公室工讀生、 </a:t>
            </a:r>
            <a:r>
              <a:rPr lang="zh-TW" altLang="en-US" sz="2400" dirty="0">
                <a:solidFill>
                  <a:schemeClr val="bg2">
                    <a:lumMod val="50000"/>
                  </a:schemeClr>
                </a:solidFill>
                <a:ea typeface="華康POP1體 Std W5" panose="040B0500000000000000" pitchFamily="82" charset="-120"/>
              </a:rPr>
              <a:t>電腦及網路通訊使用費工讀生</a:t>
            </a:r>
            <a:r>
              <a:rPr lang="en-US" altLang="zh-TW" sz="2400" dirty="0">
                <a:solidFill>
                  <a:schemeClr val="bg2">
                    <a:lumMod val="50000"/>
                  </a:schemeClr>
                </a:solidFill>
                <a:ea typeface="華康POP1體 Std W5" panose="040B0500000000000000" pitchFamily="82" charset="-120"/>
              </a:rPr>
              <a:t>…</a:t>
            </a:r>
            <a:r>
              <a:rPr lang="zh-TW" altLang="zh-TW" sz="2400" dirty="0">
                <a:solidFill>
                  <a:schemeClr val="bg2">
                    <a:lumMod val="50000"/>
                  </a:schemeClr>
                </a:solidFill>
                <a:ea typeface="華康POP1體 Std W5" panose="040B0500000000000000" pitchFamily="82" charset="-120"/>
              </a:rPr>
              <a:t>等）請確實依照勞動基準法辦理，妥善安排兼任助理工作時間。</a:t>
            </a:r>
            <a:endParaRPr lang="en-US" altLang="zh-TW" sz="2400" dirty="0">
              <a:solidFill>
                <a:schemeClr val="bg2">
                  <a:lumMod val="50000"/>
                </a:schemeClr>
              </a:solidFill>
              <a:ea typeface="華康POP1體 Std W5" panose="040B0500000000000000" pitchFamily="82" charset="-120"/>
            </a:endParaRPr>
          </a:p>
          <a:p>
            <a:pPr>
              <a:lnSpc>
                <a:spcPct val="150000"/>
              </a:lnSpc>
              <a:buFont typeface="Wingdings" panose="05000000000000000000" pitchFamily="2" charset="2"/>
              <a:buChar char="Ø"/>
            </a:pPr>
            <a:r>
              <a:rPr lang="zh-TW" altLang="zh-TW" sz="2400" dirty="0">
                <a:solidFill>
                  <a:schemeClr val="bg2">
                    <a:lumMod val="50000"/>
                  </a:schemeClr>
                </a:solidFill>
                <a:ea typeface="華康POP1體 Std W5" panose="040B0500000000000000" pitchFamily="82" charset="-120"/>
              </a:rPr>
              <a:t>連續工作</a:t>
            </a:r>
            <a:r>
              <a:rPr lang="en-US" altLang="zh-TW" sz="2400" dirty="0">
                <a:solidFill>
                  <a:schemeClr val="bg2">
                    <a:lumMod val="50000"/>
                  </a:schemeClr>
                </a:solidFill>
                <a:ea typeface="華康POP1體 Std W5" panose="040B0500000000000000" pitchFamily="82" charset="-120"/>
              </a:rPr>
              <a:t>4</a:t>
            </a:r>
            <a:r>
              <a:rPr lang="zh-TW" altLang="zh-TW" sz="2400" dirty="0">
                <a:solidFill>
                  <a:schemeClr val="bg2">
                    <a:lumMod val="50000"/>
                  </a:schemeClr>
                </a:solidFill>
                <a:ea typeface="華康POP1體 Std W5" panose="040B0500000000000000" pitchFamily="82" charset="-120"/>
              </a:rPr>
              <a:t>小時，至少應</a:t>
            </a:r>
            <a:r>
              <a:rPr lang="zh-TW" altLang="en-US" sz="2400" dirty="0">
                <a:solidFill>
                  <a:schemeClr val="bg2">
                    <a:lumMod val="50000"/>
                  </a:schemeClr>
                </a:solidFill>
                <a:ea typeface="華康POP1體 Std W5" panose="040B0500000000000000" pitchFamily="82" charset="-120"/>
              </a:rPr>
              <a:t>有</a:t>
            </a:r>
            <a:r>
              <a:rPr lang="en-US" altLang="zh-TW" sz="2400" dirty="0">
                <a:solidFill>
                  <a:srgbClr val="FF0000"/>
                </a:solidFill>
                <a:ea typeface="華康POP1體 Std W5" panose="040B0500000000000000" pitchFamily="82" charset="-120"/>
              </a:rPr>
              <a:t>30</a:t>
            </a:r>
            <a:r>
              <a:rPr lang="zh-TW" altLang="zh-TW" sz="2400" dirty="0">
                <a:solidFill>
                  <a:srgbClr val="FF0000"/>
                </a:solidFill>
                <a:ea typeface="華康POP1體 Std W5" panose="040B0500000000000000" pitchFamily="82" charset="-120"/>
              </a:rPr>
              <a:t>分鐘之休息</a:t>
            </a:r>
            <a:r>
              <a:rPr lang="en-US"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勞動基準法第 </a:t>
            </a:r>
            <a:r>
              <a:rPr lang="en-US" altLang="zh-TW" sz="2400" dirty="0">
                <a:solidFill>
                  <a:schemeClr val="bg2">
                    <a:lumMod val="50000"/>
                  </a:schemeClr>
                </a:solidFill>
                <a:ea typeface="華康POP1體 Std W5" panose="040B0500000000000000" pitchFamily="82" charset="-120"/>
              </a:rPr>
              <a:t>35 </a:t>
            </a:r>
            <a:r>
              <a:rPr lang="zh-TW" altLang="en-US" sz="2400" dirty="0">
                <a:solidFill>
                  <a:schemeClr val="bg2">
                    <a:lumMod val="50000"/>
                  </a:schemeClr>
                </a:solidFill>
                <a:ea typeface="華康POP1體 Std W5" panose="040B0500000000000000" pitchFamily="82" charset="-120"/>
              </a:rPr>
              <a:t>條</a:t>
            </a:r>
            <a:r>
              <a:rPr lang="en-US" altLang="zh-TW" sz="2400" dirty="0">
                <a:solidFill>
                  <a:schemeClr val="bg2">
                    <a:lumMod val="50000"/>
                  </a:schemeClr>
                </a:solidFill>
                <a:ea typeface="華康POP1體 Std W5" panose="040B0500000000000000" pitchFamily="82" charset="-120"/>
              </a:rPr>
              <a:t>)</a:t>
            </a:r>
            <a:r>
              <a:rPr lang="zh-TW" altLang="zh-TW" sz="2400" dirty="0">
                <a:solidFill>
                  <a:schemeClr val="bg2">
                    <a:lumMod val="50000"/>
                  </a:schemeClr>
                </a:solidFill>
                <a:ea typeface="華康POP1體 Std W5" panose="040B0500000000000000" pitchFamily="82" charset="-120"/>
              </a:rPr>
              <a:t>，待命及整備時間亦屬工作時間，超時工作影響兼任助理權益至鉅，不得要求兼任助理超時工作。如有加班情形，應依勞動基準法規定給付加班費或補休。</a:t>
            </a:r>
            <a:endParaRPr lang="zh-TW" altLang="en-US" sz="2400" dirty="0">
              <a:solidFill>
                <a:schemeClr val="bg2">
                  <a:lumMod val="50000"/>
                </a:schemeClr>
              </a:solidFill>
              <a:ea typeface="華康POP1體 Std W5" panose="040B0500000000000000" pitchFamily="82" charset="-120"/>
            </a:endParaRPr>
          </a:p>
        </p:txBody>
      </p:sp>
    </p:spTree>
    <p:extLst>
      <p:ext uri="{BB962C8B-B14F-4D97-AF65-F5344CB8AC3E}">
        <p14:creationId xmlns:p14="http://schemas.microsoft.com/office/powerpoint/2010/main" val="52714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D4A6C3-EDCE-4961-A64B-2D7995130E10}"/>
              </a:ext>
            </a:extLst>
          </p:cNvPr>
          <p:cNvSpPr>
            <a:spLocks noGrp="1"/>
          </p:cNvSpPr>
          <p:nvPr>
            <p:ph type="title"/>
          </p:nvPr>
        </p:nvSpPr>
        <p:spPr>
          <a:xfrm>
            <a:off x="838200" y="312228"/>
            <a:ext cx="10515600" cy="1160336"/>
          </a:xfrm>
        </p:spPr>
        <p:txBody>
          <a:bodyPr anchor="ctr"/>
          <a:lstStyle/>
          <a:p>
            <a:pPr algn="ctr">
              <a:lnSpc>
                <a:spcPct val="100000"/>
              </a:lnSpc>
            </a:pP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出勤紀錄</a:t>
            </a:r>
            <a:endPar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endParaRPr>
          </a:p>
        </p:txBody>
      </p:sp>
      <p:sp>
        <p:nvSpPr>
          <p:cNvPr id="6" name="內容版面配置區 2">
            <a:extLst>
              <a:ext uri="{FF2B5EF4-FFF2-40B4-BE49-F238E27FC236}">
                <a16:creationId xmlns:a16="http://schemas.microsoft.com/office/drawing/2014/main" id="{A5C7E748-8903-4859-9090-13111346A7D1}"/>
              </a:ext>
            </a:extLst>
          </p:cNvPr>
          <p:cNvSpPr>
            <a:spLocks noGrp="1"/>
          </p:cNvSpPr>
          <p:nvPr>
            <p:ph idx="1"/>
          </p:nvPr>
        </p:nvSpPr>
        <p:spPr>
          <a:xfrm>
            <a:off x="838200" y="1825625"/>
            <a:ext cx="10515600" cy="2924775"/>
          </a:xfrm>
          <a:noFill/>
        </p:spPr>
        <p:txBody>
          <a:bodyPr wrap="square" rtlCol="0">
            <a:spAutoFit/>
          </a:bodyPr>
          <a:lstStyle/>
          <a:p>
            <a:pPr>
              <a:lnSpc>
                <a:spcPct val="150000"/>
              </a:lnSpc>
              <a:buFont typeface="Wingdings" panose="05000000000000000000" pitchFamily="2" charset="2"/>
              <a:buChar char="Ø"/>
            </a:pPr>
            <a:r>
              <a:rPr lang="zh-TW" altLang="zh-TW" sz="2400" dirty="0">
                <a:solidFill>
                  <a:schemeClr val="bg2">
                    <a:lumMod val="50000"/>
                  </a:schemeClr>
                </a:solidFill>
                <a:ea typeface="華康POP1體 Std W5" panose="040B0500000000000000" pitchFamily="82" charset="-120"/>
              </a:rPr>
              <a:t>勞動事件法第</a:t>
            </a:r>
            <a:r>
              <a:rPr lang="en-US" altLang="zh-TW" sz="2400" dirty="0">
                <a:solidFill>
                  <a:schemeClr val="bg2">
                    <a:lumMod val="50000"/>
                  </a:schemeClr>
                </a:solidFill>
                <a:ea typeface="華康POP1體 Std W5" panose="040B0500000000000000" pitchFamily="82" charset="-120"/>
              </a:rPr>
              <a:t>38</a:t>
            </a:r>
            <a:r>
              <a:rPr lang="zh-TW" altLang="zh-TW" sz="2400" dirty="0">
                <a:solidFill>
                  <a:schemeClr val="bg2">
                    <a:lumMod val="50000"/>
                  </a:schemeClr>
                </a:solidFill>
                <a:ea typeface="華康POP1體 Std W5" panose="040B0500000000000000" pitchFamily="82" charset="-120"/>
              </a:rPr>
              <a:t>條規定，出勤紀錄內記載之勞工出勤時間，推定勞工於該時間內經雇主同意而執行職務，請計畫主持人</a:t>
            </a:r>
            <a:r>
              <a:rPr lang="zh-TW" altLang="en-US" sz="2400" dirty="0">
                <a:solidFill>
                  <a:schemeClr val="bg2">
                    <a:lumMod val="50000"/>
                  </a:schemeClr>
                </a:solidFill>
                <a:ea typeface="華康POP1體 Std W5" panose="040B0500000000000000" pitchFamily="82" charset="-120"/>
              </a:rPr>
              <a:t>及用人單位</a:t>
            </a:r>
            <a:r>
              <a:rPr lang="zh-TW" altLang="zh-TW" sz="2400" dirty="0">
                <a:solidFill>
                  <a:schemeClr val="bg2">
                    <a:lumMod val="50000"/>
                  </a:schemeClr>
                </a:solidFill>
                <a:ea typeface="華康POP1體 Std W5" panose="040B0500000000000000" pitchFamily="82" charset="-120"/>
              </a:rPr>
              <a:t>務必於核銷薪資前核實</a:t>
            </a:r>
            <a:r>
              <a:rPr lang="zh-TW" altLang="en-US" sz="2400" dirty="0">
                <a:solidFill>
                  <a:schemeClr val="bg2">
                    <a:lumMod val="50000"/>
                  </a:schemeClr>
                </a:solidFill>
                <a:ea typeface="華康POP1體 Std W5" panose="040B0500000000000000" pitchFamily="82" charset="-120"/>
              </a:rPr>
              <a:t>兼任</a:t>
            </a:r>
            <a:r>
              <a:rPr lang="zh-TW" altLang="zh-TW" sz="2400" dirty="0">
                <a:solidFill>
                  <a:schemeClr val="bg2">
                    <a:lumMod val="50000"/>
                  </a:schemeClr>
                </a:solidFill>
                <a:ea typeface="華康POP1體 Std W5" panose="040B0500000000000000" pitchFamily="82" charset="-120"/>
              </a:rPr>
              <a:t>助理之每日上、下班時間，並會同</a:t>
            </a:r>
            <a:r>
              <a:rPr lang="zh-TW" altLang="en-US" sz="2400" dirty="0">
                <a:solidFill>
                  <a:schemeClr val="bg2">
                    <a:lumMod val="50000"/>
                  </a:schemeClr>
                </a:solidFill>
                <a:ea typeface="華康POP1體 Std W5" panose="040B0500000000000000" pitchFamily="82" charset="-120"/>
              </a:rPr>
              <a:t>兼任</a:t>
            </a:r>
            <a:r>
              <a:rPr lang="zh-TW" altLang="zh-TW" sz="2400" dirty="0">
                <a:solidFill>
                  <a:schemeClr val="bg2">
                    <a:lumMod val="50000"/>
                  </a:schemeClr>
                </a:solidFill>
                <a:ea typeface="華康POP1體 Std W5" panose="040B0500000000000000" pitchFamily="82" charset="-120"/>
              </a:rPr>
              <a:t>助理更正異常出勤紀錄。</a:t>
            </a:r>
            <a:endParaRPr lang="en-US" altLang="zh-TW" sz="2400" dirty="0">
              <a:solidFill>
                <a:schemeClr val="bg2">
                  <a:lumMod val="50000"/>
                </a:schemeClr>
              </a:solidFill>
              <a:ea typeface="華康POP1體 Std W5" panose="040B0500000000000000" pitchFamily="82" charset="-120"/>
            </a:endParaRPr>
          </a:p>
          <a:p>
            <a:pPr>
              <a:lnSpc>
                <a:spcPct val="150000"/>
              </a:lnSpc>
              <a:buFont typeface="Wingdings" panose="05000000000000000000" pitchFamily="2" charset="2"/>
              <a:buChar char="Ø"/>
            </a:pPr>
            <a:r>
              <a:rPr lang="zh-TW" altLang="en-US" sz="2400" dirty="0">
                <a:solidFill>
                  <a:schemeClr val="bg2">
                    <a:lumMod val="50000"/>
                  </a:schemeClr>
                </a:solidFill>
                <a:ea typeface="華康POP1體 Std W5" panose="040B0500000000000000" pitchFamily="82" charset="-120"/>
              </a:rPr>
              <a:t>依據勞動基準法第</a:t>
            </a:r>
            <a:r>
              <a:rPr lang="en-US" altLang="zh-TW" sz="2400" dirty="0">
                <a:solidFill>
                  <a:schemeClr val="bg2">
                    <a:lumMod val="50000"/>
                  </a:schemeClr>
                </a:solidFill>
                <a:ea typeface="華康POP1體 Std W5" panose="040B0500000000000000" pitchFamily="82" charset="-120"/>
              </a:rPr>
              <a:t>30</a:t>
            </a:r>
            <a:r>
              <a:rPr lang="zh-TW" altLang="en-US" sz="2400" dirty="0">
                <a:solidFill>
                  <a:schemeClr val="bg2">
                    <a:lumMod val="50000"/>
                  </a:schemeClr>
                </a:solidFill>
                <a:ea typeface="華康POP1體 Std W5" panose="040B0500000000000000" pitchFamily="82" charset="-120"/>
              </a:rPr>
              <a:t>條</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雇主應置備勞工出勤紀錄</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並</a:t>
            </a:r>
            <a:r>
              <a:rPr lang="zh-TW" altLang="en-US" sz="2400" dirty="0">
                <a:solidFill>
                  <a:srgbClr val="FF0000"/>
                </a:solidFill>
                <a:ea typeface="華康POP1體 Std W5" panose="040B0500000000000000" pitchFamily="82" charset="-120"/>
              </a:rPr>
              <a:t>保存五年</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出勤紀錄</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應逐日紀載勞工出勤情形至</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分鐘</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為止</a:t>
            </a:r>
            <a:r>
              <a:rPr lang="zh-TW" altLang="zh-TW" sz="2400" dirty="0">
                <a:solidFill>
                  <a:schemeClr val="bg2">
                    <a:lumMod val="50000"/>
                  </a:schemeClr>
                </a:solidFill>
                <a:ea typeface="華康POP1體 Std W5" panose="040B0500000000000000" pitchFamily="82" charset="-120"/>
              </a:rPr>
              <a:t> 。</a:t>
            </a:r>
            <a:endParaRPr lang="zh-TW" altLang="en-US" sz="2400" dirty="0">
              <a:solidFill>
                <a:schemeClr val="bg2">
                  <a:lumMod val="50000"/>
                </a:schemeClr>
              </a:solidFill>
              <a:ea typeface="華康POP1體 Std W5" panose="040B0500000000000000" pitchFamily="82" charset="-120"/>
            </a:endParaRPr>
          </a:p>
        </p:txBody>
      </p:sp>
    </p:spTree>
    <p:extLst>
      <p:ext uri="{BB962C8B-B14F-4D97-AF65-F5344CB8AC3E}">
        <p14:creationId xmlns:p14="http://schemas.microsoft.com/office/powerpoint/2010/main" val="3321032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E925D9-A280-4BEB-B032-466E401DD5A9}"/>
              </a:ext>
            </a:extLst>
          </p:cNvPr>
          <p:cNvSpPr>
            <a:spLocks noGrp="1"/>
          </p:cNvSpPr>
          <p:nvPr>
            <p:ph type="title"/>
          </p:nvPr>
        </p:nvSpPr>
        <p:spPr>
          <a:xfrm>
            <a:off x="838200" y="384048"/>
            <a:ext cx="10515600" cy="1087184"/>
          </a:xfrm>
        </p:spPr>
        <p:txBody>
          <a:bodyPr anchor="ctr"/>
          <a:lstStyle/>
          <a:p>
            <a:pPr algn="ctr">
              <a:lnSpc>
                <a:spcPct val="100000"/>
              </a:lnSpc>
            </a:pP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兼任</a:t>
            </a:r>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助理</a:t>
            </a: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薪資核銷</a:t>
            </a:r>
            <a:endPar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endParaRPr>
          </a:p>
        </p:txBody>
      </p:sp>
      <p:sp>
        <p:nvSpPr>
          <p:cNvPr id="6" name="內容版面配置區 2">
            <a:extLst>
              <a:ext uri="{FF2B5EF4-FFF2-40B4-BE49-F238E27FC236}">
                <a16:creationId xmlns:a16="http://schemas.microsoft.com/office/drawing/2014/main" id="{4E4A217A-7390-4E43-A1E4-263BB2B7B85F}"/>
              </a:ext>
            </a:extLst>
          </p:cNvPr>
          <p:cNvSpPr>
            <a:spLocks noGrp="1"/>
          </p:cNvSpPr>
          <p:nvPr>
            <p:ph idx="1"/>
          </p:nvPr>
        </p:nvSpPr>
        <p:spPr>
          <a:xfrm>
            <a:off x="838200" y="1606169"/>
            <a:ext cx="10515600" cy="3478773"/>
          </a:xfrm>
          <a:noFill/>
        </p:spPr>
        <p:txBody>
          <a:bodyPr wrap="square" rtlCol="0">
            <a:spAutoFit/>
          </a:bodyPr>
          <a:lstStyle/>
          <a:p>
            <a:pPr>
              <a:lnSpc>
                <a:spcPct val="150000"/>
              </a:lnSpc>
              <a:buFont typeface="Wingdings" panose="05000000000000000000" pitchFamily="2" charset="2"/>
              <a:buChar char="Ø"/>
            </a:pPr>
            <a:r>
              <a:rPr lang="zh-TW" altLang="en-US" sz="2400" dirty="0">
                <a:solidFill>
                  <a:schemeClr val="bg2">
                    <a:lumMod val="50000"/>
                  </a:schemeClr>
                </a:solidFill>
                <a:ea typeface="華康POP1體 Std W5" panose="040B0500000000000000" pitchFamily="82" charset="-120"/>
              </a:rPr>
              <a:t>為保障本校兼任助理勞動權益</a:t>
            </a:r>
            <a:r>
              <a:rPr lang="zh-TW" altLang="zh-TW" sz="2400" dirty="0">
                <a:solidFill>
                  <a:schemeClr val="bg2">
                    <a:lumMod val="50000"/>
                  </a:schemeClr>
                </a:solidFill>
                <a:ea typeface="華康POP1體 Std W5" panose="040B0500000000000000" pitchFamily="82" charset="-120"/>
              </a:rPr>
              <a:t>，請計畫主持人及用人單位於</a:t>
            </a:r>
            <a:r>
              <a:rPr lang="zh-TW" altLang="zh-TW" sz="2400" dirty="0">
                <a:solidFill>
                  <a:srgbClr val="FF0000"/>
                </a:solidFill>
                <a:ea typeface="華康POP1體 Std W5" panose="040B0500000000000000" pitchFamily="82" charset="-120"/>
              </a:rPr>
              <a:t>每月</a:t>
            </a:r>
            <a:r>
              <a:rPr lang="en-US" altLang="zh-TW" sz="2400" dirty="0">
                <a:solidFill>
                  <a:srgbClr val="FF0000"/>
                </a:solidFill>
                <a:ea typeface="華康POP1體 Std W5" panose="040B0500000000000000" pitchFamily="82" charset="-120"/>
              </a:rPr>
              <a:t>3</a:t>
            </a:r>
            <a:r>
              <a:rPr lang="zh-TW" altLang="zh-TW" sz="2400" dirty="0">
                <a:solidFill>
                  <a:srgbClr val="FF0000"/>
                </a:solidFill>
                <a:ea typeface="華康POP1體 Std W5" panose="040B0500000000000000" pitchFamily="82" charset="-120"/>
              </a:rPr>
              <a:t>日</a:t>
            </a:r>
            <a:r>
              <a:rPr lang="zh-TW" altLang="zh-TW" sz="2400" dirty="0">
                <a:solidFill>
                  <a:schemeClr val="bg2">
                    <a:lumMod val="50000"/>
                  </a:schemeClr>
                </a:solidFill>
                <a:ea typeface="華康POP1體 Std W5" panose="040B0500000000000000" pitchFamily="82" charset="-120"/>
              </a:rPr>
              <a:t>（含）前送出</a:t>
            </a:r>
            <a:r>
              <a:rPr lang="zh-TW" altLang="zh-TW" sz="2400" dirty="0">
                <a:solidFill>
                  <a:srgbClr val="FF0000"/>
                </a:solidFill>
                <a:ea typeface="華康POP1體 Std W5" panose="040B0500000000000000" pitchFamily="82" charset="-120"/>
              </a:rPr>
              <a:t>前一個月</a:t>
            </a:r>
            <a:r>
              <a:rPr lang="zh-TW" altLang="zh-TW" sz="2400" dirty="0">
                <a:solidFill>
                  <a:schemeClr val="bg2">
                    <a:lumMod val="50000"/>
                  </a:schemeClr>
                </a:solidFill>
                <a:ea typeface="華康POP1體 Std W5" panose="040B0500000000000000" pitchFamily="82" charset="-120"/>
              </a:rPr>
              <a:t>之薪資核銷資料，切勿逾時。</a:t>
            </a:r>
            <a:endParaRPr lang="en-US" altLang="zh-TW" sz="2400" dirty="0">
              <a:solidFill>
                <a:schemeClr val="bg2">
                  <a:lumMod val="50000"/>
                </a:schemeClr>
              </a:solidFill>
              <a:ea typeface="華康POP1體 Std W5" panose="040B0500000000000000" pitchFamily="82" charset="-120"/>
            </a:endParaRPr>
          </a:p>
          <a:p>
            <a:pPr>
              <a:lnSpc>
                <a:spcPct val="150000"/>
              </a:lnSpc>
              <a:buFont typeface="Wingdings" panose="05000000000000000000" pitchFamily="2" charset="2"/>
              <a:buChar char="Ø"/>
            </a:pPr>
            <a:r>
              <a:rPr lang="zh-TW" altLang="zh-TW" sz="2400" dirty="0">
                <a:solidFill>
                  <a:schemeClr val="bg2">
                    <a:lumMod val="50000"/>
                  </a:schemeClr>
                </a:solidFill>
                <a:ea typeface="華康POP1體 Std W5" panose="040B0500000000000000" pitchFamily="82" charset="-120"/>
              </a:rPr>
              <a:t>經辦人與單位主管應於印領清冊核章時加註核章日期，用</a:t>
            </a:r>
            <a:r>
              <a:rPr lang="zh-TW" altLang="zh-TW" sz="2400" dirty="0">
                <a:solidFill>
                  <a:srgbClr val="FF0000"/>
                </a:solidFill>
                <a:ea typeface="華康POP1體 Std W5" panose="040B0500000000000000" pitchFamily="82" charset="-120"/>
              </a:rPr>
              <a:t>黃色（機密）卷夾</a:t>
            </a:r>
            <a:r>
              <a:rPr lang="zh-TW" altLang="en-US" sz="2400" dirty="0">
                <a:solidFill>
                  <a:schemeClr val="bg2">
                    <a:lumMod val="50000"/>
                  </a:schemeClr>
                </a:solidFill>
                <a:ea typeface="華康POP1體 Std W5" panose="040B0500000000000000" pitchFamily="82" charset="-120"/>
              </a:rPr>
              <a:t>並於封面張貼</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兼任助理申請薪資專用</a:t>
            </a:r>
            <a:r>
              <a:rPr lang="zh-TW"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字樣</a:t>
            </a:r>
            <a:r>
              <a:rPr lang="zh-TW" altLang="zh-TW" sz="2400" dirty="0">
                <a:solidFill>
                  <a:schemeClr val="bg2">
                    <a:lumMod val="50000"/>
                  </a:schemeClr>
                </a:solidFill>
                <a:ea typeface="華康POP1體 Std W5" panose="040B0500000000000000" pitchFamily="82" charset="-120"/>
              </a:rPr>
              <a:t> ，</a:t>
            </a:r>
            <a:r>
              <a:rPr lang="zh-TW" altLang="en-US" sz="2400" dirty="0">
                <a:solidFill>
                  <a:schemeClr val="bg2">
                    <a:lumMod val="50000"/>
                  </a:schemeClr>
                </a:solidFill>
                <a:ea typeface="華康POP1體 Std W5" panose="040B0500000000000000" pitchFamily="82" charset="-120"/>
              </a:rPr>
              <a:t>以</a:t>
            </a:r>
            <a:r>
              <a:rPr lang="zh-TW" altLang="zh-TW" sz="2400" dirty="0">
                <a:solidFill>
                  <a:schemeClr val="bg2">
                    <a:lumMod val="50000"/>
                  </a:schemeClr>
                </a:solidFill>
                <a:ea typeface="華康POP1體 Std W5" panose="040B0500000000000000" pitchFamily="82" charset="-120"/>
              </a:rPr>
              <a:t>落實個資法規且利於薪資審核單位有效辨識案件類別，加速薪資核撥作業。如有退件應盡速修正後再次送件，避免因退件而延誤薪資核撥作業。</a:t>
            </a:r>
          </a:p>
        </p:txBody>
      </p:sp>
    </p:spTree>
    <p:extLst>
      <p:ext uri="{BB962C8B-B14F-4D97-AF65-F5344CB8AC3E}">
        <p14:creationId xmlns:p14="http://schemas.microsoft.com/office/powerpoint/2010/main" val="387635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53B72690-5662-4FB4-855A-F59E73723E2B}"/>
              </a:ext>
            </a:extLst>
          </p:cNvPr>
          <p:cNvSpPr>
            <a:spLocks noGrp="1"/>
          </p:cNvSpPr>
          <p:nvPr>
            <p:ph type="title"/>
          </p:nvPr>
        </p:nvSpPr>
        <p:spPr>
          <a:xfrm>
            <a:off x="838200" y="384048"/>
            <a:ext cx="10515600" cy="1087184"/>
          </a:xfrm>
        </p:spPr>
        <p:txBody>
          <a:bodyPr anchor="ctr"/>
          <a:lstStyle/>
          <a:p>
            <a:pPr algn="ctr">
              <a:lnSpc>
                <a:spcPct val="100000"/>
              </a:lnSpc>
            </a:pP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兼任</a:t>
            </a:r>
            <a:r>
              <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rPr>
              <a:t>助理</a:t>
            </a: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薪資核銷</a:t>
            </a:r>
            <a:endPar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endParaRPr>
          </a:p>
        </p:txBody>
      </p:sp>
      <p:sp>
        <p:nvSpPr>
          <p:cNvPr id="5" name="內容版面配置區 2">
            <a:extLst>
              <a:ext uri="{FF2B5EF4-FFF2-40B4-BE49-F238E27FC236}">
                <a16:creationId xmlns:a16="http://schemas.microsoft.com/office/drawing/2014/main" id="{8902AD47-21AB-4EC4-9F8D-3FF37B8B8A2C}"/>
              </a:ext>
            </a:extLst>
          </p:cNvPr>
          <p:cNvSpPr>
            <a:spLocks noGrp="1"/>
          </p:cNvSpPr>
          <p:nvPr>
            <p:ph idx="1"/>
          </p:nvPr>
        </p:nvSpPr>
        <p:spPr>
          <a:xfrm>
            <a:off x="838200" y="1606169"/>
            <a:ext cx="10515600" cy="4032771"/>
          </a:xfrm>
          <a:noFill/>
        </p:spPr>
        <p:txBody>
          <a:bodyPr wrap="square" rtlCol="0">
            <a:spAutoFit/>
          </a:bodyPr>
          <a:lstStyle/>
          <a:p>
            <a:pPr>
              <a:lnSpc>
                <a:spcPct val="150000"/>
              </a:lnSpc>
              <a:buFont typeface="Wingdings" panose="05000000000000000000" pitchFamily="2" charset="2"/>
              <a:buChar char="Ø"/>
            </a:pPr>
            <a:r>
              <a:rPr lang="zh-TW" altLang="en-US" sz="2400" dirty="0">
                <a:solidFill>
                  <a:schemeClr val="bg2">
                    <a:lumMod val="50000"/>
                  </a:schemeClr>
                </a:solidFill>
                <a:ea typeface="華康POP1體 Std W5" panose="040B0500000000000000" pitchFamily="82" charset="-120"/>
              </a:rPr>
              <a:t>依據勞動部「勞雇雙方約定工資給付日及工資給付指導原則」規定，工資應於計算週期屆滿後「</a:t>
            </a:r>
            <a:r>
              <a:rPr lang="en-US" altLang="zh-TW" sz="2400" dirty="0">
                <a:solidFill>
                  <a:srgbClr val="FF0000"/>
                </a:solidFill>
                <a:ea typeface="華康POP1體 Std W5" panose="040B0500000000000000" pitchFamily="82" charset="-120"/>
              </a:rPr>
              <a:t>10</a:t>
            </a:r>
            <a:r>
              <a:rPr lang="zh-TW" altLang="en-US" sz="2400" dirty="0">
                <a:solidFill>
                  <a:srgbClr val="FF0000"/>
                </a:solidFill>
                <a:ea typeface="華康POP1體 Std W5" panose="040B0500000000000000" pitchFamily="82" charset="-120"/>
              </a:rPr>
              <a:t>日</a:t>
            </a:r>
            <a:r>
              <a:rPr lang="zh-TW" altLang="en-US" sz="2400" dirty="0">
                <a:solidFill>
                  <a:schemeClr val="bg2">
                    <a:lumMod val="50000"/>
                  </a:schemeClr>
                </a:solidFill>
                <a:ea typeface="華康POP1體 Std W5" panose="040B0500000000000000" pitchFamily="82" charset="-120"/>
              </a:rPr>
              <a:t>」內給付，給付日如遇假日，不得逕自延後給付，以確保勞工受領工資之權益。</a:t>
            </a:r>
            <a:endParaRPr lang="en-US" altLang="zh-TW" sz="2400" dirty="0">
              <a:solidFill>
                <a:schemeClr val="bg2">
                  <a:lumMod val="50000"/>
                </a:schemeClr>
              </a:solidFill>
              <a:ea typeface="華康POP1體 Std W5" panose="040B0500000000000000" pitchFamily="82" charset="-120"/>
            </a:endParaRPr>
          </a:p>
          <a:p>
            <a:pPr>
              <a:lnSpc>
                <a:spcPct val="150000"/>
              </a:lnSpc>
              <a:buFont typeface="Wingdings" panose="05000000000000000000" pitchFamily="2" charset="2"/>
              <a:buChar char="Ø"/>
            </a:pPr>
            <a:r>
              <a:rPr lang="zh-TW" altLang="en-US" sz="2400" dirty="0">
                <a:solidFill>
                  <a:schemeClr val="bg2">
                    <a:lumMod val="50000"/>
                  </a:schemeClr>
                </a:solidFill>
                <a:ea typeface="華康POP1體 Std W5" panose="040B0500000000000000" pitchFamily="82" charset="-120"/>
              </a:rPr>
              <a:t>依據勞基法第</a:t>
            </a:r>
            <a:r>
              <a:rPr lang="en-US" altLang="zh-TW" sz="2400" dirty="0">
                <a:solidFill>
                  <a:schemeClr val="bg2">
                    <a:lumMod val="50000"/>
                  </a:schemeClr>
                </a:solidFill>
                <a:ea typeface="華康POP1體 Std W5" panose="040B0500000000000000" pitchFamily="82" charset="-120"/>
              </a:rPr>
              <a:t>79 </a:t>
            </a:r>
            <a:r>
              <a:rPr lang="zh-TW" altLang="en-US" sz="2400" dirty="0">
                <a:solidFill>
                  <a:schemeClr val="bg2">
                    <a:lumMod val="50000"/>
                  </a:schemeClr>
                </a:solidFill>
                <a:ea typeface="華康POP1體 Std W5" panose="040B0500000000000000" pitchFamily="82" charset="-120"/>
              </a:rPr>
              <a:t>條：違反勞基法第</a:t>
            </a:r>
            <a:r>
              <a:rPr lang="en-US" altLang="zh-TW" sz="2400" dirty="0">
                <a:solidFill>
                  <a:schemeClr val="bg2">
                    <a:lumMod val="50000"/>
                  </a:schemeClr>
                </a:solidFill>
                <a:ea typeface="華康POP1體 Std W5" panose="040B0500000000000000" pitchFamily="82" charset="-120"/>
              </a:rPr>
              <a:t>23</a:t>
            </a:r>
            <a:r>
              <a:rPr lang="zh-TW" altLang="en-US" sz="2400" dirty="0">
                <a:solidFill>
                  <a:schemeClr val="bg2">
                    <a:lumMod val="50000"/>
                  </a:schemeClr>
                </a:solidFill>
                <a:ea typeface="華康POP1體 Std W5" panose="040B0500000000000000" pitchFamily="82" charset="-120"/>
              </a:rPr>
              <a:t>條</a:t>
            </a:r>
            <a:r>
              <a:rPr lang="en-US"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雇主未依約定或法定期間給付工資</a:t>
            </a:r>
            <a:r>
              <a:rPr lang="en-US" altLang="zh-TW" sz="2400" dirty="0">
                <a:solidFill>
                  <a:schemeClr val="bg2">
                    <a:lumMod val="50000"/>
                  </a:schemeClr>
                </a:solidFill>
                <a:ea typeface="華康POP1體 Std W5" panose="040B0500000000000000" pitchFamily="82" charset="-120"/>
              </a:rPr>
              <a:t>)</a:t>
            </a:r>
            <a:r>
              <a:rPr lang="zh-TW" altLang="en-US" sz="2400" dirty="0">
                <a:solidFill>
                  <a:schemeClr val="bg2">
                    <a:lumMod val="50000"/>
                  </a:schemeClr>
                </a:solidFill>
                <a:ea typeface="華康POP1體 Std W5" panose="040B0500000000000000" pitchFamily="82" charset="-120"/>
              </a:rPr>
              <a:t>規定者，處新臺幣二萬元以上一百萬元以下罰鍰，請計畫主持人或用人單位依規定辦理以免受罰，</a:t>
            </a:r>
            <a:r>
              <a:rPr lang="en-US" altLang="zh-TW" sz="2400" dirty="0">
                <a:solidFill>
                  <a:schemeClr val="bg2">
                    <a:lumMod val="50000"/>
                  </a:schemeClr>
                </a:solidFill>
                <a:ea typeface="華康POP1體 Std W5" panose="040B0500000000000000" pitchFamily="82" charset="-120"/>
              </a:rPr>
              <a:t>110-112</a:t>
            </a:r>
            <a:r>
              <a:rPr lang="zh-TW" altLang="en-US" sz="2400" dirty="0">
                <a:solidFill>
                  <a:schemeClr val="bg2">
                    <a:lumMod val="50000"/>
                  </a:schemeClr>
                </a:solidFill>
                <a:ea typeface="華康POP1體 Std W5" panose="040B0500000000000000" pitchFamily="82" charset="-120"/>
              </a:rPr>
              <a:t>年間已有</a:t>
            </a:r>
            <a:r>
              <a:rPr lang="en-US" altLang="zh-TW" sz="2400" dirty="0">
                <a:solidFill>
                  <a:schemeClr val="bg2">
                    <a:lumMod val="50000"/>
                  </a:schemeClr>
                </a:solidFill>
                <a:ea typeface="華康POP1體 Std W5" panose="040B0500000000000000" pitchFamily="82" charset="-120"/>
              </a:rPr>
              <a:t>7</a:t>
            </a:r>
            <a:r>
              <a:rPr lang="zh-TW" altLang="en-US" sz="2400" dirty="0">
                <a:solidFill>
                  <a:schemeClr val="bg2">
                    <a:lumMod val="50000"/>
                  </a:schemeClr>
                </a:solidFill>
                <a:ea typeface="華康POP1體 Std W5" panose="040B0500000000000000" pitchFamily="82" charset="-120"/>
              </a:rPr>
              <a:t>所國立大專校院遭處</a:t>
            </a:r>
            <a:r>
              <a:rPr lang="en-US" altLang="zh-TW" sz="2400" dirty="0">
                <a:solidFill>
                  <a:schemeClr val="bg2">
                    <a:lumMod val="50000"/>
                  </a:schemeClr>
                </a:solidFill>
                <a:ea typeface="華康POP1體 Std W5" panose="040B0500000000000000" pitchFamily="82" charset="-120"/>
              </a:rPr>
              <a:t>2</a:t>
            </a:r>
            <a:r>
              <a:rPr lang="zh-TW" altLang="en-US" sz="2400" dirty="0">
                <a:solidFill>
                  <a:schemeClr val="bg2">
                    <a:lumMod val="50000"/>
                  </a:schemeClr>
                </a:solidFill>
                <a:ea typeface="華康POP1體 Std W5" panose="040B0500000000000000" pitchFamily="82" charset="-120"/>
              </a:rPr>
              <a:t>至</a:t>
            </a:r>
            <a:r>
              <a:rPr lang="en-US" altLang="zh-TW" sz="2400" dirty="0">
                <a:solidFill>
                  <a:schemeClr val="bg2">
                    <a:lumMod val="50000"/>
                  </a:schemeClr>
                </a:solidFill>
                <a:ea typeface="華康POP1體 Std W5" panose="040B0500000000000000" pitchFamily="82" charset="-120"/>
              </a:rPr>
              <a:t>4</a:t>
            </a:r>
            <a:r>
              <a:rPr lang="zh-TW" altLang="en-US" sz="2400" dirty="0">
                <a:solidFill>
                  <a:schemeClr val="bg2">
                    <a:lumMod val="50000"/>
                  </a:schemeClr>
                </a:solidFill>
                <a:ea typeface="華康POP1體 Std W5" panose="040B0500000000000000" pitchFamily="82" charset="-120"/>
              </a:rPr>
              <a:t>萬元罰鍰。</a:t>
            </a:r>
            <a:endParaRPr lang="zh-TW" altLang="zh-TW" sz="2400" dirty="0">
              <a:solidFill>
                <a:schemeClr val="bg2">
                  <a:lumMod val="50000"/>
                </a:schemeClr>
              </a:solidFill>
              <a:ea typeface="華康POP1體 Std W5" panose="040B0500000000000000" pitchFamily="82" charset="-120"/>
            </a:endParaRPr>
          </a:p>
        </p:txBody>
      </p:sp>
    </p:spTree>
    <p:extLst>
      <p:ext uri="{BB962C8B-B14F-4D97-AF65-F5344CB8AC3E}">
        <p14:creationId xmlns:p14="http://schemas.microsoft.com/office/powerpoint/2010/main" val="19653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D4A3B98F-6A49-43DA-B651-91E6B46E817B}"/>
              </a:ext>
            </a:extLst>
          </p:cNvPr>
          <p:cNvSpPr/>
          <p:nvPr/>
        </p:nvSpPr>
        <p:spPr>
          <a:xfrm>
            <a:off x="1407812" y="4912603"/>
            <a:ext cx="1056397" cy="1056397"/>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7A5E0C9A-CAF3-4888-837B-FC3767A57C8C}"/>
              </a:ext>
            </a:extLst>
          </p:cNvPr>
          <p:cNvSpPr/>
          <p:nvPr/>
        </p:nvSpPr>
        <p:spPr>
          <a:xfrm>
            <a:off x="9727792" y="541350"/>
            <a:ext cx="563400" cy="5634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D89A7198-D701-4783-A59D-BCD05966888C}"/>
              </a:ext>
            </a:extLst>
          </p:cNvPr>
          <p:cNvSpPr/>
          <p:nvPr/>
        </p:nvSpPr>
        <p:spPr>
          <a:xfrm>
            <a:off x="-397892" y="-597229"/>
            <a:ext cx="1629792" cy="1629792"/>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0BE10BF7-C5F4-4FE0-AEEF-8235E084A839}"/>
              </a:ext>
            </a:extLst>
          </p:cNvPr>
          <p:cNvSpPr/>
          <p:nvPr/>
        </p:nvSpPr>
        <p:spPr>
          <a:xfrm>
            <a:off x="8919450" y="4657998"/>
            <a:ext cx="449100" cy="4491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51ACFD56-E5D9-427E-9740-DA5852656F0F}"/>
              </a:ext>
            </a:extLst>
          </p:cNvPr>
          <p:cNvGrpSpPr/>
          <p:nvPr/>
        </p:nvGrpSpPr>
        <p:grpSpPr>
          <a:xfrm>
            <a:off x="3048000" y="848058"/>
            <a:ext cx="6096000" cy="3971481"/>
            <a:chOff x="3048000" y="1443260"/>
            <a:chExt cx="6096000" cy="3971481"/>
          </a:xfrm>
        </p:grpSpPr>
        <p:sp>
          <p:nvSpPr>
            <p:cNvPr id="14" name="矩形: 圆角 1">
              <a:extLst>
                <a:ext uri="{FF2B5EF4-FFF2-40B4-BE49-F238E27FC236}">
                  <a16:creationId xmlns:a16="http://schemas.microsoft.com/office/drawing/2014/main" id="{BF97AFBC-27AF-41E9-ADE8-CA1910FFAB41}"/>
                </a:ext>
              </a:extLst>
            </p:cNvPr>
            <p:cNvSpPr/>
            <p:nvPr/>
          </p:nvSpPr>
          <p:spPr>
            <a:xfrm rot="2684577">
              <a:off x="4110260" y="1443260"/>
              <a:ext cx="3971481" cy="3971481"/>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5">
              <a:extLst>
                <a:ext uri="{FF2B5EF4-FFF2-40B4-BE49-F238E27FC236}">
                  <a16:creationId xmlns:a16="http://schemas.microsoft.com/office/drawing/2014/main" id="{8E42A8E3-2D45-4AB9-B1D0-8A0770BF747D}"/>
                </a:ext>
              </a:extLst>
            </p:cNvPr>
            <p:cNvSpPr txBox="1"/>
            <p:nvPr/>
          </p:nvSpPr>
          <p:spPr>
            <a:xfrm>
              <a:off x="3048000" y="3370650"/>
              <a:ext cx="6096000" cy="646331"/>
            </a:xfrm>
            <a:prstGeom prst="rect">
              <a:avLst/>
            </a:prstGeom>
            <a:noFill/>
          </p:spPr>
          <p:txBody>
            <a:bodyPr wrap="square">
              <a:spAutoFit/>
            </a:bodyPr>
            <a:lstStyle/>
            <a:p>
              <a:pPr algn="ctr"/>
              <a:r>
                <a:rPr lang="zh-TW" altLang="en-US" sz="3600" spc="300" dirty="0">
                  <a:latin typeface="華康新綜藝體 Std W5" panose="040B0500000000000000" pitchFamily="82" charset="-120"/>
                  <a:ea typeface="華康新綜藝體 Std W5" panose="040B0500000000000000" pitchFamily="82" charset="-120"/>
                  <a:cs typeface="+mn-ea"/>
                  <a:sym typeface="+mn-lt"/>
                </a:rPr>
                <a:t>生活輔導組</a:t>
              </a:r>
              <a:endParaRPr lang="zh-CN" altLang="en-US" sz="3600" spc="300" dirty="0">
                <a:latin typeface="華康新綜藝體 Std W5" panose="040B0500000000000000" pitchFamily="82" charset="-120"/>
                <a:ea typeface="華康新綜藝體 Std W5" panose="040B0500000000000000" pitchFamily="82" charset="-120"/>
                <a:cs typeface="+mn-ea"/>
                <a:sym typeface="+mn-lt"/>
              </a:endParaRPr>
            </a:p>
          </p:txBody>
        </p:sp>
      </p:grpSp>
      <p:sp>
        <p:nvSpPr>
          <p:cNvPr id="2" name="文本框 1"/>
          <p:cNvSpPr txBox="1"/>
          <p:nvPr/>
        </p:nvSpPr>
        <p:spPr>
          <a:xfrm>
            <a:off x="1819922" y="745724"/>
            <a:ext cx="2867488" cy="646331"/>
          </a:xfrm>
          <a:prstGeom prst="rect">
            <a:avLst/>
          </a:prstGeom>
          <a:noFill/>
        </p:spPr>
        <p:txBody>
          <a:bodyPr wrap="square" rtlCol="0">
            <a:spAutoFit/>
          </a:bodyPr>
          <a:lstStyle/>
          <a:p>
            <a:r>
              <a:rPr lang="en-US" altLang="zh-CN" dirty="0">
                <a:solidFill>
                  <a:srgbClr val="FFFFFF"/>
                </a:solidFill>
              </a:rPr>
              <a:t>https</a:t>
            </a:r>
            <a:r>
              <a:rPr lang="zh-CN" altLang="en-US" dirty="0">
                <a:solidFill>
                  <a:srgbClr val="FFFFFF"/>
                </a:solidFill>
              </a:rPr>
              <a:t>：</a:t>
            </a:r>
            <a:r>
              <a:rPr lang="en-US" altLang="zh-CN" dirty="0">
                <a:solidFill>
                  <a:srgbClr val="FFFFFF"/>
                </a:solidFill>
              </a:rPr>
              <a:t>//www.ypppt.com/</a:t>
            </a:r>
            <a:endParaRPr lang="zh-CN" altLang="en-US" dirty="0">
              <a:solidFill>
                <a:srgbClr val="FFFFFF"/>
              </a:solidFill>
            </a:endParaRPr>
          </a:p>
        </p:txBody>
      </p:sp>
      <p:sp>
        <p:nvSpPr>
          <p:cNvPr id="16" name="副標題 2">
            <a:extLst>
              <a:ext uri="{FF2B5EF4-FFF2-40B4-BE49-F238E27FC236}">
                <a16:creationId xmlns:a16="http://schemas.microsoft.com/office/drawing/2014/main" id="{5DB4B585-5C08-4464-96F2-DE7E3F90BCDA}"/>
              </a:ext>
            </a:extLst>
          </p:cNvPr>
          <p:cNvSpPr txBox="1">
            <a:spLocks/>
          </p:cNvSpPr>
          <p:nvPr/>
        </p:nvSpPr>
        <p:spPr>
          <a:xfrm>
            <a:off x="746469" y="3780113"/>
            <a:ext cx="10977298" cy="1132490"/>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Ø"/>
            </a:pPr>
            <a:r>
              <a:rPr lang="zh-TW" altLang="en-US" dirty="0">
                <a:solidFill>
                  <a:schemeClr val="tx1"/>
                </a:solidFill>
              </a:rPr>
              <a:t>提供本校學生在學期間之生活相關資源，包括：學生請假與獎懲、學雜費減免、五專免學費、兵役資訊、失物招領、校外工讀訪視、法治及品德教育宣導。</a:t>
            </a:r>
            <a:endParaRPr lang="en-US" altLang="zh-TW" dirty="0">
              <a:solidFill>
                <a:schemeClr val="tx1"/>
              </a:solidFill>
            </a:endParaRPr>
          </a:p>
        </p:txBody>
      </p:sp>
      <p:pic>
        <p:nvPicPr>
          <p:cNvPr id="17" name="圖片 16">
            <a:extLst>
              <a:ext uri="{FF2B5EF4-FFF2-40B4-BE49-F238E27FC236}">
                <a16:creationId xmlns:a16="http://schemas.microsoft.com/office/drawing/2014/main" id="{29EB767C-0FF8-40F9-9A96-D5086D2C8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807" y="5542393"/>
            <a:ext cx="451104" cy="487680"/>
          </a:xfrm>
          <a:prstGeom prst="rect">
            <a:avLst/>
          </a:prstGeom>
        </p:spPr>
      </p:pic>
      <p:pic>
        <p:nvPicPr>
          <p:cNvPr id="18" name="圖片 17">
            <a:extLst>
              <a:ext uri="{FF2B5EF4-FFF2-40B4-BE49-F238E27FC236}">
                <a16:creationId xmlns:a16="http://schemas.microsoft.com/office/drawing/2014/main" id="{D419321A-1B91-44DC-BF6A-C1E4376F347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24" b="89286" l="1250" r="90000">
                        <a14:foregroundMark x1="48292" y1="29762" x2="75000" y2="29762"/>
                        <a14:foregroundMark x1="41250" y1="29762" x2="45450" y2="29762"/>
                        <a14:foregroundMark x1="53750" y1="51190" x2="75000" y2="55952"/>
                        <a14:foregroundMark x1="50000" y1="71429" x2="83750" y2="75000"/>
                        <a14:foregroundMark x1="83750" y1="75000" x2="85000" y2="78571"/>
                        <a14:foregroundMark x1="47500" y1="77381" x2="77500" y2="84524"/>
                        <a14:foregroundMark x1="47500" y1="79762" x2="16250" y2="77381"/>
                        <a14:foregroundMark x1="16250" y1="77381" x2="15000" y2="46429"/>
                        <a14:foregroundMark x1="15000" y1="46429" x2="41250" y2="64286"/>
                        <a14:foregroundMark x1="41250" y1="64286" x2="46250" y2="73810"/>
                        <a14:foregroundMark x1="37500" y1="63095" x2="33750" y2="33333"/>
                        <a14:foregroundMark x1="33750" y1="33333" x2="11250" y2="58333"/>
                        <a14:foregroundMark x1="11250" y1="58333" x2="21250" y2="83333"/>
                        <a14:foregroundMark x1="21250" y1="82143" x2="11250" y2="52381"/>
                        <a14:foregroundMark x1="11250" y1="52381" x2="27500" y2="32143"/>
                        <a14:foregroundMark x1="25000" y1="32143" x2="1250" y2="63095"/>
                        <a14:foregroundMark x1="1250" y1="63095" x2="13750" y2="77381"/>
                        <a14:backgroundMark x1="62500" y1="30952" x2="62500" y2="30952"/>
                        <a14:backgroundMark x1="66250" y1="30952" x2="66250" y2="30952"/>
                        <a14:backgroundMark x1="70000" y1="32143" x2="70000" y2="32143"/>
                        <a14:backgroundMark x1="63750" y1="28571" x2="63750" y2="28571"/>
                        <a14:backgroundMark x1="56250" y1="23810" x2="56250" y2="23810"/>
                        <a14:backgroundMark x1="55000" y1="22619" x2="56250" y2="23810"/>
                        <a14:backgroundMark x1="65000" y1="29762" x2="65000" y2="29762"/>
                      </a14:backgroundRemoval>
                    </a14:imgEffect>
                  </a14:imgLayer>
                </a14:imgProps>
              </a:ext>
              <a:ext uri="{28A0092B-C50C-407E-A947-70E740481C1C}">
                <a14:useLocalDpi xmlns:a14="http://schemas.microsoft.com/office/drawing/2010/main" val="0"/>
              </a:ext>
            </a:extLst>
          </a:blip>
          <a:stretch>
            <a:fillRect/>
          </a:stretch>
        </p:blipFill>
        <p:spPr>
          <a:xfrm>
            <a:off x="5238857" y="1032563"/>
            <a:ext cx="1714286" cy="1800000"/>
          </a:xfrm>
          <a:prstGeom prst="rect">
            <a:avLst/>
          </a:prstGeom>
        </p:spPr>
      </p:pic>
      <p:sp>
        <p:nvSpPr>
          <p:cNvPr id="19" name="副標題 2">
            <a:extLst>
              <a:ext uri="{FF2B5EF4-FFF2-40B4-BE49-F238E27FC236}">
                <a16:creationId xmlns:a16="http://schemas.microsoft.com/office/drawing/2014/main" id="{F52D758E-F5D9-4B0C-9503-F65DA4C1BB03}"/>
              </a:ext>
            </a:extLst>
          </p:cNvPr>
          <p:cNvSpPr txBox="1">
            <a:spLocks/>
          </p:cNvSpPr>
          <p:nvPr/>
        </p:nvSpPr>
        <p:spPr>
          <a:xfrm>
            <a:off x="4023359" y="5445679"/>
            <a:ext cx="4423519" cy="578492"/>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zh-TW" altLang="en-US" dirty="0">
                <a:solidFill>
                  <a:schemeClr val="tx1"/>
                </a:solidFill>
              </a:rPr>
              <a:t>所在位置：昌明樓</a:t>
            </a:r>
            <a:r>
              <a:rPr lang="en-US" altLang="zh-TW" dirty="0">
                <a:solidFill>
                  <a:schemeClr val="tx1"/>
                </a:solidFill>
              </a:rPr>
              <a:t>1F</a:t>
            </a:r>
            <a:r>
              <a:rPr lang="zh-TW" altLang="en-US" dirty="0">
                <a:solidFill>
                  <a:schemeClr val="tx1"/>
                </a:solidFill>
              </a:rPr>
              <a:t> </a:t>
            </a:r>
            <a:r>
              <a:rPr lang="en-US" altLang="zh-TW" dirty="0">
                <a:solidFill>
                  <a:schemeClr val="tx1"/>
                </a:solidFill>
              </a:rPr>
              <a:t>4116</a:t>
            </a:r>
            <a:r>
              <a:rPr lang="zh-TW" altLang="en-US" dirty="0">
                <a:solidFill>
                  <a:schemeClr val="tx1"/>
                </a:solidFill>
              </a:rPr>
              <a:t>室</a:t>
            </a:r>
            <a:endParaRPr lang="en-US" altLang="zh-TW" dirty="0">
              <a:solidFill>
                <a:schemeClr val="tx1"/>
              </a:solidFill>
            </a:endParaRPr>
          </a:p>
        </p:txBody>
      </p:sp>
    </p:spTree>
    <p:custDataLst>
      <p:tags r:id="rId1"/>
    </p:custDataLst>
    <p:extLst>
      <p:ext uri="{BB962C8B-B14F-4D97-AF65-F5344CB8AC3E}">
        <p14:creationId xmlns:p14="http://schemas.microsoft.com/office/powerpoint/2010/main" val="3407834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955FA82C-B03B-48E2-96E5-EA441681A8CD}"/>
              </a:ext>
            </a:extLst>
          </p:cNvPr>
          <p:cNvSpPr txBox="1">
            <a:spLocks/>
          </p:cNvSpPr>
          <p:nvPr/>
        </p:nvSpPr>
        <p:spPr>
          <a:xfrm>
            <a:off x="765048" y="100584"/>
            <a:ext cx="10515600" cy="10611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聘僱產研型計畫助理之相關規定</a:t>
            </a:r>
            <a:endPar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endParaRPr>
          </a:p>
        </p:txBody>
      </p:sp>
      <p:pic>
        <p:nvPicPr>
          <p:cNvPr id="6" name="圖片 5">
            <a:extLst>
              <a:ext uri="{FF2B5EF4-FFF2-40B4-BE49-F238E27FC236}">
                <a16:creationId xmlns:a16="http://schemas.microsoft.com/office/drawing/2014/main" id="{8A75DB8B-D2A4-4836-BB1A-CEA500CF207E}"/>
              </a:ext>
            </a:extLst>
          </p:cNvPr>
          <p:cNvPicPr/>
          <p:nvPr/>
        </p:nvPicPr>
        <p:blipFill>
          <a:blip r:embed="rId2"/>
          <a:stretch>
            <a:fillRect/>
          </a:stretch>
        </p:blipFill>
        <p:spPr>
          <a:xfrm>
            <a:off x="4976748" y="1170927"/>
            <a:ext cx="6928739" cy="5122368"/>
          </a:xfrm>
          <a:prstGeom prst="rect">
            <a:avLst/>
          </a:prstGeom>
        </p:spPr>
      </p:pic>
      <p:sp>
        <p:nvSpPr>
          <p:cNvPr id="7" name="語音泡泡: 矩形 6">
            <a:extLst>
              <a:ext uri="{FF2B5EF4-FFF2-40B4-BE49-F238E27FC236}">
                <a16:creationId xmlns:a16="http://schemas.microsoft.com/office/drawing/2014/main" id="{9DAA4744-D828-4D07-9537-CE00EAB07056}"/>
              </a:ext>
            </a:extLst>
          </p:cNvPr>
          <p:cNvSpPr/>
          <p:nvPr/>
        </p:nvSpPr>
        <p:spPr>
          <a:xfrm>
            <a:off x="396241" y="1497217"/>
            <a:ext cx="4211700" cy="4677206"/>
          </a:xfrm>
          <a:prstGeom prst="wedgeRectCallout">
            <a:avLst>
              <a:gd name="adj1" fmla="val 64907"/>
              <a:gd name="adj2" fmla="val 31437"/>
            </a:avLst>
          </a:prstGeom>
          <a:solidFill>
            <a:srgbClr val="FFFF00"/>
          </a:solidFill>
          <a:ln>
            <a:gradFill>
              <a:gsLst>
                <a:gs pos="0">
                  <a:srgbClr val="EB5616"/>
                </a:gs>
                <a:gs pos="100000">
                  <a:srgbClr val="CF1F1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buFont typeface="Wingdings" panose="05000000000000000000" pitchFamily="2" charset="2"/>
              <a:buChar char="Ø"/>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已</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設置「</a:t>
            </a:r>
            <a:r>
              <a:rPr lang="zh-TW" altLang="en-US" sz="2400" dirty="0">
                <a:solidFill>
                  <a:srgbClr val="FF0000"/>
                </a:solidFill>
                <a:latin typeface="華康POP1體 Std W5" panose="040B0500000000000000" pitchFamily="82" charset="-120"/>
                <a:ea typeface="華康POP1體 Std W5" panose="040B0500000000000000" pitchFamily="82" charset="-120"/>
              </a:rPr>
              <a:t>法規</a:t>
            </a:r>
            <a:r>
              <a:rPr lang="zh-TW" altLang="zh-TW" sz="2400" dirty="0">
                <a:solidFill>
                  <a:srgbClr val="FF0000"/>
                </a:solidFill>
                <a:latin typeface="華康POP1體 Std W5" panose="040B0500000000000000" pitchFamily="82" charset="-120"/>
                <a:ea typeface="華康POP1體 Std W5" panose="040B0500000000000000" pitchFamily="82" charset="-120"/>
              </a:rPr>
              <a:t>問答集</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 、 「</a:t>
            </a:r>
            <a:r>
              <a:rPr lang="zh-TW" altLang="en-US" sz="2400" dirty="0">
                <a:solidFill>
                  <a:srgbClr val="FF0000"/>
                </a:solidFill>
                <a:latin typeface="華康POP1體 Std W5" panose="040B0500000000000000" pitchFamily="82" charset="-120"/>
                <a:ea typeface="華康POP1體 Std W5" panose="040B0500000000000000" pitchFamily="82" charset="-120"/>
              </a:rPr>
              <a:t>聘僱申請系統</a:t>
            </a:r>
            <a:r>
              <a:rPr lang="zh-TW" altLang="zh-TW" sz="2400" dirty="0">
                <a:solidFill>
                  <a:srgbClr val="FF0000"/>
                </a:solidFill>
                <a:latin typeface="華康POP1體 Std W5" panose="040B0500000000000000" pitchFamily="82" charset="-120"/>
                <a:ea typeface="華康POP1體 Std W5" panose="040B0500000000000000" pitchFamily="82" charset="-120"/>
              </a:rPr>
              <a:t>問答集</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 </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及</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zh-TW" sz="2400" dirty="0">
                <a:solidFill>
                  <a:srgbClr val="FF0000"/>
                </a:solidFill>
                <a:latin typeface="華康POP1體 Std W5" panose="040B0500000000000000" pitchFamily="82" charset="-120"/>
                <a:ea typeface="華康POP1體 Std W5" panose="040B0500000000000000" pitchFamily="82" charset="-120"/>
              </a:rPr>
              <a:t>產研型計畫助理問答集</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有關本校聘僱</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獎助生</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及</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兼任助理</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相關法規</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聘僱申請平台操作以及常見問題均彙整於此</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，歡迎各位師長多加利用。</a:t>
            </a:r>
            <a:endPar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endParaRPr>
          </a:p>
        </p:txBody>
      </p:sp>
    </p:spTree>
    <p:extLst>
      <p:ext uri="{BB962C8B-B14F-4D97-AF65-F5344CB8AC3E}">
        <p14:creationId xmlns:p14="http://schemas.microsoft.com/office/powerpoint/2010/main" val="438277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D4A3B98F-6A49-43DA-B651-91E6B46E817B}"/>
              </a:ext>
            </a:extLst>
          </p:cNvPr>
          <p:cNvSpPr/>
          <p:nvPr/>
        </p:nvSpPr>
        <p:spPr>
          <a:xfrm>
            <a:off x="1407812" y="4912603"/>
            <a:ext cx="1056397" cy="1056397"/>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7A5E0C9A-CAF3-4888-837B-FC3767A57C8C}"/>
              </a:ext>
            </a:extLst>
          </p:cNvPr>
          <p:cNvSpPr/>
          <p:nvPr/>
        </p:nvSpPr>
        <p:spPr>
          <a:xfrm>
            <a:off x="9727792" y="541350"/>
            <a:ext cx="563400" cy="5634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D89A7198-D701-4783-A59D-BCD05966888C}"/>
              </a:ext>
            </a:extLst>
          </p:cNvPr>
          <p:cNvSpPr/>
          <p:nvPr/>
        </p:nvSpPr>
        <p:spPr>
          <a:xfrm>
            <a:off x="-397892" y="-623833"/>
            <a:ext cx="1629792" cy="1629792"/>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0BE10BF7-C5F4-4FE0-AEEF-8235E084A839}"/>
              </a:ext>
            </a:extLst>
          </p:cNvPr>
          <p:cNvSpPr/>
          <p:nvPr/>
        </p:nvSpPr>
        <p:spPr>
          <a:xfrm>
            <a:off x="8919450" y="4657998"/>
            <a:ext cx="449100" cy="4491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51ACFD56-E5D9-427E-9740-DA5852656F0F}"/>
              </a:ext>
            </a:extLst>
          </p:cNvPr>
          <p:cNvGrpSpPr/>
          <p:nvPr/>
        </p:nvGrpSpPr>
        <p:grpSpPr>
          <a:xfrm>
            <a:off x="3048000" y="848058"/>
            <a:ext cx="6096000" cy="3971481"/>
            <a:chOff x="3048000" y="1443260"/>
            <a:chExt cx="6096000" cy="3971481"/>
          </a:xfrm>
        </p:grpSpPr>
        <p:sp>
          <p:nvSpPr>
            <p:cNvPr id="14" name="矩形: 圆角 1">
              <a:extLst>
                <a:ext uri="{FF2B5EF4-FFF2-40B4-BE49-F238E27FC236}">
                  <a16:creationId xmlns:a16="http://schemas.microsoft.com/office/drawing/2014/main" id="{BF97AFBC-27AF-41E9-ADE8-CA1910FFAB41}"/>
                </a:ext>
              </a:extLst>
            </p:cNvPr>
            <p:cNvSpPr/>
            <p:nvPr/>
          </p:nvSpPr>
          <p:spPr>
            <a:xfrm rot="2684577">
              <a:off x="4110260" y="1443260"/>
              <a:ext cx="3971481" cy="3971481"/>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5">
              <a:extLst>
                <a:ext uri="{FF2B5EF4-FFF2-40B4-BE49-F238E27FC236}">
                  <a16:creationId xmlns:a16="http://schemas.microsoft.com/office/drawing/2014/main" id="{8E42A8E3-2D45-4AB9-B1D0-8A0770BF747D}"/>
                </a:ext>
              </a:extLst>
            </p:cNvPr>
            <p:cNvSpPr txBox="1"/>
            <p:nvPr/>
          </p:nvSpPr>
          <p:spPr>
            <a:xfrm>
              <a:off x="3048000" y="3370650"/>
              <a:ext cx="6096000" cy="646331"/>
            </a:xfrm>
            <a:prstGeom prst="rect">
              <a:avLst/>
            </a:prstGeom>
            <a:noFill/>
          </p:spPr>
          <p:txBody>
            <a:bodyPr wrap="square">
              <a:spAutoFit/>
            </a:bodyPr>
            <a:lstStyle/>
            <a:p>
              <a:pPr algn="ctr"/>
              <a:r>
                <a:rPr lang="zh-TW" altLang="en-US" sz="3600" spc="300" dirty="0">
                  <a:latin typeface="華康新綜藝體 Std W5" panose="040B0500000000000000" pitchFamily="82" charset="-120"/>
                  <a:ea typeface="華康新綜藝體 Std W5" panose="040B0500000000000000" pitchFamily="82" charset="-120"/>
                  <a:cs typeface="+mn-ea"/>
                  <a:sym typeface="+mn-lt"/>
                </a:rPr>
                <a:t>民生校區學務組</a:t>
              </a:r>
              <a:endParaRPr lang="zh-CN" altLang="en-US" sz="3600" spc="300" dirty="0">
                <a:latin typeface="華康新綜藝體 Std W5" panose="040B0500000000000000" pitchFamily="82" charset="-120"/>
                <a:ea typeface="華康新綜藝體 Std W5" panose="040B0500000000000000" pitchFamily="82" charset="-120"/>
                <a:cs typeface="+mn-ea"/>
                <a:sym typeface="+mn-lt"/>
              </a:endParaRPr>
            </a:p>
          </p:txBody>
        </p:sp>
      </p:grpSp>
      <p:sp>
        <p:nvSpPr>
          <p:cNvPr id="2" name="文本框 1"/>
          <p:cNvSpPr txBox="1"/>
          <p:nvPr/>
        </p:nvSpPr>
        <p:spPr>
          <a:xfrm>
            <a:off x="1819922" y="745724"/>
            <a:ext cx="2867488" cy="646331"/>
          </a:xfrm>
          <a:prstGeom prst="rect">
            <a:avLst/>
          </a:prstGeom>
          <a:noFill/>
        </p:spPr>
        <p:txBody>
          <a:bodyPr wrap="square" rtlCol="0">
            <a:spAutoFit/>
          </a:bodyPr>
          <a:lstStyle/>
          <a:p>
            <a:r>
              <a:rPr lang="en-US" altLang="zh-CN" dirty="0">
                <a:solidFill>
                  <a:srgbClr val="FFFFFF"/>
                </a:solidFill>
              </a:rPr>
              <a:t>https</a:t>
            </a:r>
            <a:r>
              <a:rPr lang="zh-CN" altLang="en-US" dirty="0">
                <a:solidFill>
                  <a:srgbClr val="FFFFFF"/>
                </a:solidFill>
              </a:rPr>
              <a:t>：</a:t>
            </a:r>
            <a:r>
              <a:rPr lang="en-US" altLang="zh-CN" dirty="0">
                <a:solidFill>
                  <a:srgbClr val="FFFFFF"/>
                </a:solidFill>
              </a:rPr>
              <a:t>//www.ypppt.com/</a:t>
            </a:r>
            <a:endParaRPr lang="zh-CN" altLang="en-US" dirty="0">
              <a:solidFill>
                <a:srgbClr val="FFFFFF"/>
              </a:solidFill>
            </a:endParaRPr>
          </a:p>
        </p:txBody>
      </p:sp>
      <p:sp>
        <p:nvSpPr>
          <p:cNvPr id="16" name="副標題 2">
            <a:extLst>
              <a:ext uri="{FF2B5EF4-FFF2-40B4-BE49-F238E27FC236}">
                <a16:creationId xmlns:a16="http://schemas.microsoft.com/office/drawing/2014/main" id="{5DB4B585-5C08-4464-96F2-DE7E3F90BCDA}"/>
              </a:ext>
            </a:extLst>
          </p:cNvPr>
          <p:cNvSpPr txBox="1">
            <a:spLocks/>
          </p:cNvSpPr>
          <p:nvPr/>
        </p:nvSpPr>
        <p:spPr>
          <a:xfrm>
            <a:off x="1577339" y="3726214"/>
            <a:ext cx="9476232" cy="2221506"/>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Ø"/>
            </a:pPr>
            <a:r>
              <a:rPr lang="zh-TW" altLang="en-US" dirty="0">
                <a:solidFill>
                  <a:schemeClr val="tx1"/>
                </a:solidFill>
              </a:rPr>
              <a:t>協助民生校區學生處理食、衣、住、行、育、樂等生活上的問題，提供學生生活教育、社團活動、獎助學金、就學貸款等服務等。</a:t>
            </a:r>
          </a:p>
          <a:p>
            <a:pPr marL="342900" indent="-342900" algn="ctr">
              <a:buFont typeface="Wingdings" panose="05000000000000000000" pitchFamily="2" charset="2"/>
              <a:buChar char="Ø"/>
            </a:pPr>
            <a:endParaRPr lang="zh-TW" altLang="en-US" dirty="0">
              <a:solidFill>
                <a:schemeClr val="tx1"/>
              </a:solidFill>
            </a:endParaRPr>
          </a:p>
          <a:p>
            <a:pPr algn="ctr"/>
            <a:r>
              <a:rPr lang="zh-TW" altLang="en-US" dirty="0">
                <a:solidFill>
                  <a:schemeClr val="tx1"/>
                </a:solidFill>
              </a:rPr>
              <a:t>所在位置</a:t>
            </a:r>
            <a:r>
              <a:rPr lang="en-US" altLang="zh-TW" dirty="0">
                <a:solidFill>
                  <a:schemeClr val="tx1"/>
                </a:solidFill>
              </a:rPr>
              <a:t>:</a:t>
            </a:r>
            <a:r>
              <a:rPr lang="zh-TW" altLang="en-US" dirty="0">
                <a:solidFill>
                  <a:schemeClr val="tx1"/>
                </a:solidFill>
              </a:rPr>
              <a:t>民生校區誠敬樓</a:t>
            </a:r>
            <a:r>
              <a:rPr lang="en-US" altLang="zh-TW" dirty="0">
                <a:solidFill>
                  <a:schemeClr val="tx1"/>
                </a:solidFill>
              </a:rPr>
              <a:t>2F</a:t>
            </a:r>
          </a:p>
        </p:txBody>
      </p:sp>
      <p:pic>
        <p:nvPicPr>
          <p:cNvPr id="17" name="圖片 16">
            <a:extLst>
              <a:ext uri="{FF2B5EF4-FFF2-40B4-BE49-F238E27FC236}">
                <a16:creationId xmlns:a16="http://schemas.microsoft.com/office/drawing/2014/main" id="{29EB767C-0FF8-40F9-9A96-D5086D2C8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054" y="5458787"/>
            <a:ext cx="451104" cy="487680"/>
          </a:xfrm>
          <a:prstGeom prst="rect">
            <a:avLst/>
          </a:prstGeom>
        </p:spPr>
      </p:pic>
      <p:pic>
        <p:nvPicPr>
          <p:cNvPr id="18" name="圖片 17">
            <a:extLst>
              <a:ext uri="{FF2B5EF4-FFF2-40B4-BE49-F238E27FC236}">
                <a16:creationId xmlns:a16="http://schemas.microsoft.com/office/drawing/2014/main" id="{6D507649-9FC8-4149-A791-439906728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000" y="910280"/>
            <a:ext cx="1800000" cy="1809184"/>
          </a:xfrm>
          <a:prstGeom prst="rect">
            <a:avLst/>
          </a:prstGeom>
        </p:spPr>
      </p:pic>
    </p:spTree>
    <p:custDataLst>
      <p:tags r:id="rId1"/>
    </p:custDataLst>
    <p:extLst>
      <p:ext uri="{BB962C8B-B14F-4D97-AF65-F5344CB8AC3E}">
        <p14:creationId xmlns:p14="http://schemas.microsoft.com/office/powerpoint/2010/main" val="3897392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054D79-C637-449F-AE86-C5059B20D69A}"/>
              </a:ext>
            </a:extLst>
          </p:cNvPr>
          <p:cNvSpPr>
            <a:spLocks noGrp="1"/>
          </p:cNvSpPr>
          <p:nvPr>
            <p:ph type="title"/>
          </p:nvPr>
        </p:nvSpPr>
        <p:spPr>
          <a:xfrm>
            <a:off x="838200" y="198257"/>
            <a:ext cx="10515600" cy="1737995"/>
          </a:xfrm>
        </p:spPr>
        <p:txBody>
          <a:bodyPr anchor="ctr">
            <a:normAutofit/>
          </a:bodyPr>
          <a:lstStyle/>
          <a:p>
            <a:pPr algn="ctr">
              <a:lnSpc>
                <a:spcPct val="100000"/>
              </a:lnSpc>
            </a:pPr>
            <a:r>
              <a:rPr lang="zh-TW" altLang="zh-TW" dirty="0">
                <a:solidFill>
                  <a:srgbClr val="0070C0"/>
                </a:solidFill>
                <a:latin typeface="華康新綜藝體 Std W5" panose="040B0500000000000000" pitchFamily="82" charset="-120"/>
                <a:ea typeface="華康新綜藝體 Std W5" panose="040B0500000000000000" pitchFamily="82" charset="-120"/>
                <a:cs typeface="+mn-ea"/>
              </a:rPr>
              <a:t>中華民國國立中護校友會提供</a:t>
            </a:r>
            <a:br>
              <a:rPr lang="en-US" altLang="zh-TW" dirty="0">
                <a:solidFill>
                  <a:srgbClr val="0070C0"/>
                </a:solidFill>
                <a:latin typeface="華康新綜藝體 Std W5" panose="040B0500000000000000" pitchFamily="82" charset="-120"/>
                <a:ea typeface="華康新綜藝體 Std W5" panose="040B0500000000000000" pitchFamily="82" charset="-120"/>
                <a:cs typeface="+mn-ea"/>
              </a:rPr>
            </a:br>
            <a:r>
              <a:rPr lang="zh-TW" altLang="zh-TW" dirty="0">
                <a:solidFill>
                  <a:srgbClr val="FF0000"/>
                </a:solidFill>
                <a:latin typeface="華康新綜藝體 Std W5" panose="040B0500000000000000" pitchFamily="82" charset="-120"/>
                <a:ea typeface="華康新綜藝體 Std W5" panose="040B0500000000000000" pitchFamily="82" charset="-120"/>
                <a:cs typeface="+mn-ea"/>
              </a:rPr>
              <a:t>民生校區</a:t>
            </a:r>
            <a:r>
              <a:rPr lang="zh-TW" altLang="zh-TW" dirty="0">
                <a:solidFill>
                  <a:srgbClr val="0070C0"/>
                </a:solidFill>
                <a:latin typeface="華康新綜藝體 Std W5" panose="040B0500000000000000" pitchFamily="82" charset="-120"/>
                <a:ea typeface="華康新綜藝體 Std W5" panose="040B0500000000000000" pitchFamily="82" charset="-120"/>
                <a:cs typeface="+mn-ea"/>
              </a:rPr>
              <a:t>學生專有獎助學金</a:t>
            </a:r>
            <a:endParaRPr lang="zh-TW" altLang="en-US" dirty="0">
              <a:solidFill>
                <a:srgbClr val="0070C0"/>
              </a:solidFill>
              <a:latin typeface="華康新綜藝體 Std W5" panose="040B0500000000000000" pitchFamily="82" charset="-120"/>
              <a:ea typeface="華康新綜藝體 Std W5" panose="040B0500000000000000" pitchFamily="82" charset="-120"/>
              <a:cs typeface="+mn-ea"/>
            </a:endParaRPr>
          </a:p>
        </p:txBody>
      </p:sp>
      <p:sp>
        <p:nvSpPr>
          <p:cNvPr id="4" name="手繪多邊形: 圖案 3">
            <a:extLst>
              <a:ext uri="{FF2B5EF4-FFF2-40B4-BE49-F238E27FC236}">
                <a16:creationId xmlns:a16="http://schemas.microsoft.com/office/drawing/2014/main" id="{C6B16F65-01E8-4D02-8965-ACAF84D4205A}"/>
              </a:ext>
            </a:extLst>
          </p:cNvPr>
          <p:cNvSpPr/>
          <p:nvPr/>
        </p:nvSpPr>
        <p:spPr>
          <a:xfrm>
            <a:off x="1556004" y="2147740"/>
            <a:ext cx="4539996" cy="1519004"/>
          </a:xfrm>
          <a:custGeom>
            <a:avLst/>
            <a:gdLst>
              <a:gd name="connsiteX0" fmla="*/ 0 w 6989576"/>
              <a:gd name="connsiteY0" fmla="*/ 76483 h 458887"/>
              <a:gd name="connsiteX1" fmla="*/ 76483 w 6989576"/>
              <a:gd name="connsiteY1" fmla="*/ 0 h 458887"/>
              <a:gd name="connsiteX2" fmla="*/ 6913093 w 6989576"/>
              <a:gd name="connsiteY2" fmla="*/ 0 h 458887"/>
              <a:gd name="connsiteX3" fmla="*/ 6989576 w 6989576"/>
              <a:gd name="connsiteY3" fmla="*/ 76483 h 458887"/>
              <a:gd name="connsiteX4" fmla="*/ 6989576 w 6989576"/>
              <a:gd name="connsiteY4" fmla="*/ 382404 h 458887"/>
              <a:gd name="connsiteX5" fmla="*/ 6913093 w 6989576"/>
              <a:gd name="connsiteY5" fmla="*/ 458887 h 458887"/>
              <a:gd name="connsiteX6" fmla="*/ 76483 w 6989576"/>
              <a:gd name="connsiteY6" fmla="*/ 458887 h 458887"/>
              <a:gd name="connsiteX7" fmla="*/ 0 w 6989576"/>
              <a:gd name="connsiteY7" fmla="*/ 382404 h 458887"/>
              <a:gd name="connsiteX8" fmla="*/ 0 w 6989576"/>
              <a:gd name="connsiteY8" fmla="*/ 76483 h 4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9576" h="458887">
                <a:moveTo>
                  <a:pt x="0" y="76483"/>
                </a:moveTo>
                <a:cubicBezTo>
                  <a:pt x="0" y="34243"/>
                  <a:pt x="34243" y="0"/>
                  <a:pt x="76483" y="0"/>
                </a:cubicBezTo>
                <a:lnTo>
                  <a:pt x="6913093" y="0"/>
                </a:lnTo>
                <a:cubicBezTo>
                  <a:pt x="6955333" y="0"/>
                  <a:pt x="6989576" y="34243"/>
                  <a:pt x="6989576" y="76483"/>
                </a:cubicBezTo>
                <a:lnTo>
                  <a:pt x="6989576" y="382404"/>
                </a:lnTo>
                <a:cubicBezTo>
                  <a:pt x="6989576" y="424644"/>
                  <a:pt x="6955333" y="458887"/>
                  <a:pt x="6913093" y="458887"/>
                </a:cubicBezTo>
                <a:lnTo>
                  <a:pt x="76483" y="458887"/>
                </a:lnTo>
                <a:cubicBezTo>
                  <a:pt x="34243" y="458887"/>
                  <a:pt x="0" y="424644"/>
                  <a:pt x="0" y="382404"/>
                </a:cubicBezTo>
                <a:lnTo>
                  <a:pt x="0" y="76483"/>
                </a:lnTo>
                <a:close/>
              </a:path>
            </a:pathLst>
          </a:custGeom>
          <a:noFill/>
          <a:ln w="28575"/>
        </p:spPr>
        <p:style>
          <a:lnRef idx="2">
            <a:schemeClr val="accent5"/>
          </a:lnRef>
          <a:fillRef idx="1">
            <a:schemeClr val="lt1"/>
          </a:fillRef>
          <a:effectRef idx="0">
            <a:schemeClr val="accent5"/>
          </a:effectRef>
          <a:fontRef idx="minor">
            <a:schemeClr val="dk1"/>
          </a:fontRef>
        </p:style>
        <p:txBody>
          <a:bodyPr spcFirstLastPara="0" vert="horz" wrap="square" lIns="286590" tIns="22401" rIns="286590" bIns="22401" numCol="1" spcCol="1270" anchor="ctr" anchorCtr="0">
            <a:noAutofit/>
          </a:bodyPr>
          <a:lstStyle/>
          <a:p>
            <a:pPr lvl="0" algn="ctr" defTabSz="1066800">
              <a:lnSpc>
                <a:spcPct val="90000"/>
              </a:lnSpc>
              <a:spcBef>
                <a:spcPct val="0"/>
              </a:spcBef>
              <a:spcAft>
                <a:spcPct val="35000"/>
              </a:spcAft>
            </a:pP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林美根校友清寒優秀獎助學金</a:t>
            </a: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algn="ctr" defTabSz="1066800">
              <a:lnSpc>
                <a:spcPct val="90000"/>
              </a:lnSpc>
              <a:spcBef>
                <a:spcPct val="0"/>
              </a:spcBef>
              <a:spcAft>
                <a:spcPct val="35000"/>
              </a:spcAft>
            </a:pP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陳鳳華獎助學金</a:t>
            </a:r>
            <a:endParaRPr lang="zh-TW" altLang="en-US" sz="2400" dirty="0">
              <a:solidFill>
                <a:srgbClr val="FF0000"/>
              </a:solidFill>
              <a:latin typeface="華康POP1體 Std W5" panose="040B0500000000000000" pitchFamily="82" charset="-120"/>
              <a:ea typeface="華康POP1體 Std W5" panose="040B0500000000000000" pitchFamily="82" charset="-120"/>
            </a:endParaRPr>
          </a:p>
          <a:p>
            <a:pPr algn="ctr" defTabSz="1066800">
              <a:lnSpc>
                <a:spcPct val="90000"/>
              </a:lnSpc>
              <a:spcBef>
                <a:spcPct val="0"/>
              </a:spcBef>
              <a:spcAft>
                <a:spcPct val="35000"/>
              </a:spcAft>
            </a:pP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葉莉莉獎助學金</a:t>
            </a:r>
            <a:endParaRPr lang="zh-TW" altLang="en-US" sz="2400" dirty="0">
              <a:solidFill>
                <a:srgbClr val="FF0000"/>
              </a:solidFill>
              <a:latin typeface="華康POP1體 Std W5" panose="040B0500000000000000" pitchFamily="82" charset="-120"/>
              <a:ea typeface="華康POP1體 Std W5" panose="040B0500000000000000" pitchFamily="82" charset="-120"/>
            </a:endParaRPr>
          </a:p>
        </p:txBody>
      </p:sp>
      <p:sp>
        <p:nvSpPr>
          <p:cNvPr id="7" name="手繪多邊形: 圖案 6">
            <a:extLst>
              <a:ext uri="{FF2B5EF4-FFF2-40B4-BE49-F238E27FC236}">
                <a16:creationId xmlns:a16="http://schemas.microsoft.com/office/drawing/2014/main" id="{C88C901D-D0D1-4D98-A0D6-09BA20F4BE1D}"/>
              </a:ext>
            </a:extLst>
          </p:cNvPr>
          <p:cNvSpPr/>
          <p:nvPr/>
        </p:nvSpPr>
        <p:spPr>
          <a:xfrm>
            <a:off x="1556004" y="4439836"/>
            <a:ext cx="4539996" cy="1519004"/>
          </a:xfrm>
          <a:custGeom>
            <a:avLst/>
            <a:gdLst>
              <a:gd name="connsiteX0" fmla="*/ 0 w 6989576"/>
              <a:gd name="connsiteY0" fmla="*/ 76483 h 458887"/>
              <a:gd name="connsiteX1" fmla="*/ 76483 w 6989576"/>
              <a:gd name="connsiteY1" fmla="*/ 0 h 458887"/>
              <a:gd name="connsiteX2" fmla="*/ 6913093 w 6989576"/>
              <a:gd name="connsiteY2" fmla="*/ 0 h 458887"/>
              <a:gd name="connsiteX3" fmla="*/ 6989576 w 6989576"/>
              <a:gd name="connsiteY3" fmla="*/ 76483 h 458887"/>
              <a:gd name="connsiteX4" fmla="*/ 6989576 w 6989576"/>
              <a:gd name="connsiteY4" fmla="*/ 382404 h 458887"/>
              <a:gd name="connsiteX5" fmla="*/ 6913093 w 6989576"/>
              <a:gd name="connsiteY5" fmla="*/ 458887 h 458887"/>
              <a:gd name="connsiteX6" fmla="*/ 76483 w 6989576"/>
              <a:gd name="connsiteY6" fmla="*/ 458887 h 458887"/>
              <a:gd name="connsiteX7" fmla="*/ 0 w 6989576"/>
              <a:gd name="connsiteY7" fmla="*/ 382404 h 458887"/>
              <a:gd name="connsiteX8" fmla="*/ 0 w 6989576"/>
              <a:gd name="connsiteY8" fmla="*/ 76483 h 4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9576" h="458887">
                <a:moveTo>
                  <a:pt x="0" y="76483"/>
                </a:moveTo>
                <a:cubicBezTo>
                  <a:pt x="0" y="34243"/>
                  <a:pt x="34243" y="0"/>
                  <a:pt x="76483" y="0"/>
                </a:cubicBezTo>
                <a:lnTo>
                  <a:pt x="6913093" y="0"/>
                </a:lnTo>
                <a:cubicBezTo>
                  <a:pt x="6955333" y="0"/>
                  <a:pt x="6989576" y="34243"/>
                  <a:pt x="6989576" y="76483"/>
                </a:cubicBezTo>
                <a:lnTo>
                  <a:pt x="6989576" y="382404"/>
                </a:lnTo>
                <a:cubicBezTo>
                  <a:pt x="6989576" y="424644"/>
                  <a:pt x="6955333" y="458887"/>
                  <a:pt x="6913093" y="458887"/>
                </a:cubicBezTo>
                <a:lnTo>
                  <a:pt x="76483" y="458887"/>
                </a:lnTo>
                <a:cubicBezTo>
                  <a:pt x="34243" y="458887"/>
                  <a:pt x="0" y="424644"/>
                  <a:pt x="0" y="382404"/>
                </a:cubicBezTo>
                <a:lnTo>
                  <a:pt x="0" y="76483"/>
                </a:lnTo>
                <a:close/>
              </a:path>
            </a:pathLst>
          </a:custGeom>
          <a:noFill/>
          <a:ln w="28575"/>
        </p:spPr>
        <p:style>
          <a:lnRef idx="2">
            <a:schemeClr val="accent5"/>
          </a:lnRef>
          <a:fillRef idx="1">
            <a:schemeClr val="lt1"/>
          </a:fillRef>
          <a:effectRef idx="0">
            <a:schemeClr val="accent5"/>
          </a:effectRef>
          <a:fontRef idx="minor">
            <a:schemeClr val="dk1"/>
          </a:fontRef>
        </p:style>
        <p:txBody>
          <a:bodyPr spcFirstLastPara="0" vert="horz" wrap="square" lIns="286590" tIns="22401" rIns="286590" bIns="22401" numCol="1" spcCol="1270" anchor="ctr" anchorCtr="0">
            <a:noAutofit/>
          </a:bodyPr>
          <a:lstStyle/>
          <a:p>
            <a:pPr lvl="0" algn="ctr" defTabSz="1066800">
              <a:lnSpc>
                <a:spcPct val="90000"/>
              </a:lnSpc>
              <a:spcBef>
                <a:spcPct val="0"/>
              </a:spcBef>
              <a:spcAft>
                <a:spcPct val="35000"/>
              </a:spcAft>
            </a:pP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溫馨家族助學金</a:t>
            </a: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lvl="0" algn="ctr" defTabSz="1066800">
              <a:lnSpc>
                <a:spcPct val="90000"/>
              </a:lnSpc>
              <a:spcBef>
                <a:spcPct val="0"/>
              </a:spcBef>
              <a:spcAft>
                <a:spcPct val="35000"/>
              </a:spcAft>
            </a:pP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勤學優秀獎助學金</a:t>
            </a:r>
            <a:endParaRPr lang="zh-TW" altLang="en-US" sz="2400" dirty="0">
              <a:solidFill>
                <a:srgbClr val="FF0000"/>
              </a:solidFill>
              <a:latin typeface="華康POP1體 Std W5" panose="040B0500000000000000" pitchFamily="82" charset="-120"/>
              <a:ea typeface="華康POP1體 Std W5" panose="040B0500000000000000" pitchFamily="82" charset="-120"/>
            </a:endParaRPr>
          </a:p>
        </p:txBody>
      </p:sp>
      <p:sp>
        <p:nvSpPr>
          <p:cNvPr id="10" name="矩形 9">
            <a:extLst>
              <a:ext uri="{FF2B5EF4-FFF2-40B4-BE49-F238E27FC236}">
                <a16:creationId xmlns:a16="http://schemas.microsoft.com/office/drawing/2014/main" id="{EDA39F9B-061D-432C-ACF6-768453B583F5}"/>
              </a:ext>
            </a:extLst>
          </p:cNvPr>
          <p:cNvSpPr/>
          <p:nvPr/>
        </p:nvSpPr>
        <p:spPr>
          <a:xfrm>
            <a:off x="8079578" y="2614854"/>
            <a:ext cx="2996184" cy="523220"/>
          </a:xfrm>
          <a:prstGeom prst="rect">
            <a:avLst/>
          </a:prstGeom>
        </p:spPr>
        <p:txBody>
          <a:bodyPr wrap="square">
            <a:spAutoFit/>
          </a:bodyPr>
          <a:lstStyle/>
          <a:p>
            <a:pPr marL="0" lvl="1" algn="ctr" defTabSz="1066800">
              <a:spcBef>
                <a:spcPct val="0"/>
              </a:spcBef>
            </a:pPr>
            <a:r>
              <a:rPr lang="en-US" altLang="zh-TW" sz="2800" u="sng" dirty="0">
                <a:solidFill>
                  <a:srgbClr val="FF0000"/>
                </a:solidFill>
                <a:latin typeface="華康POP1體 Std W5" panose="040B0500000000000000" pitchFamily="82" charset="-120"/>
                <a:ea typeface="華康POP1體 Std W5" panose="040B0500000000000000" pitchFamily="82" charset="-120"/>
              </a:rPr>
              <a:t>(</a:t>
            </a:r>
            <a:r>
              <a:rPr lang="zh-TW" altLang="en-US" sz="2800" u="sng" dirty="0">
                <a:solidFill>
                  <a:srgbClr val="FF0000"/>
                </a:solidFill>
                <a:latin typeface="華康POP1體 Std W5" panose="040B0500000000000000" pitchFamily="82" charset="-120"/>
                <a:ea typeface="華康POP1體 Std W5" panose="040B0500000000000000" pitchFamily="82" charset="-120"/>
              </a:rPr>
              <a:t>限</a:t>
            </a:r>
            <a:r>
              <a:rPr lang="en-US" altLang="zh-TW" sz="2800" u="sng" dirty="0">
                <a:solidFill>
                  <a:srgbClr val="FF0000"/>
                </a:solidFill>
                <a:latin typeface="華康POP1體 Std W5" panose="040B0500000000000000" pitchFamily="82" charset="-120"/>
                <a:ea typeface="華康POP1體 Std W5" panose="040B0500000000000000" pitchFamily="82" charset="-120"/>
              </a:rPr>
              <a:t>)</a:t>
            </a:r>
            <a:r>
              <a:rPr lang="zh-TW" altLang="en-US" sz="2800" u="sng" dirty="0">
                <a:solidFill>
                  <a:srgbClr val="FF0000"/>
                </a:solidFill>
                <a:latin typeface="華康POP1體 Std W5" panose="040B0500000000000000" pitchFamily="82" charset="-120"/>
                <a:ea typeface="華康POP1體 Std W5" panose="040B0500000000000000" pitchFamily="82" charset="-120"/>
              </a:rPr>
              <a:t>護理科系</a:t>
            </a:r>
            <a:r>
              <a:rPr lang="zh-TW" altLang="en-US" sz="2800" dirty="0">
                <a:solidFill>
                  <a:schemeClr val="accent5"/>
                </a:solidFill>
                <a:latin typeface="華康POP1體 Std W5" panose="040B0500000000000000" pitchFamily="82" charset="-120"/>
                <a:ea typeface="華康POP1體 Std W5" panose="040B0500000000000000" pitchFamily="82" charset="-120"/>
              </a:rPr>
              <a:t>學生</a:t>
            </a:r>
            <a:endParaRPr lang="en-US" altLang="zh-TW" sz="2800" dirty="0">
              <a:solidFill>
                <a:schemeClr val="accent5"/>
              </a:solidFill>
              <a:latin typeface="華康POP1體 Std W5" panose="040B0500000000000000" pitchFamily="82" charset="-120"/>
              <a:ea typeface="華康POP1體 Std W5" panose="040B0500000000000000" pitchFamily="82" charset="-120"/>
            </a:endParaRPr>
          </a:p>
        </p:txBody>
      </p:sp>
      <p:sp>
        <p:nvSpPr>
          <p:cNvPr id="11" name="矩形 10">
            <a:extLst>
              <a:ext uri="{FF2B5EF4-FFF2-40B4-BE49-F238E27FC236}">
                <a16:creationId xmlns:a16="http://schemas.microsoft.com/office/drawing/2014/main" id="{C9560FC5-BBC2-4090-9E3B-E8AFE4C78EF5}"/>
              </a:ext>
            </a:extLst>
          </p:cNvPr>
          <p:cNvSpPr/>
          <p:nvPr/>
        </p:nvSpPr>
        <p:spPr>
          <a:xfrm>
            <a:off x="8003378" y="4943349"/>
            <a:ext cx="3072384" cy="523220"/>
          </a:xfrm>
          <a:prstGeom prst="rect">
            <a:avLst/>
          </a:prstGeom>
        </p:spPr>
        <p:txBody>
          <a:bodyPr wrap="square">
            <a:spAutoFit/>
          </a:bodyPr>
          <a:lstStyle/>
          <a:p>
            <a:pPr marL="0" lvl="1" algn="ctr" defTabSz="1066800">
              <a:spcBef>
                <a:spcPct val="0"/>
              </a:spcBef>
            </a:pPr>
            <a:r>
              <a:rPr lang="zh-TW" altLang="en-US" sz="2800" u="sng" dirty="0">
                <a:solidFill>
                  <a:schemeClr val="accent5"/>
                </a:solidFill>
                <a:latin typeface="華康POP1體 Std W5" panose="040B0500000000000000" pitchFamily="82" charset="-120"/>
                <a:ea typeface="華康POP1體 Std W5" panose="040B0500000000000000" pitchFamily="82" charset="-120"/>
              </a:rPr>
              <a:t>中護護理學院</a:t>
            </a:r>
            <a:r>
              <a:rPr lang="zh-TW" altLang="en-US" sz="2800" dirty="0">
                <a:solidFill>
                  <a:schemeClr val="accent5"/>
                </a:solidFill>
                <a:latin typeface="華康POP1體 Std W5" panose="040B0500000000000000" pitchFamily="82" charset="-120"/>
                <a:ea typeface="華康POP1體 Std W5" panose="040B0500000000000000" pitchFamily="82" charset="-120"/>
              </a:rPr>
              <a:t>學生</a:t>
            </a:r>
            <a:endParaRPr lang="en-US" altLang="zh-TW" sz="2800" dirty="0">
              <a:solidFill>
                <a:schemeClr val="accent5"/>
              </a:solidFill>
              <a:latin typeface="華康POP1體 Std W5" panose="040B0500000000000000" pitchFamily="82" charset="-120"/>
              <a:ea typeface="華康POP1體 Std W5" panose="040B0500000000000000" pitchFamily="82" charset="-120"/>
            </a:endParaRPr>
          </a:p>
        </p:txBody>
      </p:sp>
      <p:sp>
        <p:nvSpPr>
          <p:cNvPr id="12" name="箭號: 向右 11">
            <a:extLst>
              <a:ext uri="{FF2B5EF4-FFF2-40B4-BE49-F238E27FC236}">
                <a16:creationId xmlns:a16="http://schemas.microsoft.com/office/drawing/2014/main" id="{959B9263-6D40-4394-9BF5-EFB2EC045D68}"/>
              </a:ext>
            </a:extLst>
          </p:cNvPr>
          <p:cNvSpPr/>
          <p:nvPr/>
        </p:nvSpPr>
        <p:spPr>
          <a:xfrm>
            <a:off x="6769608" y="2676409"/>
            <a:ext cx="914400" cy="461665"/>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12">
            <a:extLst>
              <a:ext uri="{FF2B5EF4-FFF2-40B4-BE49-F238E27FC236}">
                <a16:creationId xmlns:a16="http://schemas.microsoft.com/office/drawing/2014/main" id="{1A5A01BB-D3C7-4493-BF8E-6BD4A3D978BC}"/>
              </a:ext>
            </a:extLst>
          </p:cNvPr>
          <p:cNvSpPr/>
          <p:nvPr/>
        </p:nvSpPr>
        <p:spPr>
          <a:xfrm>
            <a:off x="6769608" y="4968504"/>
            <a:ext cx="914400" cy="461665"/>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277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3FDD9D-9FB7-4001-BAF4-CC0913F13DA7}"/>
              </a:ext>
            </a:extLst>
          </p:cNvPr>
          <p:cNvSpPr>
            <a:spLocks noGrp="1"/>
          </p:cNvSpPr>
          <p:nvPr>
            <p:ph type="title"/>
          </p:nvPr>
        </p:nvSpPr>
        <p:spPr/>
        <p:txBody>
          <a:bodyPr anchor="ctr"/>
          <a:lstStyle/>
          <a:p>
            <a:pPr algn="ctr">
              <a:lnSpc>
                <a:spcPct val="100000"/>
              </a:lnSpc>
            </a:pPr>
            <a:r>
              <a:rPr lang="zh-TW" altLang="zh-TW" sz="4800" dirty="0">
                <a:solidFill>
                  <a:srgbClr val="0070C0"/>
                </a:solidFill>
                <a:latin typeface="華康新綜藝體 Std W5" panose="040B0500000000000000" pitchFamily="82" charset="-120"/>
                <a:ea typeface="華康新綜藝體 Std W5" panose="040B0500000000000000" pitchFamily="82" charset="-120"/>
                <a:cs typeface="+mn-ea"/>
              </a:rPr>
              <a:t>民生校區</a:t>
            </a:r>
            <a:r>
              <a:rPr lang="zh-TW" altLang="en-US" sz="4800" dirty="0">
                <a:solidFill>
                  <a:srgbClr val="FF0000"/>
                </a:solidFill>
                <a:latin typeface="華康新綜藝體 Std W5" panose="040B0500000000000000" pitchFamily="82" charset="-120"/>
                <a:ea typeface="華康新綜藝體 Std W5" panose="040B0500000000000000" pitchFamily="82" charset="-120"/>
                <a:cs typeface="+mn-ea"/>
              </a:rPr>
              <a:t>中護盃競賽活動</a:t>
            </a:r>
            <a:endParaRPr lang="zh-TW" altLang="en-US" sz="4800" dirty="0">
              <a:solidFill>
                <a:srgbClr val="0070C0"/>
              </a:solidFill>
              <a:latin typeface="華康新綜藝體 Std W5" panose="040B0500000000000000" pitchFamily="82" charset="-120"/>
              <a:ea typeface="華康新綜藝體 Std W5" panose="040B0500000000000000" pitchFamily="82" charset="-120"/>
              <a:cs typeface="+mn-ea"/>
            </a:endParaRPr>
          </a:p>
        </p:txBody>
      </p:sp>
      <p:sp>
        <p:nvSpPr>
          <p:cNvPr id="3" name="內容版面配置區 2">
            <a:extLst>
              <a:ext uri="{FF2B5EF4-FFF2-40B4-BE49-F238E27FC236}">
                <a16:creationId xmlns:a16="http://schemas.microsoft.com/office/drawing/2014/main" id="{D6D3DF78-7E20-4639-82D8-ED2951BA1032}"/>
              </a:ext>
            </a:extLst>
          </p:cNvPr>
          <p:cNvSpPr>
            <a:spLocks noGrp="1"/>
          </p:cNvSpPr>
          <p:nvPr>
            <p:ph idx="1"/>
          </p:nvPr>
        </p:nvSpPr>
        <p:spPr>
          <a:xfrm>
            <a:off x="838200" y="1606796"/>
            <a:ext cx="10134600" cy="1260730"/>
          </a:xfrm>
          <a:noFill/>
        </p:spPr>
        <p:txBody>
          <a:bodyPr wrap="square" numCol="2" rtlCol="0">
            <a:spAutoFit/>
          </a:bodyPr>
          <a:lstStyle/>
          <a:p>
            <a:pPr marL="0">
              <a:lnSpc>
                <a:spcPct val="150000"/>
              </a:lnSpc>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辦理時間：</a:t>
            </a:r>
            <a:r>
              <a:rPr lang="en-US" altLang="zh-TW" sz="2400" dirty="0">
                <a:solidFill>
                  <a:srgbClr val="FF0000"/>
                </a:solidFill>
                <a:latin typeface="華康POP1體 Std W5" panose="040B0500000000000000" pitchFamily="82" charset="-120"/>
                <a:ea typeface="華康POP1體 Std W5" panose="040B0500000000000000" pitchFamily="82" charset="-120"/>
              </a:rPr>
              <a:t>113</a:t>
            </a:r>
            <a:r>
              <a:rPr lang="zh-TW" altLang="zh-TW" sz="2400" dirty="0">
                <a:solidFill>
                  <a:srgbClr val="FF0000"/>
                </a:solidFill>
                <a:latin typeface="華康POP1體 Std W5" panose="040B0500000000000000" pitchFamily="82" charset="-120"/>
                <a:ea typeface="華康POP1體 Std W5" panose="040B0500000000000000" pitchFamily="82" charset="-120"/>
              </a:rPr>
              <a:t>年</a:t>
            </a:r>
            <a:r>
              <a:rPr lang="en-US" altLang="zh-TW" sz="2400" dirty="0">
                <a:solidFill>
                  <a:srgbClr val="FF0000"/>
                </a:solidFill>
                <a:latin typeface="華康POP1體 Std W5" panose="040B0500000000000000" pitchFamily="82" charset="-120"/>
                <a:ea typeface="華康POP1體 Std W5" panose="040B0500000000000000" pitchFamily="82" charset="-120"/>
              </a:rPr>
              <a:t>11~12</a:t>
            </a:r>
            <a:r>
              <a:rPr lang="zh-TW" altLang="zh-TW" sz="2400" dirty="0">
                <a:solidFill>
                  <a:srgbClr val="FF0000"/>
                </a:solidFill>
                <a:latin typeface="華康POP1體 Std W5" panose="040B0500000000000000" pitchFamily="82" charset="-120"/>
                <a:ea typeface="華康POP1體 Std W5" panose="040B0500000000000000" pitchFamily="82" charset="-120"/>
              </a:rPr>
              <a:t>月</a:t>
            </a:r>
            <a:endParaRPr lang="en-US" altLang="zh-TW" sz="2400" dirty="0">
              <a:solidFill>
                <a:srgbClr val="FF0000"/>
              </a:solidFill>
              <a:latin typeface="華康POP1體 Std W5" panose="040B0500000000000000" pitchFamily="82" charset="-120"/>
              <a:ea typeface="華康POP1體 Std W5" panose="040B0500000000000000" pitchFamily="82" charset="-120"/>
            </a:endParaRPr>
          </a:p>
          <a:p>
            <a:pPr marL="0">
              <a:lnSpc>
                <a:spcPct val="150000"/>
              </a:lnSpc>
            </a:pP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marL="0">
              <a:lnSpc>
                <a:spcPct val="150000"/>
              </a:lnSpc>
            </a:pPr>
            <a:r>
              <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rPr>
              <a:t>   </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參加</a:t>
            </a: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對象：</a:t>
            </a:r>
            <a:r>
              <a:rPr lang="zh-TW" altLang="zh-TW" sz="2400" dirty="0">
                <a:solidFill>
                  <a:schemeClr val="bg2">
                    <a:lumMod val="50000"/>
                  </a:schemeClr>
                </a:solidFill>
                <a:latin typeface="華康POP1體 Std W5" panose="040B0500000000000000" pitchFamily="82" charset="-120"/>
                <a:ea typeface="華康POP1體 Std W5" panose="040B0500000000000000" pitchFamily="82" charset="-120"/>
              </a:rPr>
              <a:t>中護健康學院學生</a:t>
            </a:r>
          </a:p>
          <a:p>
            <a:pPr marL="0">
              <a:lnSpc>
                <a:spcPct val="150000"/>
              </a:lnSpc>
            </a:pP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p:txBody>
      </p:sp>
      <p:pic>
        <p:nvPicPr>
          <p:cNvPr id="5" name="圖片 4">
            <a:extLst>
              <a:ext uri="{FF2B5EF4-FFF2-40B4-BE49-F238E27FC236}">
                <a16:creationId xmlns:a16="http://schemas.microsoft.com/office/drawing/2014/main" id="{1000B609-CB4F-41AA-B0F6-768EBF81F8D4}"/>
              </a:ext>
            </a:extLst>
          </p:cNvPr>
          <p:cNvPicPr/>
          <p:nvPr/>
        </p:nvPicPr>
        <p:blipFill>
          <a:blip r:embed="rId2">
            <a:extLst>
              <a:ext uri="{28A0092B-C50C-407E-A947-70E740481C1C}">
                <a14:useLocalDpi xmlns:a14="http://schemas.microsoft.com/office/drawing/2010/main" val="0"/>
              </a:ext>
            </a:extLst>
          </a:blip>
          <a:stretch>
            <a:fillRect/>
          </a:stretch>
        </p:blipFill>
        <p:spPr>
          <a:xfrm>
            <a:off x="838200" y="2867526"/>
            <a:ext cx="4525652" cy="3625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a:extLst>
              <a:ext uri="{FF2B5EF4-FFF2-40B4-BE49-F238E27FC236}">
                <a16:creationId xmlns:a16="http://schemas.microsoft.com/office/drawing/2014/main" id="{2D63D470-B65C-4FC2-ACF5-9A56338EB27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08404" y="2388846"/>
            <a:ext cx="3822192" cy="4297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6740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a:extLst>
              <a:ext uri="{FF2B5EF4-FFF2-40B4-BE49-F238E27FC236}">
                <a16:creationId xmlns:a16="http://schemas.microsoft.com/office/drawing/2014/main" id="{822EAB1A-0613-4B84-B43A-020769A84C2F}"/>
              </a:ext>
            </a:extLst>
          </p:cNvPr>
          <p:cNvSpPr/>
          <p:nvPr/>
        </p:nvSpPr>
        <p:spPr>
          <a:xfrm rot="2684577">
            <a:off x="1698063" y="-917755"/>
            <a:ext cx="8693513" cy="8693513"/>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新綜藝體 Std W5" panose="040B0500000000000000" pitchFamily="82" charset="-120"/>
              <a:ea typeface="華康新綜藝體 Std W5" panose="040B0500000000000000" pitchFamily="82" charset="-120"/>
              <a:cs typeface="+mn-ea"/>
              <a:sym typeface="+mn-lt"/>
            </a:endParaRPr>
          </a:p>
        </p:txBody>
      </p:sp>
      <p:sp>
        <p:nvSpPr>
          <p:cNvPr id="4" name="矩形: 圆角 3">
            <a:extLst>
              <a:ext uri="{FF2B5EF4-FFF2-40B4-BE49-F238E27FC236}">
                <a16:creationId xmlns:a16="http://schemas.microsoft.com/office/drawing/2014/main" id="{CFAF4C25-9AB4-4329-B21C-0F7CB88F0784}"/>
              </a:ext>
            </a:extLst>
          </p:cNvPr>
          <p:cNvSpPr/>
          <p:nvPr/>
        </p:nvSpPr>
        <p:spPr>
          <a:xfrm rot="2684577">
            <a:off x="2627892" y="-39108"/>
            <a:ext cx="6936217" cy="6936217"/>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華康新綜藝體 Std W5" panose="040B0500000000000000" pitchFamily="82" charset="-120"/>
              <a:ea typeface="華康新綜藝體 Std W5" panose="040B0500000000000000" pitchFamily="82" charset="-120"/>
              <a:cs typeface="+mn-ea"/>
              <a:sym typeface="+mn-lt"/>
            </a:endParaRPr>
          </a:p>
        </p:txBody>
      </p:sp>
      <p:sp>
        <p:nvSpPr>
          <p:cNvPr id="7" name="文本框 6">
            <a:extLst>
              <a:ext uri="{FF2B5EF4-FFF2-40B4-BE49-F238E27FC236}">
                <a16:creationId xmlns:a16="http://schemas.microsoft.com/office/drawing/2014/main" id="{D2947702-0219-4F74-958A-0A5A704ECCC4}"/>
              </a:ext>
            </a:extLst>
          </p:cNvPr>
          <p:cNvSpPr txBox="1"/>
          <p:nvPr/>
        </p:nvSpPr>
        <p:spPr>
          <a:xfrm>
            <a:off x="2705100" y="3013501"/>
            <a:ext cx="6781800" cy="1107996"/>
          </a:xfrm>
          <a:prstGeom prst="rect">
            <a:avLst/>
          </a:prstGeom>
          <a:noFill/>
        </p:spPr>
        <p:txBody>
          <a:bodyPr wrap="square" rtlCol="0">
            <a:spAutoFit/>
          </a:bodyPr>
          <a:lstStyle/>
          <a:p>
            <a:pPr algn="ctr"/>
            <a:r>
              <a:rPr lang="zh-TW" altLang="en-US" sz="6600" spc="1000" dirty="0">
                <a:solidFill>
                  <a:schemeClr val="tx1">
                    <a:lumMod val="85000"/>
                    <a:lumOff val="15000"/>
                  </a:schemeClr>
                </a:solidFill>
                <a:latin typeface="華康新綜藝體 Std W5" panose="040B0500000000000000" pitchFamily="82" charset="-120"/>
                <a:ea typeface="華康新綜藝體 Std W5" panose="040B0500000000000000" pitchFamily="82" charset="-120"/>
                <a:cs typeface="+mn-ea"/>
                <a:sym typeface="+mn-lt"/>
              </a:rPr>
              <a:t>謝謝聆聽</a:t>
            </a:r>
            <a:endParaRPr lang="zh-CN" altLang="en-US" sz="5400" spc="1000" dirty="0">
              <a:solidFill>
                <a:schemeClr val="tx1">
                  <a:lumMod val="85000"/>
                  <a:lumOff val="15000"/>
                </a:schemeClr>
              </a:solidFill>
              <a:latin typeface="華康新綜藝體 Std W5" panose="040B0500000000000000" pitchFamily="82" charset="-120"/>
              <a:ea typeface="華康新綜藝體 Std W5" panose="040B0500000000000000" pitchFamily="82" charset="-120"/>
              <a:cs typeface="+mn-ea"/>
              <a:sym typeface="+mn-lt"/>
            </a:endParaRPr>
          </a:p>
        </p:txBody>
      </p:sp>
      <p:sp>
        <p:nvSpPr>
          <p:cNvPr id="8" name="椭圆 7">
            <a:extLst>
              <a:ext uri="{FF2B5EF4-FFF2-40B4-BE49-F238E27FC236}">
                <a16:creationId xmlns:a16="http://schemas.microsoft.com/office/drawing/2014/main" id="{08B93554-9443-4291-83BC-91BEC5088783}"/>
              </a:ext>
            </a:extLst>
          </p:cNvPr>
          <p:cNvSpPr/>
          <p:nvPr/>
        </p:nvSpPr>
        <p:spPr>
          <a:xfrm>
            <a:off x="683912" y="5242803"/>
            <a:ext cx="1056397" cy="1056397"/>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新綜藝體 Std W5" panose="040B0500000000000000" pitchFamily="82" charset="-120"/>
              <a:ea typeface="華康新綜藝體 Std W5" panose="040B0500000000000000" pitchFamily="82" charset="-120"/>
              <a:cs typeface="+mn-ea"/>
              <a:sym typeface="+mn-lt"/>
            </a:endParaRPr>
          </a:p>
        </p:txBody>
      </p:sp>
      <p:sp>
        <p:nvSpPr>
          <p:cNvPr id="9" name="椭圆 8">
            <a:extLst>
              <a:ext uri="{FF2B5EF4-FFF2-40B4-BE49-F238E27FC236}">
                <a16:creationId xmlns:a16="http://schemas.microsoft.com/office/drawing/2014/main" id="{16338DEE-2916-4AC7-A537-1507B9F2A824}"/>
              </a:ext>
            </a:extLst>
          </p:cNvPr>
          <p:cNvSpPr/>
          <p:nvPr/>
        </p:nvSpPr>
        <p:spPr>
          <a:xfrm>
            <a:off x="10464448" y="933352"/>
            <a:ext cx="563400" cy="5634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華康新綜藝體 Std W5" panose="040B0500000000000000" pitchFamily="82" charset="-120"/>
              <a:ea typeface="華康新綜藝體 Std W5" panose="040B0500000000000000" pitchFamily="82" charset="-120"/>
              <a:cs typeface="+mn-ea"/>
              <a:sym typeface="+mn-lt"/>
            </a:endParaRPr>
          </a:p>
        </p:txBody>
      </p:sp>
    </p:spTree>
    <p:custDataLst>
      <p:tags r:id="rId1"/>
    </p:custDataLst>
    <p:extLst>
      <p:ext uri="{BB962C8B-B14F-4D97-AF65-F5344CB8AC3E}">
        <p14:creationId xmlns:p14="http://schemas.microsoft.com/office/powerpoint/2010/main" val="588661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E180D4A7-C9FB-4DFB-919C-405C955672EB}">
      <p14:showEvtLst xmlns:p14="http://schemas.microsoft.com/office/powerpoint/2010/main">
        <p14:playEvt time="630"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C1E15D2-6EE4-4A1D-9FD4-F07801801B84}"/>
              </a:ext>
            </a:extLst>
          </p:cNvPr>
          <p:cNvSpPr txBox="1"/>
          <p:nvPr/>
        </p:nvSpPr>
        <p:spPr>
          <a:xfrm>
            <a:off x="2886173" y="480712"/>
            <a:ext cx="6419654" cy="743494"/>
          </a:xfrm>
          <a:prstGeom prst="rect">
            <a:avLst/>
          </a:prstGeom>
        </p:spPr>
        <p:txBody>
          <a:bodyPr anchor="ctr"/>
          <a:lstStyle>
            <a:defPPr>
              <a:defRPr lang="zh-CN"/>
            </a:defPPr>
            <a:lvl1pPr marR="0" lvl="0" indent="0" algn="ctr" fontAlgn="auto">
              <a:lnSpc>
                <a:spcPct val="100000"/>
              </a:lnSpc>
              <a:spcBef>
                <a:spcPct val="0"/>
              </a:spcBef>
              <a:spcAft>
                <a:spcPts val="0"/>
              </a:spcAft>
              <a:buClrTx/>
              <a:buSzTx/>
              <a:buFontTx/>
              <a:buNone/>
              <a:tabLst/>
              <a:defRPr sz="4800">
                <a:solidFill>
                  <a:srgbClr val="0070C0"/>
                </a:solidFill>
                <a:latin typeface="華康新綜藝體 Std W5" panose="040B0500000000000000" pitchFamily="82" charset="-120"/>
                <a:ea typeface="華康新綜藝體 Std W5" panose="040B0500000000000000" pitchFamily="82" charset="-120"/>
                <a:cs typeface="+mn-ea"/>
              </a:defRPr>
            </a:lvl1pPr>
          </a:lstStyle>
          <a:p>
            <a:r>
              <a:rPr lang="zh-TW" altLang="zh-TW" dirty="0"/>
              <a:t>業務簡介</a:t>
            </a:r>
          </a:p>
        </p:txBody>
      </p:sp>
      <p:grpSp>
        <p:nvGrpSpPr>
          <p:cNvPr id="9" name="群組 8">
            <a:extLst>
              <a:ext uri="{FF2B5EF4-FFF2-40B4-BE49-F238E27FC236}">
                <a16:creationId xmlns:a16="http://schemas.microsoft.com/office/drawing/2014/main" id="{318AEF89-A6AE-4EAE-8442-0C4D16D504DA}"/>
              </a:ext>
            </a:extLst>
          </p:cNvPr>
          <p:cNvGrpSpPr/>
          <p:nvPr/>
        </p:nvGrpSpPr>
        <p:grpSpPr>
          <a:xfrm>
            <a:off x="780521" y="1915230"/>
            <a:ext cx="5115182" cy="3718564"/>
            <a:chOff x="713232" y="2221992"/>
            <a:chExt cx="4850151" cy="3718564"/>
          </a:xfrm>
        </p:grpSpPr>
        <p:sp>
          <p:nvSpPr>
            <p:cNvPr id="7" name="矩形: 圓角 6">
              <a:extLst>
                <a:ext uri="{FF2B5EF4-FFF2-40B4-BE49-F238E27FC236}">
                  <a16:creationId xmlns:a16="http://schemas.microsoft.com/office/drawing/2014/main" id="{6A5CB6BB-2457-4088-845B-55530E95785A}"/>
                </a:ext>
              </a:extLst>
            </p:cNvPr>
            <p:cNvSpPr/>
            <p:nvPr/>
          </p:nvSpPr>
          <p:spPr>
            <a:xfrm>
              <a:off x="1327343" y="2913017"/>
              <a:ext cx="4236040" cy="302753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日間部弱勢助學及五專免學費申請。</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日間部學雜費減免申請。</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日間部兵役緩徵申請。</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失物招領。</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校外工讀學生訪視。</a:t>
              </a: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獎懲會議。</a:t>
              </a:r>
            </a:p>
          </p:txBody>
        </p:sp>
        <p:sp>
          <p:nvSpPr>
            <p:cNvPr id="4" name="矩形: 圓角 3">
              <a:extLst>
                <a:ext uri="{FF2B5EF4-FFF2-40B4-BE49-F238E27FC236}">
                  <a16:creationId xmlns:a16="http://schemas.microsoft.com/office/drawing/2014/main" id="{DEB35E23-6063-4F1C-9DA1-B0CDB95EC9D5}"/>
                </a:ext>
              </a:extLst>
            </p:cNvPr>
            <p:cNvSpPr/>
            <p:nvPr/>
          </p:nvSpPr>
          <p:spPr>
            <a:xfrm>
              <a:off x="713232" y="2221992"/>
              <a:ext cx="2346060" cy="85953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業務類</a:t>
              </a:r>
            </a:p>
          </p:txBody>
        </p:sp>
      </p:grpSp>
      <p:grpSp>
        <p:nvGrpSpPr>
          <p:cNvPr id="15" name="群組 14">
            <a:extLst>
              <a:ext uri="{FF2B5EF4-FFF2-40B4-BE49-F238E27FC236}">
                <a16:creationId xmlns:a16="http://schemas.microsoft.com/office/drawing/2014/main" id="{42E20FDA-1473-4477-8788-BCEE1DD010EC}"/>
              </a:ext>
            </a:extLst>
          </p:cNvPr>
          <p:cNvGrpSpPr/>
          <p:nvPr/>
        </p:nvGrpSpPr>
        <p:grpSpPr>
          <a:xfrm>
            <a:off x="6411739" y="1915230"/>
            <a:ext cx="4789712" cy="3718564"/>
            <a:chOff x="713232" y="2221992"/>
            <a:chExt cx="6551577" cy="2730223"/>
          </a:xfrm>
        </p:grpSpPr>
        <p:sp>
          <p:nvSpPr>
            <p:cNvPr id="16" name="矩形: 圓角 15">
              <a:extLst>
                <a:ext uri="{FF2B5EF4-FFF2-40B4-BE49-F238E27FC236}">
                  <a16:creationId xmlns:a16="http://schemas.microsoft.com/office/drawing/2014/main" id="{F7F6797A-AC88-4D15-B7FA-A74970C9F9F0}"/>
                </a:ext>
              </a:extLst>
            </p:cNvPr>
            <p:cNvSpPr/>
            <p:nvPr/>
          </p:nvSpPr>
          <p:spPr>
            <a:xfrm>
              <a:off x="1701145" y="2729352"/>
              <a:ext cx="5563664" cy="22228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日間部新生訓練。</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日間部班級幹部講習。</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日間部畢業典禮。</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法治及品德教育。</a:t>
              </a: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五專前三年早掃服務。</a:t>
              </a:r>
            </a:p>
          </p:txBody>
        </p:sp>
        <p:sp>
          <p:nvSpPr>
            <p:cNvPr id="17" name="矩形: 圓角 16">
              <a:extLst>
                <a:ext uri="{FF2B5EF4-FFF2-40B4-BE49-F238E27FC236}">
                  <a16:creationId xmlns:a16="http://schemas.microsoft.com/office/drawing/2014/main" id="{12690773-341B-4CEA-B224-3F766DD9C2EE}"/>
                </a:ext>
              </a:extLst>
            </p:cNvPr>
            <p:cNvSpPr/>
            <p:nvPr/>
          </p:nvSpPr>
          <p:spPr>
            <a:xfrm>
              <a:off x="713232" y="2221992"/>
              <a:ext cx="3384398" cy="631084"/>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2">
                      <a:lumMod val="50000"/>
                    </a:schemeClr>
                  </a:solidFill>
                  <a:latin typeface="華康POP1體 Std W5" panose="040B0500000000000000" pitchFamily="82" charset="-120"/>
                  <a:ea typeface="華康POP1體 Std W5" panose="040B0500000000000000" pitchFamily="82" charset="-120"/>
                </a:rPr>
                <a:t>活動類</a:t>
              </a:r>
            </a:p>
          </p:txBody>
        </p:sp>
      </p:grpSp>
    </p:spTree>
    <p:extLst>
      <p:ext uri="{BB962C8B-B14F-4D97-AF65-F5344CB8AC3E}">
        <p14:creationId xmlns:p14="http://schemas.microsoft.com/office/powerpoint/2010/main" val="2199188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FEF02C1-8462-471B-A4A9-8362D3250EF8}"/>
              </a:ext>
            </a:extLst>
          </p:cNvPr>
          <p:cNvSpPr txBox="1"/>
          <p:nvPr/>
        </p:nvSpPr>
        <p:spPr>
          <a:xfrm>
            <a:off x="2532668" y="641030"/>
            <a:ext cx="7126664" cy="830997"/>
          </a:xfrm>
          <a:prstGeom prst="rect">
            <a:avLst/>
          </a:prstGeom>
        </p:spPr>
        <p:txBody>
          <a:bodyPr anchor="ctr"/>
          <a:lstStyle>
            <a:defPPr>
              <a:defRPr lang="zh-CN"/>
            </a:defPPr>
            <a:lvl1pPr marR="0" lvl="0" indent="0" algn="ctr" fontAlgn="auto">
              <a:lnSpc>
                <a:spcPct val="100000"/>
              </a:lnSpc>
              <a:spcBef>
                <a:spcPct val="0"/>
              </a:spcBef>
              <a:spcAft>
                <a:spcPts val="0"/>
              </a:spcAft>
              <a:buClrTx/>
              <a:buSzTx/>
              <a:buFontTx/>
              <a:buNone/>
              <a:tabLst/>
              <a:defRPr sz="4800">
                <a:solidFill>
                  <a:srgbClr val="0070C0"/>
                </a:solidFill>
                <a:latin typeface="華康新綜藝體 Std W5" panose="040B0500000000000000" pitchFamily="82" charset="-120"/>
                <a:ea typeface="華康新綜藝體 Std W5" panose="040B0500000000000000" pitchFamily="82" charset="-120"/>
                <a:cs typeface="+mn-ea"/>
              </a:defRPr>
            </a:lvl1pPr>
          </a:lstStyle>
          <a:p>
            <a:r>
              <a:rPr lang="zh-TW" altLang="en-US" dirty="0"/>
              <a:t>學生</a:t>
            </a:r>
            <a:r>
              <a:rPr lang="zh-TW" altLang="zh-TW" dirty="0"/>
              <a:t>缺、曠課及請假</a:t>
            </a:r>
            <a:endParaRPr lang="zh-TW" altLang="en-US" dirty="0"/>
          </a:p>
        </p:txBody>
      </p:sp>
      <p:sp>
        <p:nvSpPr>
          <p:cNvPr id="3" name="文字方塊 2">
            <a:extLst>
              <a:ext uri="{FF2B5EF4-FFF2-40B4-BE49-F238E27FC236}">
                <a16:creationId xmlns:a16="http://schemas.microsoft.com/office/drawing/2014/main" id="{7FE3C66E-F7C1-4595-BDB0-9EB2F91BBD31}"/>
              </a:ext>
            </a:extLst>
          </p:cNvPr>
          <p:cNvSpPr txBox="1"/>
          <p:nvPr/>
        </p:nvSpPr>
        <p:spPr>
          <a:xfrm>
            <a:off x="626238" y="1994542"/>
            <a:ext cx="10939524" cy="4154984"/>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stStyle>
          <a:p>
            <a:pPr marL="342900" indent="-342900">
              <a:lnSpc>
                <a:spcPct val="100000"/>
              </a:lnSpc>
              <a:buFont typeface="Wingdings" panose="05000000000000000000" pitchFamily="2" charset="2"/>
              <a:buChar char="Ø"/>
            </a:pPr>
            <a:r>
              <a:rPr lang="zh-TW" altLang="en-US" dirty="0"/>
              <a:t>系統開放授課老師輸入學生的缺曠紀錄僅限時</a:t>
            </a:r>
            <a:r>
              <a:rPr lang="en-US" altLang="zh-TW" dirty="0">
                <a:solidFill>
                  <a:srgbClr val="FF0000"/>
                </a:solidFill>
              </a:rPr>
              <a:t>3</a:t>
            </a:r>
            <a:r>
              <a:rPr lang="zh-TW" altLang="en-US" dirty="0">
                <a:solidFill>
                  <a:srgbClr val="FF0000"/>
                </a:solidFill>
              </a:rPr>
              <a:t>日</a:t>
            </a:r>
            <a:r>
              <a:rPr lang="zh-TW" altLang="en-US" dirty="0"/>
              <a:t>，若</a:t>
            </a:r>
            <a:r>
              <a:rPr lang="zh-TW" altLang="zh-TW" dirty="0"/>
              <a:t>老師欲修改</a:t>
            </a:r>
            <a:r>
              <a:rPr lang="zh-TW" altLang="en-US" dirty="0"/>
              <a:t>紀錄但已逾</a:t>
            </a:r>
            <a:r>
              <a:rPr lang="en-US" altLang="zh-TW" dirty="0"/>
              <a:t>3</a:t>
            </a:r>
            <a:r>
              <a:rPr lang="zh-TW" altLang="en-US" dirty="0"/>
              <a:t>日致</a:t>
            </a:r>
            <a:r>
              <a:rPr lang="zh-TW" altLang="zh-TW" dirty="0"/>
              <a:t>無法更正，可於點名處右上角下載「任課老師修改學生缺曠紀錄通知單」，將修正資料填妥後擲交生輔組</a:t>
            </a:r>
            <a:r>
              <a:rPr lang="en-US" altLang="zh-TW" dirty="0"/>
              <a:t>(</a:t>
            </a:r>
            <a:r>
              <a:rPr lang="zh-TW" altLang="zh-TW" dirty="0"/>
              <a:t>民生學務組</a:t>
            </a:r>
            <a:r>
              <a:rPr lang="en-US" altLang="zh-TW" dirty="0"/>
              <a:t>)</a:t>
            </a:r>
            <a:r>
              <a:rPr lang="zh-TW" altLang="zh-TW" dirty="0"/>
              <a:t>代為修改。</a:t>
            </a:r>
            <a:endParaRPr lang="en-US" altLang="zh-TW" dirty="0"/>
          </a:p>
          <a:p>
            <a:pPr marL="342900" indent="-342900">
              <a:lnSpc>
                <a:spcPct val="100000"/>
              </a:lnSpc>
              <a:buFont typeface="Wingdings" panose="05000000000000000000" pitchFamily="2" charset="2"/>
              <a:buChar char="Ø"/>
            </a:pPr>
            <a:r>
              <a:rPr lang="zh-TW" altLang="zh-TW" dirty="0"/>
              <a:t>老師可以從【</a:t>
            </a:r>
            <a:r>
              <a:rPr lang="en-US" altLang="zh-TW" dirty="0" err="1">
                <a:hlinkClick r:id="rId2">
                  <a:extLst>
                    <a:ext uri="{A12FA001-AC4F-418D-AE19-62706E023703}">
                      <ahyp:hlinkClr xmlns:ahyp="http://schemas.microsoft.com/office/drawing/2018/hyperlinkcolor" val="tx"/>
                    </a:ext>
                  </a:extLst>
                </a:hlinkClick>
              </a:rPr>
              <a:t>教師管理系統</a:t>
            </a:r>
            <a:r>
              <a:rPr lang="zh-TW" altLang="zh-TW" dirty="0"/>
              <a:t>】查詢所授課班級學生缺課及扣考預警狀況</a:t>
            </a:r>
            <a:r>
              <a:rPr lang="zh-TW" altLang="en-US" dirty="0"/>
              <a:t>，並</a:t>
            </a:r>
            <a:r>
              <a:rPr lang="zh-TW" altLang="zh-TW" dirty="0"/>
              <a:t>提醒學生多關注【學生管理系統】之缺曠等</a:t>
            </a:r>
            <a:r>
              <a:rPr lang="zh-TW" altLang="en-US" dirty="0"/>
              <a:t>情形</a:t>
            </a:r>
            <a:r>
              <a:rPr lang="zh-TW" altLang="zh-TW" dirty="0"/>
              <a:t>。</a:t>
            </a:r>
            <a:endParaRPr lang="en-US" altLang="zh-TW" dirty="0"/>
          </a:p>
          <a:p>
            <a:pPr marL="342900" indent="-342900">
              <a:lnSpc>
                <a:spcPct val="100000"/>
              </a:lnSpc>
              <a:buFont typeface="Wingdings" panose="05000000000000000000" pitchFamily="2" charset="2"/>
              <a:buChar char="Ø"/>
            </a:pPr>
            <a:r>
              <a:rPr lang="zh-TW" altLang="en-US" dirty="0"/>
              <a:t>核假權責：</a:t>
            </a:r>
            <a:r>
              <a:rPr lang="en-US" altLang="zh-TW" dirty="0"/>
              <a:t>1</a:t>
            </a:r>
            <a:r>
              <a:rPr lang="zh-TW" altLang="zh-TW" dirty="0"/>
              <a:t>日內由導師核准，</a:t>
            </a:r>
            <a:r>
              <a:rPr lang="en-US" altLang="zh-TW" dirty="0"/>
              <a:t>2</a:t>
            </a:r>
            <a:r>
              <a:rPr lang="zh-TW" altLang="en-US" dirty="0"/>
              <a:t>日</a:t>
            </a:r>
            <a:r>
              <a:rPr lang="zh-TW" altLang="zh-TW" dirty="0"/>
              <a:t>由</a:t>
            </a:r>
            <a:r>
              <a:rPr lang="zh-TW" altLang="en-US" dirty="0"/>
              <a:t>生輔組</a:t>
            </a:r>
            <a:r>
              <a:rPr lang="zh-TW" altLang="zh-TW" dirty="0"/>
              <a:t>核准</a:t>
            </a:r>
            <a:r>
              <a:rPr lang="zh-TW" altLang="en-US" dirty="0"/>
              <a:t>、</a:t>
            </a:r>
            <a:r>
              <a:rPr lang="en-US" altLang="zh-TW" dirty="0"/>
              <a:t>3-7</a:t>
            </a:r>
            <a:r>
              <a:rPr lang="zh-TW" altLang="en-US" dirty="0"/>
              <a:t>日由學務長核准、</a:t>
            </a:r>
            <a:r>
              <a:rPr lang="en-US" altLang="zh-TW" dirty="0"/>
              <a:t>8</a:t>
            </a:r>
            <a:r>
              <a:rPr lang="zh-TW" altLang="en-US" dirty="0"/>
              <a:t>日以上由校長核准</a:t>
            </a:r>
            <a:r>
              <a:rPr lang="zh-TW" altLang="zh-TW" dirty="0"/>
              <a:t>。</a:t>
            </a:r>
            <a:endParaRPr lang="en-US" altLang="zh-TW" dirty="0"/>
          </a:p>
          <a:p>
            <a:pPr marL="342900" indent="-342900">
              <a:lnSpc>
                <a:spcPct val="100000"/>
              </a:lnSpc>
              <a:buFont typeface="Wingdings" panose="05000000000000000000" pitchFamily="2" charset="2"/>
              <a:buChar char="Ø"/>
            </a:pPr>
            <a:r>
              <a:rPr lang="zh-TW" altLang="en-US" dirty="0"/>
              <a:t>自</a:t>
            </a:r>
            <a:r>
              <a:rPr lang="en-US" altLang="zh-TW" dirty="0"/>
              <a:t>113</a:t>
            </a:r>
            <a:r>
              <a:rPr lang="zh-TW" altLang="en-US" dirty="0"/>
              <a:t>學年度開始實施心理假，每學期以</a:t>
            </a:r>
            <a:r>
              <a:rPr lang="en-US" altLang="zh-TW" dirty="0">
                <a:solidFill>
                  <a:srgbClr val="FF0000"/>
                </a:solidFill>
              </a:rPr>
              <a:t>3</a:t>
            </a:r>
            <a:r>
              <a:rPr lang="zh-TW" altLang="en-US" dirty="0">
                <a:solidFill>
                  <a:srgbClr val="FF0000"/>
                </a:solidFill>
              </a:rPr>
              <a:t>日</a:t>
            </a:r>
            <a:r>
              <a:rPr lang="zh-TW" altLang="en-US" dirty="0"/>
              <a:t>為限，無須證明；學生完成請假後，系統會發送關懷信，由導師優先關懷，必要時由導師轉介至諮商輔導組。</a:t>
            </a:r>
            <a:endParaRPr lang="en-US" altLang="zh-TW" dirty="0"/>
          </a:p>
          <a:p>
            <a:pPr marL="342900" indent="-342900">
              <a:lnSpc>
                <a:spcPct val="100000"/>
              </a:lnSpc>
              <a:buFont typeface="Wingdings" panose="05000000000000000000" pitchFamily="2" charset="2"/>
              <a:buChar char="Ø"/>
            </a:pPr>
            <a:r>
              <a:rPr lang="zh-TW" altLang="en-US" dirty="0"/>
              <a:t>有關缺、曠課或請假相關</a:t>
            </a:r>
            <a:r>
              <a:rPr lang="zh-TW" altLang="zh-TW" dirty="0"/>
              <a:t>疑問，</a:t>
            </a:r>
            <a:r>
              <a:rPr lang="zh-TW" altLang="en-US" dirty="0"/>
              <a:t>可</a:t>
            </a:r>
            <a:r>
              <a:rPr lang="zh-TW" altLang="zh-TW" dirty="0"/>
              <a:t>參閱本校「學生請假</a:t>
            </a:r>
            <a:r>
              <a:rPr lang="zh-TW" altLang="en-US" dirty="0"/>
              <a:t>規定</a:t>
            </a:r>
            <a:r>
              <a:rPr lang="zh-TW" altLang="zh-TW" dirty="0"/>
              <a:t>」</a:t>
            </a:r>
            <a:r>
              <a:rPr lang="zh-TW" altLang="en-US" dirty="0"/>
              <a:t>或致電</a:t>
            </a:r>
            <a:r>
              <a:rPr lang="zh-TW" altLang="zh-TW" dirty="0"/>
              <a:t>生輔組</a:t>
            </a:r>
            <a:r>
              <a:rPr lang="en-US" altLang="zh-TW" dirty="0"/>
              <a:t>(</a:t>
            </a:r>
            <a:r>
              <a:rPr lang="zh-TW" altLang="zh-TW" dirty="0"/>
              <a:t>民生學務組</a:t>
            </a:r>
            <a:r>
              <a:rPr lang="en-US" altLang="zh-TW" dirty="0"/>
              <a:t>)</a:t>
            </a:r>
            <a:r>
              <a:rPr lang="zh-TW" altLang="en-US" dirty="0"/>
              <a:t>洽詢。</a:t>
            </a:r>
          </a:p>
        </p:txBody>
      </p:sp>
    </p:spTree>
    <p:extLst>
      <p:ext uri="{BB962C8B-B14F-4D97-AF65-F5344CB8AC3E}">
        <p14:creationId xmlns:p14="http://schemas.microsoft.com/office/powerpoint/2010/main" val="3713042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D4A3B98F-6A49-43DA-B651-91E6B46E817B}"/>
              </a:ext>
            </a:extLst>
          </p:cNvPr>
          <p:cNvSpPr/>
          <p:nvPr/>
        </p:nvSpPr>
        <p:spPr>
          <a:xfrm>
            <a:off x="1407812" y="4784587"/>
            <a:ext cx="1056397" cy="1056397"/>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7A5E0C9A-CAF3-4888-837B-FC3767A57C8C}"/>
              </a:ext>
            </a:extLst>
          </p:cNvPr>
          <p:cNvSpPr/>
          <p:nvPr/>
        </p:nvSpPr>
        <p:spPr>
          <a:xfrm>
            <a:off x="9727792" y="413334"/>
            <a:ext cx="563400" cy="5634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D89A7198-D701-4783-A59D-BCD05966888C}"/>
              </a:ext>
            </a:extLst>
          </p:cNvPr>
          <p:cNvSpPr/>
          <p:nvPr/>
        </p:nvSpPr>
        <p:spPr>
          <a:xfrm>
            <a:off x="-397892" y="-751849"/>
            <a:ext cx="1629792" cy="1629792"/>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0BE10BF7-C5F4-4FE0-AEEF-8235E084A839}"/>
              </a:ext>
            </a:extLst>
          </p:cNvPr>
          <p:cNvSpPr/>
          <p:nvPr/>
        </p:nvSpPr>
        <p:spPr>
          <a:xfrm>
            <a:off x="8919450" y="4529982"/>
            <a:ext cx="449100" cy="449100"/>
          </a:xfrm>
          <a:prstGeom prst="ellipse">
            <a:avLst/>
          </a:prstGeom>
          <a:solidFill>
            <a:schemeClr val="bg1"/>
          </a:solidFill>
          <a:ln>
            <a:noFill/>
          </a:ln>
          <a:effectLst>
            <a:outerShdw blurRad="5461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a:extLst>
              <a:ext uri="{FF2B5EF4-FFF2-40B4-BE49-F238E27FC236}">
                <a16:creationId xmlns:a16="http://schemas.microsoft.com/office/drawing/2014/main" id="{51ACFD56-E5D9-427E-9740-DA5852656F0F}"/>
              </a:ext>
            </a:extLst>
          </p:cNvPr>
          <p:cNvGrpSpPr/>
          <p:nvPr/>
        </p:nvGrpSpPr>
        <p:grpSpPr>
          <a:xfrm>
            <a:off x="3048000" y="720042"/>
            <a:ext cx="6096000" cy="3971481"/>
            <a:chOff x="3048000" y="1443260"/>
            <a:chExt cx="6096000" cy="3971481"/>
          </a:xfrm>
        </p:grpSpPr>
        <p:sp>
          <p:nvSpPr>
            <p:cNvPr id="14" name="矩形: 圆角 1">
              <a:extLst>
                <a:ext uri="{FF2B5EF4-FFF2-40B4-BE49-F238E27FC236}">
                  <a16:creationId xmlns:a16="http://schemas.microsoft.com/office/drawing/2014/main" id="{BF97AFBC-27AF-41E9-ADE8-CA1910FFAB41}"/>
                </a:ext>
              </a:extLst>
            </p:cNvPr>
            <p:cNvSpPr/>
            <p:nvPr/>
          </p:nvSpPr>
          <p:spPr>
            <a:xfrm rot="2684577">
              <a:off x="4110260" y="1443260"/>
              <a:ext cx="3971481" cy="3971481"/>
            </a:xfrm>
            <a:prstGeom prst="roundRect">
              <a:avLst>
                <a:gd name="adj" fmla="val 13360"/>
              </a:avLst>
            </a:prstGeom>
            <a:solidFill>
              <a:schemeClr val="bg1"/>
            </a:solidFill>
            <a:ln>
              <a:noFill/>
            </a:ln>
            <a:effectLst>
              <a:outerShdw blurRad="546100" sx="101000" sy="101000" algn="ctr" rotWithShape="0">
                <a:schemeClr val="tx1">
                  <a:lumMod val="65000"/>
                  <a:lumOff val="3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5">
              <a:extLst>
                <a:ext uri="{FF2B5EF4-FFF2-40B4-BE49-F238E27FC236}">
                  <a16:creationId xmlns:a16="http://schemas.microsoft.com/office/drawing/2014/main" id="{8E42A8E3-2D45-4AB9-B1D0-8A0770BF747D}"/>
                </a:ext>
              </a:extLst>
            </p:cNvPr>
            <p:cNvSpPr txBox="1"/>
            <p:nvPr/>
          </p:nvSpPr>
          <p:spPr>
            <a:xfrm>
              <a:off x="3048000" y="3370650"/>
              <a:ext cx="6096000" cy="646331"/>
            </a:xfrm>
            <a:prstGeom prst="rect">
              <a:avLst/>
            </a:prstGeom>
            <a:noFill/>
          </p:spPr>
          <p:txBody>
            <a:bodyPr wrap="square">
              <a:spAutoFit/>
            </a:bodyPr>
            <a:lstStyle/>
            <a:p>
              <a:pPr algn="ctr"/>
              <a:r>
                <a:rPr lang="zh-TW" altLang="en-US" sz="3600" spc="300" dirty="0">
                  <a:latin typeface="華康新綜藝體 Std W5" panose="040B0500000000000000" pitchFamily="82" charset="-120"/>
                  <a:ea typeface="華康新綜藝體 Std W5" panose="040B0500000000000000" pitchFamily="82" charset="-120"/>
                  <a:cs typeface="+mn-ea"/>
                  <a:sym typeface="+mn-lt"/>
                </a:rPr>
                <a:t>課外活動指導組</a:t>
              </a:r>
              <a:endParaRPr lang="zh-CN" altLang="en-US" sz="3600" spc="300" dirty="0">
                <a:latin typeface="華康新綜藝體 Std W5" panose="040B0500000000000000" pitchFamily="82" charset="-120"/>
                <a:ea typeface="華康新綜藝體 Std W5" panose="040B0500000000000000" pitchFamily="82" charset="-120"/>
                <a:cs typeface="+mn-ea"/>
                <a:sym typeface="+mn-lt"/>
              </a:endParaRPr>
            </a:p>
          </p:txBody>
        </p:sp>
      </p:grpSp>
      <p:sp>
        <p:nvSpPr>
          <p:cNvPr id="2" name="文本框 1"/>
          <p:cNvSpPr txBox="1"/>
          <p:nvPr/>
        </p:nvSpPr>
        <p:spPr>
          <a:xfrm>
            <a:off x="1819922" y="617708"/>
            <a:ext cx="2867488" cy="646331"/>
          </a:xfrm>
          <a:prstGeom prst="rect">
            <a:avLst/>
          </a:prstGeom>
          <a:noFill/>
        </p:spPr>
        <p:txBody>
          <a:bodyPr wrap="square" rtlCol="0">
            <a:spAutoFit/>
          </a:bodyPr>
          <a:lstStyle/>
          <a:p>
            <a:r>
              <a:rPr lang="en-US" altLang="zh-CN" dirty="0">
                <a:solidFill>
                  <a:srgbClr val="FFFFFF"/>
                </a:solidFill>
              </a:rPr>
              <a:t>https</a:t>
            </a:r>
            <a:r>
              <a:rPr lang="zh-CN" altLang="en-US" dirty="0">
                <a:solidFill>
                  <a:srgbClr val="FFFFFF"/>
                </a:solidFill>
              </a:rPr>
              <a:t>：</a:t>
            </a:r>
            <a:r>
              <a:rPr lang="en-US" altLang="zh-CN" dirty="0">
                <a:solidFill>
                  <a:srgbClr val="FFFFFF"/>
                </a:solidFill>
              </a:rPr>
              <a:t>//www.ypppt.com/</a:t>
            </a:r>
            <a:endParaRPr lang="zh-CN" altLang="en-US" dirty="0">
              <a:solidFill>
                <a:srgbClr val="FFFFFF"/>
              </a:solidFill>
            </a:endParaRPr>
          </a:p>
        </p:txBody>
      </p:sp>
      <p:sp>
        <p:nvSpPr>
          <p:cNvPr id="16" name="副標題 2">
            <a:extLst>
              <a:ext uri="{FF2B5EF4-FFF2-40B4-BE49-F238E27FC236}">
                <a16:creationId xmlns:a16="http://schemas.microsoft.com/office/drawing/2014/main" id="{5DB4B585-5C08-4464-96F2-DE7E3F90BCDA}"/>
              </a:ext>
            </a:extLst>
          </p:cNvPr>
          <p:cNvSpPr txBox="1">
            <a:spLocks/>
          </p:cNvSpPr>
          <p:nvPr/>
        </p:nvSpPr>
        <p:spPr>
          <a:xfrm>
            <a:off x="417004" y="3361361"/>
            <a:ext cx="11461052" cy="2240485"/>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Ø"/>
            </a:pPr>
            <a:r>
              <a:rPr lang="zh-TW" altLang="zh-TW" dirty="0">
                <a:solidFill>
                  <a:schemeClr val="tx1"/>
                </a:solidFill>
              </a:rPr>
              <a:t>以輔導學生社團發展為主，期許能協助學生透過研習、討論、競賽、成果發表、校際交流等活動，也經由社團自治培養學生管理能力與合作精神，並舉辦多樣化的全校性藝能競賽。此外另設置各項獎助學金及校內外工讀機會，以協助學生就學權益。</a:t>
            </a:r>
            <a:endParaRPr lang="zh-TW" altLang="en-US" dirty="0">
              <a:solidFill>
                <a:schemeClr val="tx1"/>
              </a:solidFill>
            </a:endParaRPr>
          </a:p>
        </p:txBody>
      </p:sp>
      <p:pic>
        <p:nvPicPr>
          <p:cNvPr id="17" name="圖片 16">
            <a:extLst>
              <a:ext uri="{FF2B5EF4-FFF2-40B4-BE49-F238E27FC236}">
                <a16:creationId xmlns:a16="http://schemas.microsoft.com/office/drawing/2014/main" id="{29EB767C-0FF8-40F9-9A96-D5086D2C8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093" y="5892622"/>
            <a:ext cx="451104" cy="487680"/>
          </a:xfrm>
          <a:prstGeom prst="rect">
            <a:avLst/>
          </a:prstGeom>
        </p:spPr>
      </p:pic>
      <p:pic>
        <p:nvPicPr>
          <p:cNvPr id="19" name="圖片 18">
            <a:extLst>
              <a:ext uri="{FF2B5EF4-FFF2-40B4-BE49-F238E27FC236}">
                <a16:creationId xmlns:a16="http://schemas.microsoft.com/office/drawing/2014/main" id="{F2F4F0C7-ED95-45D9-A720-6B1CF2BD5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000" y="894801"/>
            <a:ext cx="1800000" cy="1752631"/>
          </a:xfrm>
          <a:prstGeom prst="rect">
            <a:avLst/>
          </a:prstGeom>
        </p:spPr>
      </p:pic>
      <p:sp>
        <p:nvSpPr>
          <p:cNvPr id="18" name="副標題 2">
            <a:extLst>
              <a:ext uri="{FF2B5EF4-FFF2-40B4-BE49-F238E27FC236}">
                <a16:creationId xmlns:a16="http://schemas.microsoft.com/office/drawing/2014/main" id="{FA29D471-B4DE-4EDD-89A0-2FEDE7C73ADD}"/>
              </a:ext>
            </a:extLst>
          </p:cNvPr>
          <p:cNvSpPr txBox="1">
            <a:spLocks/>
          </p:cNvSpPr>
          <p:nvPr/>
        </p:nvSpPr>
        <p:spPr>
          <a:xfrm>
            <a:off x="3128533" y="5804792"/>
            <a:ext cx="7063659" cy="578492"/>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zh-TW" altLang="en-US" dirty="0">
                <a:solidFill>
                  <a:schemeClr val="tx1"/>
                </a:solidFill>
              </a:rPr>
              <a:t>所在位置：活動中心</a:t>
            </a:r>
            <a:r>
              <a:rPr lang="en-US" altLang="zh-TW" dirty="0">
                <a:solidFill>
                  <a:schemeClr val="tx1"/>
                </a:solidFill>
              </a:rPr>
              <a:t>5F(</a:t>
            </a:r>
            <a:r>
              <a:rPr lang="zh-TW" altLang="en-US" dirty="0">
                <a:solidFill>
                  <a:schemeClr val="tx1"/>
                </a:solidFill>
              </a:rPr>
              <a:t>原</a:t>
            </a:r>
            <a:r>
              <a:rPr lang="en-US" altLang="zh-TW" dirty="0">
                <a:solidFill>
                  <a:schemeClr val="tx1"/>
                </a:solidFill>
              </a:rPr>
              <a:t>3F</a:t>
            </a:r>
            <a:r>
              <a:rPr lang="zh-TW" altLang="en-US" dirty="0">
                <a:solidFill>
                  <a:schemeClr val="tx1"/>
                </a:solidFill>
              </a:rPr>
              <a:t>，施工期間移至</a:t>
            </a:r>
            <a:r>
              <a:rPr lang="en-US" altLang="zh-TW" dirty="0">
                <a:solidFill>
                  <a:schemeClr val="tx1"/>
                </a:solidFill>
              </a:rPr>
              <a:t>5F)</a:t>
            </a:r>
            <a:endParaRPr lang="zh-TW" altLang="en-US" dirty="0">
              <a:solidFill>
                <a:schemeClr val="tx1"/>
              </a:solidFill>
            </a:endParaRPr>
          </a:p>
        </p:txBody>
      </p:sp>
    </p:spTree>
    <p:custDataLst>
      <p:tags r:id="rId1"/>
    </p:custDataLst>
    <p:extLst>
      <p:ext uri="{BB962C8B-B14F-4D97-AF65-F5344CB8AC3E}">
        <p14:creationId xmlns:p14="http://schemas.microsoft.com/office/powerpoint/2010/main" val="2597067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C1E15D2-6EE4-4A1D-9FD4-F07801801B84}"/>
              </a:ext>
            </a:extLst>
          </p:cNvPr>
          <p:cNvSpPr txBox="1"/>
          <p:nvPr/>
        </p:nvSpPr>
        <p:spPr>
          <a:xfrm>
            <a:off x="2886173" y="292607"/>
            <a:ext cx="6419654" cy="740389"/>
          </a:xfrm>
          <a:prstGeom prst="rect">
            <a:avLst/>
          </a:prstGeom>
        </p:spPr>
        <p:txBody>
          <a:bodyPr anchor="ctr"/>
          <a:lstStyle>
            <a:defPPr>
              <a:defRPr lang="zh-CN"/>
            </a:defPPr>
            <a:lvl1pPr marR="0" lvl="0" indent="0" algn="ctr" fontAlgn="auto">
              <a:lnSpc>
                <a:spcPct val="100000"/>
              </a:lnSpc>
              <a:spcBef>
                <a:spcPct val="0"/>
              </a:spcBef>
              <a:spcAft>
                <a:spcPts val="0"/>
              </a:spcAft>
              <a:buClrTx/>
              <a:buSzTx/>
              <a:buFontTx/>
              <a:buNone/>
              <a:tabLst/>
              <a:defRPr sz="4800">
                <a:solidFill>
                  <a:srgbClr val="0070C0"/>
                </a:solidFill>
                <a:latin typeface="華康新綜藝體 Std W5" panose="040B0500000000000000" pitchFamily="82" charset="-120"/>
                <a:ea typeface="華康新綜藝體 Std W5" panose="040B0500000000000000" pitchFamily="82" charset="-120"/>
                <a:cs typeface="+mn-ea"/>
              </a:defRPr>
            </a:lvl1pPr>
          </a:lstStyle>
          <a:p>
            <a:r>
              <a:rPr lang="zh-TW" altLang="zh-TW" dirty="0"/>
              <a:t>業務簡介</a:t>
            </a:r>
          </a:p>
        </p:txBody>
      </p:sp>
      <p:sp>
        <p:nvSpPr>
          <p:cNvPr id="3" name="文字方塊 2">
            <a:extLst>
              <a:ext uri="{FF2B5EF4-FFF2-40B4-BE49-F238E27FC236}">
                <a16:creationId xmlns:a16="http://schemas.microsoft.com/office/drawing/2014/main" id="{CC2A74F9-1081-4DE9-9A89-C91D08BAE4E0}"/>
              </a:ext>
            </a:extLst>
          </p:cNvPr>
          <p:cNvSpPr txBox="1"/>
          <p:nvPr/>
        </p:nvSpPr>
        <p:spPr>
          <a:xfrm>
            <a:off x="952107" y="1284920"/>
            <a:ext cx="10718954" cy="3902479"/>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stStyle>
          <a:p>
            <a:pPr marL="342900" indent="-342900">
              <a:buFont typeface="Wingdings" panose="05000000000000000000" pitchFamily="2" charset="2"/>
              <a:buChar char="Ø"/>
            </a:pPr>
            <a:r>
              <a:rPr lang="zh-TW" altLang="zh-TW" dirty="0"/>
              <a:t>學生自治組織、校內社團輔導及活動業務</a:t>
            </a:r>
            <a:endParaRPr lang="en-US" altLang="zh-TW" dirty="0"/>
          </a:p>
          <a:p>
            <a:pPr marL="457200" indent="-457200">
              <a:buFont typeface="+mj-lt"/>
              <a:buAutoNum type="arabicParenR"/>
            </a:pPr>
            <a:r>
              <a:rPr lang="zh-TW" altLang="zh-TW" dirty="0"/>
              <a:t>學生會、學生議會、畢委會及校內社團</a:t>
            </a:r>
            <a:r>
              <a:rPr lang="en-US" altLang="zh-TW" dirty="0"/>
              <a:t>(</a:t>
            </a:r>
            <a:r>
              <a:rPr lang="zh-TW" altLang="zh-TW" dirty="0"/>
              <a:t>學藝性、學術性、服務性、康樂性、體能性社團</a:t>
            </a:r>
            <a:r>
              <a:rPr lang="en-US" altLang="zh-TW" dirty="0"/>
              <a:t>)</a:t>
            </a:r>
            <a:r>
              <a:rPr lang="zh-TW" altLang="zh-TW" dirty="0"/>
              <a:t>輔導等。</a:t>
            </a:r>
          </a:p>
          <a:p>
            <a:pPr marL="457200" indent="-457200">
              <a:buFont typeface="+mj-lt"/>
              <a:buAutoNum type="arabicParenR"/>
            </a:pPr>
            <a:r>
              <a:rPr lang="zh-TW" altLang="zh-TW" dirty="0"/>
              <a:t>辦理學生社團活動申請、核備業務。</a:t>
            </a:r>
          </a:p>
          <a:p>
            <a:pPr marL="457200" indent="-457200">
              <a:buFont typeface="+mj-lt"/>
              <a:buAutoNum type="arabicParenR"/>
            </a:pPr>
            <a:r>
              <a:rPr lang="zh-TW" altLang="zh-TW" dirty="0"/>
              <a:t>辦理新生校歌比賽</a:t>
            </a:r>
          </a:p>
          <a:p>
            <a:pPr marL="457200" indent="-457200">
              <a:buFont typeface="+mj-lt"/>
              <a:buAutoNum type="arabicParenR"/>
            </a:pPr>
            <a:r>
              <a:rPr lang="zh-TW" altLang="zh-TW" dirty="0"/>
              <a:t>各系科班遊、畢旅活動會辦。</a:t>
            </a:r>
          </a:p>
          <a:p>
            <a:pPr marL="457200" indent="-457200">
              <a:buFont typeface="+mj-lt"/>
              <a:buAutoNum type="arabicParenR"/>
            </a:pPr>
            <a:r>
              <a:rPr lang="zh-TW" altLang="zh-TW" dirty="0"/>
              <a:t>園遊會活動。</a:t>
            </a:r>
          </a:p>
        </p:txBody>
      </p:sp>
      <p:pic>
        <p:nvPicPr>
          <p:cNvPr id="5" name="圖片 4">
            <a:extLst>
              <a:ext uri="{FF2B5EF4-FFF2-40B4-BE49-F238E27FC236}">
                <a16:creationId xmlns:a16="http://schemas.microsoft.com/office/drawing/2014/main" id="{FFB88DC7-08F4-4791-A689-46FBF866F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216" y="2965324"/>
            <a:ext cx="3781221" cy="3781221"/>
          </a:xfrm>
          <a:prstGeom prst="rect">
            <a:avLst/>
          </a:prstGeom>
        </p:spPr>
      </p:pic>
    </p:spTree>
    <p:extLst>
      <p:ext uri="{BB962C8B-B14F-4D97-AF65-F5344CB8AC3E}">
        <p14:creationId xmlns:p14="http://schemas.microsoft.com/office/powerpoint/2010/main" val="3488544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C1E15D2-6EE4-4A1D-9FD4-F07801801B84}"/>
              </a:ext>
            </a:extLst>
          </p:cNvPr>
          <p:cNvSpPr txBox="1"/>
          <p:nvPr/>
        </p:nvSpPr>
        <p:spPr>
          <a:xfrm>
            <a:off x="2886173" y="390836"/>
            <a:ext cx="6419654" cy="743494"/>
          </a:xfrm>
          <a:prstGeom prst="rect">
            <a:avLst/>
          </a:prstGeom>
        </p:spPr>
        <p:txBody>
          <a:bodyPr anchor="ctr"/>
          <a:lstStyle>
            <a:defPPr>
              <a:defRPr lang="zh-CN"/>
            </a:defPPr>
            <a:lvl1pPr marR="0" lvl="0" indent="0" algn="ctr" fontAlgn="auto">
              <a:lnSpc>
                <a:spcPct val="100000"/>
              </a:lnSpc>
              <a:spcBef>
                <a:spcPct val="0"/>
              </a:spcBef>
              <a:spcAft>
                <a:spcPts val="0"/>
              </a:spcAft>
              <a:buClrTx/>
              <a:buSzTx/>
              <a:buFontTx/>
              <a:buNone/>
              <a:tabLst/>
              <a:defRPr sz="4800">
                <a:solidFill>
                  <a:srgbClr val="0070C0"/>
                </a:solidFill>
                <a:latin typeface="華康新綜藝體 Std W5" panose="040B0500000000000000" pitchFamily="82" charset="-120"/>
                <a:ea typeface="華康新綜藝體 Std W5" panose="040B0500000000000000" pitchFamily="82" charset="-120"/>
                <a:cs typeface="+mn-ea"/>
              </a:defRPr>
            </a:lvl1pPr>
          </a:lstStyle>
          <a:p>
            <a:r>
              <a:rPr lang="zh-TW" altLang="zh-TW" dirty="0"/>
              <a:t>業務簡介</a:t>
            </a:r>
          </a:p>
        </p:txBody>
      </p:sp>
      <p:grpSp>
        <p:nvGrpSpPr>
          <p:cNvPr id="9" name="群組 8">
            <a:extLst>
              <a:ext uri="{FF2B5EF4-FFF2-40B4-BE49-F238E27FC236}">
                <a16:creationId xmlns:a16="http://schemas.microsoft.com/office/drawing/2014/main" id="{318AEF89-A6AE-4EAE-8442-0C4D16D504DA}"/>
              </a:ext>
            </a:extLst>
          </p:cNvPr>
          <p:cNvGrpSpPr/>
          <p:nvPr/>
        </p:nvGrpSpPr>
        <p:grpSpPr>
          <a:xfrm>
            <a:off x="399571" y="1840992"/>
            <a:ext cx="5833872" cy="3090672"/>
            <a:chOff x="713232" y="2221992"/>
            <a:chExt cx="5833872" cy="3090672"/>
          </a:xfrm>
        </p:grpSpPr>
        <p:sp>
          <p:nvSpPr>
            <p:cNvPr id="7" name="矩形: 圓角 6">
              <a:extLst>
                <a:ext uri="{FF2B5EF4-FFF2-40B4-BE49-F238E27FC236}">
                  <a16:creationId xmlns:a16="http://schemas.microsoft.com/office/drawing/2014/main" id="{6A5CB6BB-2457-4088-845B-55530E95785A}"/>
                </a:ext>
              </a:extLst>
            </p:cNvPr>
            <p:cNvSpPr/>
            <p:nvPr/>
          </p:nvSpPr>
          <p:spPr>
            <a:xfrm>
              <a:off x="1185388" y="2529840"/>
              <a:ext cx="5361716" cy="278282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600" dirty="0">
                <a:solidFill>
                  <a:schemeClr val="bg2">
                    <a:lumMod val="50000"/>
                  </a:schemeClr>
                </a:solidFill>
                <a:latin typeface="華康POP1體 Std W5" panose="040B0500000000000000" pitchFamily="82" charset="-120"/>
                <a:ea typeface="華康POP1體 Std W5" panose="040B0500000000000000" pitchFamily="82" charset="-120"/>
              </a:endParaRP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辦理日間部就學貸款業務。</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辦理校內急難救助金。</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辦理教育部學產基金急難慰問金。</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協辦校外各項獎助學金申請。</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辦理弱勢生活助學金申請。</a:t>
              </a:r>
            </a:p>
          </p:txBody>
        </p:sp>
        <p:sp>
          <p:nvSpPr>
            <p:cNvPr id="4" name="矩形: 圓角 3">
              <a:extLst>
                <a:ext uri="{FF2B5EF4-FFF2-40B4-BE49-F238E27FC236}">
                  <a16:creationId xmlns:a16="http://schemas.microsoft.com/office/drawing/2014/main" id="{DEB35E23-6063-4F1C-9DA1-B0CDB95EC9D5}"/>
                </a:ext>
              </a:extLst>
            </p:cNvPr>
            <p:cNvSpPr/>
            <p:nvPr/>
          </p:nvSpPr>
          <p:spPr>
            <a:xfrm>
              <a:off x="713232" y="2221992"/>
              <a:ext cx="2359152" cy="85953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600" dirty="0">
                  <a:solidFill>
                    <a:schemeClr val="bg2">
                      <a:lumMod val="50000"/>
                    </a:schemeClr>
                  </a:solidFill>
                  <a:latin typeface="華康POP1體 Std W5" panose="040B0500000000000000" pitchFamily="82" charset="-120"/>
                  <a:ea typeface="華康POP1體 Std W5" panose="040B0500000000000000" pitchFamily="82" charset="-120"/>
                </a:rPr>
                <a:t>學生助學業務</a:t>
              </a:r>
              <a:endParaRPr lang="en-US" altLang="zh-TW" sz="2600" dirty="0">
                <a:solidFill>
                  <a:schemeClr val="bg2">
                    <a:lumMod val="50000"/>
                  </a:schemeClr>
                </a:solidFill>
                <a:latin typeface="華康POP1體 Std W5" panose="040B0500000000000000" pitchFamily="82" charset="-120"/>
                <a:ea typeface="華康POP1體 Std W5" panose="040B0500000000000000" pitchFamily="82" charset="-120"/>
              </a:endParaRPr>
            </a:p>
          </p:txBody>
        </p:sp>
      </p:grpSp>
      <p:grpSp>
        <p:nvGrpSpPr>
          <p:cNvPr id="14" name="群組 13">
            <a:extLst>
              <a:ext uri="{FF2B5EF4-FFF2-40B4-BE49-F238E27FC236}">
                <a16:creationId xmlns:a16="http://schemas.microsoft.com/office/drawing/2014/main" id="{F0AAFEE5-E733-441C-ADB3-3B804D53E3AB}"/>
              </a:ext>
            </a:extLst>
          </p:cNvPr>
          <p:cNvGrpSpPr/>
          <p:nvPr/>
        </p:nvGrpSpPr>
        <p:grpSpPr>
          <a:xfrm>
            <a:off x="6414657" y="3157728"/>
            <a:ext cx="5343428" cy="2447544"/>
            <a:chOff x="3690845" y="4693920"/>
            <a:chExt cx="5343428" cy="2447544"/>
          </a:xfrm>
        </p:grpSpPr>
        <p:sp>
          <p:nvSpPr>
            <p:cNvPr id="11" name="矩形: 圓角 10">
              <a:extLst>
                <a:ext uri="{FF2B5EF4-FFF2-40B4-BE49-F238E27FC236}">
                  <a16:creationId xmlns:a16="http://schemas.microsoft.com/office/drawing/2014/main" id="{1075C05D-6DC3-41A1-B2B2-A6DDB6357DAE}"/>
                </a:ext>
              </a:extLst>
            </p:cNvPr>
            <p:cNvSpPr/>
            <p:nvPr/>
          </p:nvSpPr>
          <p:spPr>
            <a:xfrm>
              <a:off x="4163001" y="5001768"/>
              <a:ext cx="4871272" cy="213969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600" dirty="0">
                <a:solidFill>
                  <a:schemeClr val="bg2">
                    <a:lumMod val="50000"/>
                  </a:schemeClr>
                </a:solidFill>
                <a:latin typeface="華康POP1體 Std W5" panose="040B0500000000000000" pitchFamily="82" charset="-120"/>
                <a:ea typeface="華康POP1體 Std W5" panose="040B0500000000000000" pitchFamily="82" charset="-120"/>
              </a:endParaRP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課指組公佈欄管理。</a:t>
              </a:r>
            </a:p>
            <a:p>
              <a:pPr marL="514350" indent="-51435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學生活動中心及音樂廳等場地之使用與環境管理。</a:t>
              </a:r>
            </a:p>
          </p:txBody>
        </p:sp>
        <p:sp>
          <p:nvSpPr>
            <p:cNvPr id="12" name="矩形: 圓角 11">
              <a:extLst>
                <a:ext uri="{FF2B5EF4-FFF2-40B4-BE49-F238E27FC236}">
                  <a16:creationId xmlns:a16="http://schemas.microsoft.com/office/drawing/2014/main" id="{388C8C30-9D31-406C-8E1A-DA9C0E792A6E}"/>
                </a:ext>
              </a:extLst>
            </p:cNvPr>
            <p:cNvSpPr/>
            <p:nvPr/>
          </p:nvSpPr>
          <p:spPr>
            <a:xfrm>
              <a:off x="3690845" y="4693920"/>
              <a:ext cx="2359152" cy="85953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chemeClr val="bg2">
                      <a:lumMod val="50000"/>
                    </a:schemeClr>
                  </a:solidFill>
                  <a:latin typeface="華康POP1體 Std W5" panose="040B0500000000000000" pitchFamily="82" charset="-120"/>
                  <a:ea typeface="華康POP1體 Std W5" panose="040B0500000000000000" pitchFamily="82" charset="-120"/>
                </a:rPr>
                <a:t>場地管理</a:t>
              </a:r>
              <a:r>
                <a:rPr lang="zh-TW" altLang="zh-TW" sz="2600" dirty="0">
                  <a:solidFill>
                    <a:schemeClr val="bg2">
                      <a:lumMod val="50000"/>
                    </a:schemeClr>
                  </a:solidFill>
                  <a:latin typeface="華康POP1體 Std W5" panose="040B0500000000000000" pitchFamily="82" charset="-120"/>
                  <a:ea typeface="華康POP1體 Std W5" panose="040B0500000000000000" pitchFamily="82" charset="-120"/>
                </a:rPr>
                <a:t>業務</a:t>
              </a:r>
              <a:endParaRPr lang="en-US" altLang="zh-TW" sz="2600" dirty="0">
                <a:solidFill>
                  <a:schemeClr val="bg2">
                    <a:lumMod val="50000"/>
                  </a:schemeClr>
                </a:solidFill>
                <a:latin typeface="華康POP1體 Std W5" panose="040B0500000000000000" pitchFamily="82" charset="-120"/>
                <a:ea typeface="華康POP1體 Std W5" panose="040B0500000000000000" pitchFamily="82" charset="-120"/>
              </a:endParaRPr>
            </a:p>
          </p:txBody>
        </p:sp>
      </p:grpSp>
      <p:grpSp>
        <p:nvGrpSpPr>
          <p:cNvPr id="6" name="群組 5">
            <a:extLst>
              <a:ext uri="{FF2B5EF4-FFF2-40B4-BE49-F238E27FC236}">
                <a16:creationId xmlns:a16="http://schemas.microsoft.com/office/drawing/2014/main" id="{A5ADA9CD-B898-481E-AADB-7F8D7AC9E726}"/>
              </a:ext>
            </a:extLst>
          </p:cNvPr>
          <p:cNvGrpSpPr/>
          <p:nvPr/>
        </p:nvGrpSpPr>
        <p:grpSpPr>
          <a:xfrm>
            <a:off x="8001141" y="553213"/>
            <a:ext cx="2971800" cy="2604515"/>
            <a:chOff x="289843" y="4157473"/>
            <a:chExt cx="2971800" cy="2604515"/>
          </a:xfrm>
        </p:grpSpPr>
        <p:pic>
          <p:nvPicPr>
            <p:cNvPr id="5" name="圖片 4">
              <a:extLst>
                <a:ext uri="{FF2B5EF4-FFF2-40B4-BE49-F238E27FC236}">
                  <a16:creationId xmlns:a16="http://schemas.microsoft.com/office/drawing/2014/main" id="{8E54E033-B749-4D99-A235-685AFCBFEF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80588" y1="74412" x2="47941" y2="82353"/>
                          <a14:foregroundMark x1="47941" y1="82353" x2="33824" y2="77059"/>
                          <a14:foregroundMark x1="33824" y1="77059" x2="30588" y2="45882"/>
                          <a14:foregroundMark x1="30588" y1="45882" x2="39706" y2="33529"/>
                          <a14:foregroundMark x1="39706" y1="33529" x2="54118" y2="28235"/>
                          <a14:foregroundMark x1="54118" y1="28235" x2="69706" y2="28235"/>
                          <a14:foregroundMark x1="69706" y1="28235" x2="87941" y2="55882"/>
                          <a14:foregroundMark x1="87941" y1="55882" x2="80000" y2="75588"/>
                          <a14:foregroundMark x1="78824" y1="76765" x2="56176" y2="84118"/>
                          <a14:foregroundMark x1="41765" y1="73824" x2="56765" y2="76176"/>
                          <a14:foregroundMark x1="56765" y1="76176" x2="72647" y2="74118"/>
                          <a14:foregroundMark x1="72647" y1="74118" x2="80000" y2="60882"/>
                          <a14:foregroundMark x1="80000" y1="60882" x2="79706" y2="45294"/>
                          <a14:foregroundMark x1="79706" y1="45294" x2="67941" y2="33529"/>
                          <a14:foregroundMark x1="67941" y1="33529" x2="52059" y2="31471"/>
                          <a14:foregroundMark x1="52059" y1="31471" x2="38235" y2="37353"/>
                          <a14:foregroundMark x1="38235" y1="37353" x2="57353" y2="35882"/>
                          <a14:foregroundMark x1="57353" y1="35882" x2="42647" y2="43235"/>
                          <a14:foregroundMark x1="42647" y1="43235" x2="63529" y2="45588"/>
                          <a14:foregroundMark x1="63529" y1="45588" x2="48824" y2="49706"/>
                          <a14:foregroundMark x1="48824" y1="49706" x2="63824" y2="56471"/>
                          <a14:foregroundMark x1="63824" y1="56471" x2="48824" y2="57059"/>
                          <a14:foregroundMark x1="48824" y1="57059" x2="45588" y2="74118"/>
                          <a14:foregroundMark x1="45588" y1="74118" x2="62647" y2="65882"/>
                          <a14:foregroundMark x1="62647" y1="65882" x2="56765" y2="50000"/>
                          <a14:foregroundMark x1="56765" y1="50000" x2="39706" y2="56471"/>
                          <a14:foregroundMark x1="39706" y1="56471" x2="53529" y2="65294"/>
                          <a14:foregroundMark x1="53529" y1="65294" x2="52059" y2="50294"/>
                          <a14:foregroundMark x1="52059" y1="50294" x2="38235" y2="60882"/>
                          <a14:foregroundMark x1="38235" y1="60882" x2="53824" y2="69118"/>
                          <a14:foregroundMark x1="53824" y1="69118" x2="67647" y2="60882"/>
                          <a14:foregroundMark x1="67647" y1="60882" x2="53529" y2="51471"/>
                          <a14:foregroundMark x1="53529" y1="51471" x2="55882" y2="61471"/>
                        </a14:backgroundRemoval>
                      </a14:imgEffect>
                    </a14:imgLayer>
                  </a14:imgProps>
                </a:ext>
                <a:ext uri="{28A0092B-C50C-407E-A947-70E740481C1C}">
                  <a14:useLocalDpi xmlns:a14="http://schemas.microsoft.com/office/drawing/2010/main" val="0"/>
                </a:ext>
              </a:extLst>
            </a:blip>
            <a:stretch>
              <a:fillRect/>
            </a:stretch>
          </p:blipFill>
          <p:spPr>
            <a:xfrm>
              <a:off x="289843" y="4622292"/>
              <a:ext cx="2139696" cy="2139696"/>
            </a:xfrm>
            <a:prstGeom prst="rect">
              <a:avLst/>
            </a:prstGeom>
          </p:spPr>
        </p:pic>
        <p:pic>
          <p:nvPicPr>
            <p:cNvPr id="13" name="圖片 12">
              <a:extLst>
                <a:ext uri="{FF2B5EF4-FFF2-40B4-BE49-F238E27FC236}">
                  <a16:creationId xmlns:a16="http://schemas.microsoft.com/office/drawing/2014/main" id="{9254F397-A448-42F2-A266-1DFDC9D051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80588" y1="74412" x2="47941" y2="82353"/>
                          <a14:foregroundMark x1="47941" y1="82353" x2="33824" y2="77059"/>
                          <a14:foregroundMark x1="33824" y1="77059" x2="30588" y2="45882"/>
                          <a14:foregroundMark x1="30588" y1="45882" x2="39706" y2="33529"/>
                          <a14:foregroundMark x1="39706" y1="33529" x2="54118" y2="28235"/>
                          <a14:foregroundMark x1="54118" y1="28235" x2="69706" y2="28235"/>
                          <a14:foregroundMark x1="69706" y1="28235" x2="87941" y2="55882"/>
                          <a14:foregroundMark x1="87941" y1="55882" x2="80000" y2="75588"/>
                          <a14:foregroundMark x1="78824" y1="76765" x2="56176" y2="84118"/>
                          <a14:foregroundMark x1="41765" y1="73824" x2="56765" y2="76176"/>
                          <a14:foregroundMark x1="56765" y1="76176" x2="72647" y2="74118"/>
                          <a14:foregroundMark x1="72647" y1="74118" x2="80000" y2="60882"/>
                          <a14:foregroundMark x1="80000" y1="60882" x2="79706" y2="45294"/>
                          <a14:foregroundMark x1="79706" y1="45294" x2="67941" y2="33529"/>
                          <a14:foregroundMark x1="67941" y1="33529" x2="52059" y2="31471"/>
                          <a14:foregroundMark x1="52059" y1="31471" x2="38235" y2="37353"/>
                          <a14:foregroundMark x1="38235" y1="37353" x2="57353" y2="35882"/>
                          <a14:foregroundMark x1="57353" y1="35882" x2="42647" y2="43235"/>
                          <a14:foregroundMark x1="42647" y1="43235" x2="63529" y2="45588"/>
                          <a14:foregroundMark x1="63529" y1="45588" x2="48824" y2="49706"/>
                          <a14:foregroundMark x1="48824" y1="49706" x2="63824" y2="56471"/>
                          <a14:foregroundMark x1="63824" y1="56471" x2="48824" y2="57059"/>
                          <a14:foregroundMark x1="48824" y1="57059" x2="45588" y2="74118"/>
                          <a14:foregroundMark x1="45588" y1="74118" x2="62647" y2="65882"/>
                          <a14:foregroundMark x1="62647" y1="65882" x2="56765" y2="50000"/>
                          <a14:foregroundMark x1="56765" y1="50000" x2="39706" y2="56471"/>
                          <a14:foregroundMark x1="39706" y1="56471" x2="53529" y2="65294"/>
                          <a14:foregroundMark x1="53529" y1="65294" x2="52059" y2="50294"/>
                          <a14:foregroundMark x1="52059" y1="50294" x2="38235" y2="60882"/>
                          <a14:foregroundMark x1="38235" y1="60882" x2="53824" y2="69118"/>
                          <a14:foregroundMark x1="53824" y1="69118" x2="67647" y2="60882"/>
                          <a14:foregroundMark x1="67647" y1="60882" x2="53529" y2="51471"/>
                          <a14:foregroundMark x1="53529" y1="51471" x2="55882" y2="61471"/>
                        </a14:backgroundRemoval>
                      </a14:imgEffect>
                    </a14:imgLayer>
                  </a14:imgProps>
                </a:ext>
                <a:ext uri="{28A0092B-C50C-407E-A947-70E740481C1C}">
                  <a14:useLocalDpi xmlns:a14="http://schemas.microsoft.com/office/drawing/2010/main" val="0"/>
                </a:ext>
              </a:extLst>
            </a:blip>
            <a:stretch>
              <a:fillRect/>
            </a:stretch>
          </p:blipFill>
          <p:spPr>
            <a:xfrm>
              <a:off x="1121947" y="4157473"/>
              <a:ext cx="2139696" cy="2139696"/>
            </a:xfrm>
            <a:prstGeom prst="rect">
              <a:avLst/>
            </a:prstGeom>
          </p:spPr>
        </p:pic>
      </p:grpSp>
    </p:spTree>
    <p:extLst>
      <p:ext uri="{BB962C8B-B14F-4D97-AF65-F5344CB8AC3E}">
        <p14:creationId xmlns:p14="http://schemas.microsoft.com/office/powerpoint/2010/main" val="3896442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C1E15D2-6EE4-4A1D-9FD4-F07801801B84}"/>
              </a:ext>
            </a:extLst>
          </p:cNvPr>
          <p:cNvSpPr txBox="1"/>
          <p:nvPr/>
        </p:nvSpPr>
        <p:spPr>
          <a:xfrm>
            <a:off x="2886173" y="182886"/>
            <a:ext cx="6419654" cy="820780"/>
          </a:xfrm>
          <a:prstGeom prst="rect">
            <a:avLst/>
          </a:prstGeom>
        </p:spPr>
        <p:txBody>
          <a:bodyPr anchor="ctr"/>
          <a:lstStyle>
            <a:defPPr>
              <a:defRPr lang="zh-CN"/>
            </a:defPPr>
            <a:lvl1pPr marR="0" lvl="0" indent="0" algn="ctr" fontAlgn="auto">
              <a:lnSpc>
                <a:spcPct val="100000"/>
              </a:lnSpc>
              <a:spcBef>
                <a:spcPct val="0"/>
              </a:spcBef>
              <a:spcAft>
                <a:spcPts val="0"/>
              </a:spcAft>
              <a:buClrTx/>
              <a:buSzTx/>
              <a:buFontTx/>
              <a:buNone/>
              <a:tabLst/>
              <a:defRPr sz="4800">
                <a:solidFill>
                  <a:srgbClr val="0070C0"/>
                </a:solidFill>
                <a:latin typeface="華康新綜藝體 Std W5" panose="040B0500000000000000" pitchFamily="82" charset="-120"/>
                <a:ea typeface="華康新綜藝體 Std W5" panose="040B0500000000000000" pitchFamily="82" charset="-120"/>
                <a:cs typeface="+mn-ea"/>
              </a:defRPr>
            </a:lvl1pPr>
          </a:lstStyle>
          <a:p>
            <a:r>
              <a:rPr lang="zh-TW" altLang="zh-TW" dirty="0"/>
              <a:t>社團組織簡介</a:t>
            </a:r>
          </a:p>
        </p:txBody>
      </p:sp>
      <p:sp>
        <p:nvSpPr>
          <p:cNvPr id="3" name="文字方塊 2">
            <a:extLst>
              <a:ext uri="{FF2B5EF4-FFF2-40B4-BE49-F238E27FC236}">
                <a16:creationId xmlns:a16="http://schemas.microsoft.com/office/drawing/2014/main" id="{CC2A74F9-1081-4DE9-9A89-C91D08BAE4E0}"/>
              </a:ext>
            </a:extLst>
          </p:cNvPr>
          <p:cNvSpPr txBox="1"/>
          <p:nvPr/>
        </p:nvSpPr>
        <p:spPr>
          <a:xfrm>
            <a:off x="451732" y="1160204"/>
            <a:ext cx="11536052" cy="1113510"/>
          </a:xfrm>
          <a:prstGeom prst="rect">
            <a:avLst/>
          </a:prstGeom>
          <a:noFill/>
        </p:spPr>
        <p:txBody>
          <a:bodyPr wrap="square" rtlCol="0">
            <a:spAutoFit/>
          </a:bodyPr>
          <a:lstStyle>
            <a:defPPr>
              <a:defRPr lang="zh-CN"/>
            </a:defPPr>
            <a:lvl1pPr>
              <a:lnSpc>
                <a:spcPct val="150000"/>
              </a:lnSpc>
              <a:defRPr sz="2400">
                <a:solidFill>
                  <a:schemeClr val="bg2">
                    <a:lumMod val="50000"/>
                  </a:schemeClr>
                </a:solidFill>
                <a:latin typeface="華康POP1體 Std W5" panose="040B0500000000000000" pitchFamily="82" charset="-120"/>
                <a:ea typeface="華康POP1體 Std W5" panose="040B0500000000000000" pitchFamily="82" charset="-120"/>
              </a:defRPr>
            </a:lvl1pPr>
          </a:lstStyle>
          <a:p>
            <a:pPr marL="342900" indent="-342900">
              <a:buFont typeface="Wingdings" panose="05000000000000000000" pitchFamily="2" charset="2"/>
              <a:buChar char="Ø"/>
            </a:pPr>
            <a:r>
              <a:rPr lang="zh-TW" altLang="zh-TW" dirty="0"/>
              <a:t>課外活動指導組鼓勵及輔導本校學生參加社團、課外活動</a:t>
            </a:r>
            <a:r>
              <a:rPr lang="zh-TW" altLang="en-US" dirty="0"/>
              <a:t>。</a:t>
            </a:r>
            <a:endParaRPr lang="zh-TW" altLang="zh-TW" dirty="0"/>
          </a:p>
          <a:p>
            <a:pPr marL="342900" indent="-342900">
              <a:buFont typeface="Wingdings" panose="05000000000000000000" pitchFamily="2" charset="2"/>
              <a:buChar char="Ø"/>
            </a:pPr>
            <a:r>
              <a:rPr lang="zh-TW" altLang="zh-TW" dirty="0"/>
              <a:t>本校學生自治性組織及社團類別如下</a:t>
            </a:r>
            <a:r>
              <a:rPr lang="zh-TW" altLang="en-US" dirty="0"/>
              <a:t>：</a:t>
            </a:r>
            <a:endParaRPr lang="zh-TW" altLang="zh-TW" dirty="0"/>
          </a:p>
        </p:txBody>
      </p:sp>
      <p:sp>
        <p:nvSpPr>
          <p:cNvPr id="6" name="雙波浪 5">
            <a:extLst>
              <a:ext uri="{FF2B5EF4-FFF2-40B4-BE49-F238E27FC236}">
                <a16:creationId xmlns:a16="http://schemas.microsoft.com/office/drawing/2014/main" id="{4DCEF80F-11AD-4331-9F20-87D6564974DC}"/>
              </a:ext>
            </a:extLst>
          </p:cNvPr>
          <p:cNvSpPr/>
          <p:nvPr/>
        </p:nvSpPr>
        <p:spPr>
          <a:xfrm>
            <a:off x="3166267" y="2738855"/>
            <a:ext cx="5859466" cy="3690864"/>
          </a:xfrm>
          <a:prstGeom prst="doubleWav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endParaRPr lang="en-US" altLang="zh-TW" sz="2400" dirty="0">
              <a:solidFill>
                <a:schemeClr val="bg2">
                  <a:lumMod val="50000"/>
                </a:schemeClr>
              </a:solidFill>
              <a:latin typeface="華康POP1體 Std W5" panose="040B0500000000000000" pitchFamily="82" charset="-120"/>
              <a:ea typeface="華康POP1體 Std W5" panose="040B0500000000000000" pitchFamily="82" charset="-120"/>
            </a:endParaRPr>
          </a:p>
          <a:p>
            <a:pPr marL="457200" indent="-45720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學生自治組織：學生會及學生議會。</a:t>
            </a:r>
          </a:p>
          <a:p>
            <a:pPr marL="457200" indent="-45720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綜合性：畢委會。</a:t>
            </a:r>
          </a:p>
          <a:p>
            <a:pPr marL="457200" indent="-45720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學術性：金融活動社、資訊研究社等。</a:t>
            </a:r>
          </a:p>
          <a:p>
            <a:pPr marL="457200" indent="-45720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學藝性：戲劇社、攝影社等。</a:t>
            </a:r>
          </a:p>
          <a:p>
            <a:pPr marL="457200" indent="-45720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康樂性：熱音社、吉他社等</a:t>
            </a:r>
          </a:p>
          <a:p>
            <a:pPr marL="457200" indent="-45720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服務性：救傷隊、傳愛社等。</a:t>
            </a:r>
          </a:p>
          <a:p>
            <a:pPr marL="457200" indent="-457200">
              <a:buFont typeface="+mj-lt"/>
              <a:buAutoNum type="arabicParenR"/>
            </a:pPr>
            <a:r>
              <a:rPr lang="zh-TW" altLang="en-US" sz="2400" dirty="0">
                <a:solidFill>
                  <a:schemeClr val="bg2">
                    <a:lumMod val="50000"/>
                  </a:schemeClr>
                </a:solidFill>
                <a:latin typeface="華康POP1體 Std W5" panose="040B0500000000000000" pitchFamily="82" charset="-120"/>
                <a:ea typeface="華康POP1體 Std W5" panose="040B0500000000000000" pitchFamily="82" charset="-120"/>
              </a:rPr>
              <a:t>體能性：武術社、跆拳社等。</a:t>
            </a:r>
          </a:p>
          <a:p>
            <a:pPr algn="ctr"/>
            <a:endParaRPr lang="zh-TW" altLang="en-US" dirty="0"/>
          </a:p>
        </p:txBody>
      </p:sp>
    </p:spTree>
    <p:extLst>
      <p:ext uri="{BB962C8B-B14F-4D97-AF65-F5344CB8AC3E}">
        <p14:creationId xmlns:p14="http://schemas.microsoft.com/office/powerpoint/2010/main" val="3712478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1|0.6|0.5|0.9"/>
</p:tagLst>
</file>

<file path=ppt/tags/tag10.xml><?xml version="1.0" encoding="utf-8"?>
<p:tagLst xmlns:a="http://schemas.openxmlformats.org/drawingml/2006/main" xmlns:r="http://schemas.openxmlformats.org/officeDocument/2006/relationships" xmlns:p="http://schemas.openxmlformats.org/presentationml/2006/main">
  <p:tag name="TIMING" val="|0.1|0.6|0.5|0.9"/>
</p:tagLst>
</file>

<file path=ppt/tags/tag2.xml><?xml version="1.0" encoding="utf-8"?>
<p:tagLst xmlns:a="http://schemas.openxmlformats.org/drawingml/2006/main" xmlns:r="http://schemas.openxmlformats.org/officeDocument/2006/relationships" xmlns:p="http://schemas.openxmlformats.org/presentationml/2006/main">
  <p:tag name="TIMING" val="|0.6|0.6|0.6|0.7|0.4|0.5|0.5|0.5|0.5|0.4"/>
</p:tagLst>
</file>

<file path=ppt/tags/tag3.xml><?xml version="1.0" encoding="utf-8"?>
<p:tagLst xmlns:a="http://schemas.openxmlformats.org/drawingml/2006/main" xmlns:r="http://schemas.openxmlformats.org/officeDocument/2006/relationships" xmlns:p="http://schemas.openxmlformats.org/presentationml/2006/main">
  <p:tag name="TIMING" val="|0.5|0.4"/>
</p:tagLst>
</file>

<file path=ppt/tags/tag4.xml><?xml version="1.0" encoding="utf-8"?>
<p:tagLst xmlns:a="http://schemas.openxmlformats.org/drawingml/2006/main" xmlns:r="http://schemas.openxmlformats.org/officeDocument/2006/relationships" xmlns:p="http://schemas.openxmlformats.org/presentationml/2006/main">
  <p:tag name="TIMING" val="|0.5|0.4"/>
</p:tagLst>
</file>

<file path=ppt/tags/tag5.xml><?xml version="1.0" encoding="utf-8"?>
<p:tagLst xmlns:a="http://schemas.openxmlformats.org/drawingml/2006/main" xmlns:r="http://schemas.openxmlformats.org/officeDocument/2006/relationships" xmlns:p="http://schemas.openxmlformats.org/presentationml/2006/main">
  <p:tag name="TIMING" val="|0.5|0.4"/>
</p:tagLst>
</file>

<file path=ppt/tags/tag6.xml><?xml version="1.0" encoding="utf-8"?>
<p:tagLst xmlns:a="http://schemas.openxmlformats.org/drawingml/2006/main" xmlns:r="http://schemas.openxmlformats.org/officeDocument/2006/relationships" xmlns:p="http://schemas.openxmlformats.org/presentationml/2006/main">
  <p:tag name="TIMING" val="|0.5|0.5|0.6|0.5|0.4"/>
</p:tagLst>
</file>

<file path=ppt/tags/tag7.xml><?xml version="1.0" encoding="utf-8"?>
<p:tagLst xmlns:a="http://schemas.openxmlformats.org/drawingml/2006/main" xmlns:r="http://schemas.openxmlformats.org/officeDocument/2006/relationships" xmlns:p="http://schemas.openxmlformats.org/presentationml/2006/main">
  <p:tag name="TIMING" val="|0.5|0.4"/>
</p:tagLst>
</file>

<file path=ppt/tags/tag8.xml><?xml version="1.0" encoding="utf-8"?>
<p:tagLst xmlns:a="http://schemas.openxmlformats.org/drawingml/2006/main" xmlns:r="http://schemas.openxmlformats.org/officeDocument/2006/relationships" xmlns:p="http://schemas.openxmlformats.org/presentationml/2006/main">
  <p:tag name="TIMING" val="|0.5|0.4"/>
</p:tagLst>
</file>

<file path=ppt/tags/tag9.xml><?xml version="1.0" encoding="utf-8"?>
<p:tagLst xmlns:a="http://schemas.openxmlformats.org/drawingml/2006/main" xmlns:r="http://schemas.openxmlformats.org/officeDocument/2006/relationships" xmlns:p="http://schemas.openxmlformats.org/presentationml/2006/main">
  <p:tag name="TIMING" val="|0.5|0.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jj2gxoh">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2405</Words>
  <Application>Microsoft Office PowerPoint</Application>
  <PresentationFormat>寬螢幕</PresentationFormat>
  <Paragraphs>189</Paragraphs>
  <Slides>34</Slides>
  <Notes>0</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34</vt:i4>
      </vt:variant>
    </vt:vector>
  </HeadingPairs>
  <TitlesOfParts>
    <vt:vector size="47" baseType="lpstr">
      <vt:lpstr>微软雅黑</vt:lpstr>
      <vt:lpstr>宋体</vt:lpstr>
      <vt:lpstr>華康POP1體 Std W5</vt:lpstr>
      <vt:lpstr>華康新綜藝體 Std W5</vt:lpstr>
      <vt:lpstr>華康儷圓 Std W7</vt:lpstr>
      <vt:lpstr>微軟正黑體</vt:lpstr>
      <vt:lpstr>PMingLiU</vt:lpstr>
      <vt:lpstr>標楷體</vt:lpstr>
      <vt:lpstr>Arial</vt:lpstr>
      <vt:lpstr>Calibri</vt:lpstr>
      <vt:lpstr>Wingdings</vt:lpstr>
      <vt:lpstr>第一PPT，www.1ppt.com</vt:lpstr>
      <vt:lpstr>自定义设计方案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兼任助理聘僱作業</vt:lpstr>
      <vt:lpstr>兼任助理保險</vt:lpstr>
      <vt:lpstr>兼任助理工作時間</vt:lpstr>
      <vt:lpstr>出勤紀錄</vt:lpstr>
      <vt:lpstr>兼任助理薪資核銷</vt:lpstr>
      <vt:lpstr>兼任助理薪資核銷</vt:lpstr>
      <vt:lpstr>PowerPoint 簡報</vt:lpstr>
      <vt:lpstr>PowerPoint 簡報</vt:lpstr>
      <vt:lpstr>中華民國國立中護校友會提供 民生校區學生專有獎助學金</vt:lpstr>
      <vt:lpstr>民生校區中護盃競賽活動</vt:lpstr>
      <vt:lpstr>PowerPoint 簡報</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user</dc:creator>
  <cp:keywords/>
  <dc:description/>
  <cp:lastModifiedBy>User</cp:lastModifiedBy>
  <cp:revision>249</cp:revision>
  <dcterms:created xsi:type="dcterms:W3CDTF">2020-11-05T09:34:12Z</dcterms:created>
  <dcterms:modified xsi:type="dcterms:W3CDTF">2024-08-19T00:03:50Z</dcterms:modified>
</cp:coreProperties>
</file>