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5" r:id="rId2"/>
    <p:sldId id="309" r:id="rId3"/>
    <p:sldId id="289" r:id="rId4"/>
    <p:sldId id="299" r:id="rId5"/>
    <p:sldId id="303" r:id="rId6"/>
    <p:sldId id="304" r:id="rId7"/>
    <p:sldId id="343" r:id="rId8"/>
    <p:sldId id="344" r:id="rId9"/>
    <p:sldId id="305" r:id="rId10"/>
    <p:sldId id="345" r:id="rId11"/>
    <p:sldId id="346" r:id="rId12"/>
    <p:sldId id="307" r:id="rId13"/>
    <p:sldId id="306" r:id="rId14"/>
    <p:sldId id="310" r:id="rId15"/>
    <p:sldId id="308" r:id="rId16"/>
    <p:sldId id="349" r:id="rId17"/>
    <p:sldId id="314" r:id="rId18"/>
    <p:sldId id="316" r:id="rId19"/>
    <p:sldId id="350" r:id="rId20"/>
    <p:sldId id="352" r:id="rId21"/>
    <p:sldId id="326" r:id="rId22"/>
    <p:sldId id="328" r:id="rId23"/>
    <p:sldId id="330" r:id="rId24"/>
    <p:sldId id="348" r:id="rId25"/>
    <p:sldId id="351" r:id="rId26"/>
    <p:sldId id="353" r:id="rId27"/>
    <p:sldId id="354" r:id="rId28"/>
    <p:sldId id="300" r:id="rId29"/>
  </p:sldIdLst>
  <p:sldSz cx="12192000" cy="6858000"/>
  <p:notesSz cx="6807200" cy="9939338"/>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99"/>
    <a:srgbClr val="660066"/>
    <a:srgbClr val="6600CC"/>
    <a:srgbClr val="FF6600"/>
    <a:srgbClr val="FF5050"/>
    <a:srgbClr val="000000"/>
    <a:srgbClr val="000046"/>
    <a:srgbClr val="0000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88560" autoAdjust="0"/>
  </p:normalViewPr>
  <p:slideViewPr>
    <p:cSldViewPr>
      <p:cViewPr varScale="1">
        <p:scale>
          <a:sx n="68" d="100"/>
          <a:sy n="68" d="100"/>
        </p:scale>
        <p:origin x="556" y="48"/>
      </p:cViewPr>
      <p:guideLst>
        <p:guide pos="3840"/>
        <p:guide pos="6816"/>
        <p:guide pos="816"/>
        <p:guide orient="horz" pos="2160"/>
      </p:guideLst>
    </p:cSldViewPr>
  </p:slideViewPr>
  <p:notesTextViewPr>
    <p:cViewPr>
      <p:scale>
        <a:sx n="66" d="100"/>
        <a:sy n="66" d="100"/>
      </p:scale>
      <p:origin x="0" y="0"/>
    </p:cViewPr>
  </p:notesTextViewPr>
  <p:notesViewPr>
    <p:cSldViewPr>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9787" cy="498693"/>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l" rtl="0">
              <a:defRPr sz="1200"/>
            </a:lvl1pPr>
          </a:lstStyle>
          <a:p>
            <a:pPr algn="r" rtl="0"/>
            <a:fld id="{83B5605C-1248-4F63-8268-63B4D37401CF}" type="datetime1">
              <a:rPr lang="zh-TW" altLang="en-US" smtClean="0">
                <a:latin typeface="微軟正黑體" panose="020B0604030504040204" pitchFamily="34" charset="-120"/>
                <a:ea typeface="微軟正黑體" panose="020B0604030504040204" pitchFamily="34" charset="-120"/>
              </a:rPr>
              <a:pPr algn="r" rtl="0"/>
              <a:t>2023/9/25</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l" rtl="0">
              <a:defRPr sz="1200"/>
            </a:lvl1pPr>
          </a:lstStyle>
          <a:p>
            <a:pPr algn="r" rtl="0"/>
            <a:fld id="{7BAE14B8-3CC9-472D-9BC5-A84D80684DE2}"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0720" y="4783306"/>
            <a:ext cx="5445760" cy="3354527"/>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0" y="0"/>
            <a:ext cx="2949787" cy="498693"/>
          </a:xfrm>
          <a:prstGeom prst="rect">
            <a:avLst/>
          </a:prstGeom>
        </p:spPr>
        <p:txBody>
          <a:bodyPr vert="horz" lIns="91440" tIns="45720" rIns="91440" bIns="45720" rtlCol="0"/>
          <a:lstStyle>
            <a:lvl1pPr algn="l" rtl="0">
              <a:defRPr sz="1200">
                <a:latin typeface="微軟正黑體" panose="020B0604030504040204" pitchFamily="34" charset="-120"/>
                <a:ea typeface="微軟正黑體" panose="020B0604030504040204" pitchFamily="34" charset="-120"/>
              </a:defRPr>
            </a:lvl1pPr>
          </a:lstStyle>
          <a:p>
            <a:endParaRPr lang="zh-TW" altLang="en-US" dirty="0"/>
          </a:p>
        </p:txBody>
      </p:sp>
      <p:sp>
        <p:nvSpPr>
          <p:cNvPr id="9" name="日期預留位置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l" rtl="0">
              <a:defRPr sz="1200">
                <a:latin typeface="微軟正黑體" panose="020B0604030504040204" pitchFamily="34" charset="-120"/>
                <a:ea typeface="微軟正黑體" panose="020B0604030504040204" pitchFamily="34" charset="-120"/>
              </a:defRPr>
            </a:lvl1pPr>
          </a:lstStyle>
          <a:p>
            <a:pPr algn="r"/>
            <a:fld id="{83B5605C-1248-4F63-8268-63B4D37401CF}" type="datetime1">
              <a:rPr lang="zh-TW" altLang="en-US" smtClean="0"/>
              <a:pPr algn="r"/>
              <a:t>2023/9/25</a:t>
            </a:fld>
            <a:endParaRPr lang="zh-TW" altLang="en-US" dirty="0"/>
          </a:p>
        </p:txBody>
      </p:sp>
      <p:sp>
        <p:nvSpPr>
          <p:cNvPr id="10" name="頁尾預留位置 3"/>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rtl="0">
              <a:defRPr sz="1200">
                <a:latin typeface="微軟正黑體" panose="020B0604030504040204" pitchFamily="34" charset="-120"/>
                <a:ea typeface="微軟正黑體" panose="020B0604030504040204" pitchFamily="34" charset="-120"/>
              </a:defRPr>
            </a:lvl1pPr>
          </a:lstStyle>
          <a:p>
            <a:endParaRPr lang="zh-TW" altLang="en-US" dirty="0"/>
          </a:p>
        </p:txBody>
      </p:sp>
      <p:sp>
        <p:nvSpPr>
          <p:cNvPr id="11" name="投影片編號預留位置 4"/>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l" rtl="0">
              <a:defRPr sz="1200">
                <a:latin typeface="微軟正黑體" panose="020B0604030504040204" pitchFamily="34" charset="-120"/>
                <a:ea typeface="微軟正黑體" panose="020B0604030504040204" pitchFamily="34" charset="-120"/>
              </a:defRPr>
            </a:lvl1pPr>
          </a:lstStyle>
          <a:p>
            <a:pPr algn="r"/>
            <a:fld id="{7BAE14B8-3CC9-472D-9BC5-A84D80684DE2}" type="slidenum">
              <a:rPr lang="en-US" altLang="zh-TW" smtClean="0"/>
              <a:pPr algn="r"/>
              <a:t>‹#›</a:t>
            </a:fld>
            <a:endParaRPr lang="zh-TW" altLang="en-US"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a:xfrm>
            <a:off x="3855838" y="9440647"/>
            <a:ext cx="2949787" cy="498692"/>
          </a:xfrm>
          <a:prstGeom prst="rect">
            <a:avLst/>
          </a:prstGeom>
        </p:spPr>
        <p:txBody>
          <a:bodyPr/>
          <a:lstStyle/>
          <a:p>
            <a:pPr algn="r" rtl="0"/>
            <a:fld id="{7FB667E1-E601-4AAF-B95C-B25720D70A60}" type="slidenum">
              <a:rPr lang="en-US" altLang="zh-TW" smtClean="0"/>
              <a:pPr algn="r" rtl="0"/>
              <a:t>1</a:t>
            </a:fld>
            <a:endParaRPr lang="zh-TW" altLang="en-US" dirty="0"/>
          </a:p>
        </p:txBody>
      </p:sp>
    </p:spTree>
    <p:extLst>
      <p:ext uri="{BB962C8B-B14F-4D97-AF65-F5344CB8AC3E}">
        <p14:creationId xmlns:p14="http://schemas.microsoft.com/office/powerpoint/2010/main" val="398514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10</a:t>
            </a:fld>
            <a:endParaRPr lang="zh-TW" altLang="en-US" dirty="0"/>
          </a:p>
        </p:txBody>
      </p:sp>
    </p:spTree>
    <p:extLst>
      <p:ext uri="{BB962C8B-B14F-4D97-AF65-F5344CB8AC3E}">
        <p14:creationId xmlns:p14="http://schemas.microsoft.com/office/powerpoint/2010/main" val="127209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11</a:t>
            </a:fld>
            <a:endParaRPr lang="zh-TW" altLang="en-US" dirty="0"/>
          </a:p>
        </p:txBody>
      </p:sp>
    </p:spTree>
    <p:extLst>
      <p:ext uri="{BB962C8B-B14F-4D97-AF65-F5344CB8AC3E}">
        <p14:creationId xmlns:p14="http://schemas.microsoft.com/office/powerpoint/2010/main" val="233932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12</a:t>
            </a:fld>
            <a:endParaRPr lang="zh-TW" altLang="en-US" dirty="0"/>
          </a:p>
        </p:txBody>
      </p:sp>
    </p:spTree>
    <p:extLst>
      <p:ext uri="{BB962C8B-B14F-4D97-AF65-F5344CB8AC3E}">
        <p14:creationId xmlns:p14="http://schemas.microsoft.com/office/powerpoint/2010/main" val="84846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13</a:t>
            </a:fld>
            <a:endParaRPr lang="zh-TW" altLang="en-US" dirty="0"/>
          </a:p>
        </p:txBody>
      </p:sp>
    </p:spTree>
    <p:extLst>
      <p:ext uri="{BB962C8B-B14F-4D97-AF65-F5344CB8AC3E}">
        <p14:creationId xmlns:p14="http://schemas.microsoft.com/office/powerpoint/2010/main" val="424456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14</a:t>
            </a:fld>
            <a:endParaRPr lang="zh-TW" altLang="en-US" dirty="0"/>
          </a:p>
        </p:txBody>
      </p:sp>
    </p:spTree>
    <p:extLst>
      <p:ext uri="{BB962C8B-B14F-4D97-AF65-F5344CB8AC3E}">
        <p14:creationId xmlns:p14="http://schemas.microsoft.com/office/powerpoint/2010/main" val="4156465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15</a:t>
            </a:fld>
            <a:endParaRPr lang="zh-TW" altLang="en-US" dirty="0"/>
          </a:p>
        </p:txBody>
      </p:sp>
    </p:spTree>
    <p:extLst>
      <p:ext uri="{BB962C8B-B14F-4D97-AF65-F5344CB8AC3E}">
        <p14:creationId xmlns:p14="http://schemas.microsoft.com/office/powerpoint/2010/main" val="1193891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16</a:t>
            </a:fld>
            <a:endParaRPr lang="zh-TW" altLang="en-US" dirty="0"/>
          </a:p>
        </p:txBody>
      </p:sp>
    </p:spTree>
    <p:extLst>
      <p:ext uri="{BB962C8B-B14F-4D97-AF65-F5344CB8AC3E}">
        <p14:creationId xmlns:p14="http://schemas.microsoft.com/office/powerpoint/2010/main" val="1855509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17</a:t>
            </a:fld>
            <a:endParaRPr lang="zh-TW" altLang="en-US" dirty="0"/>
          </a:p>
        </p:txBody>
      </p:sp>
    </p:spTree>
    <p:extLst>
      <p:ext uri="{BB962C8B-B14F-4D97-AF65-F5344CB8AC3E}">
        <p14:creationId xmlns:p14="http://schemas.microsoft.com/office/powerpoint/2010/main" val="2872589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18</a:t>
            </a:fld>
            <a:endParaRPr lang="zh-TW" altLang="en-US" dirty="0"/>
          </a:p>
        </p:txBody>
      </p:sp>
    </p:spTree>
    <p:extLst>
      <p:ext uri="{BB962C8B-B14F-4D97-AF65-F5344CB8AC3E}">
        <p14:creationId xmlns:p14="http://schemas.microsoft.com/office/powerpoint/2010/main" val="1110411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19</a:t>
            </a:fld>
            <a:endParaRPr lang="zh-TW" altLang="en-US" dirty="0"/>
          </a:p>
        </p:txBody>
      </p:sp>
    </p:spTree>
    <p:extLst>
      <p:ext uri="{BB962C8B-B14F-4D97-AF65-F5344CB8AC3E}">
        <p14:creationId xmlns:p14="http://schemas.microsoft.com/office/powerpoint/2010/main" val="3278832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2</a:t>
            </a:fld>
            <a:endParaRPr lang="zh-TW" altLang="en-US" dirty="0"/>
          </a:p>
        </p:txBody>
      </p:sp>
    </p:spTree>
    <p:extLst>
      <p:ext uri="{BB962C8B-B14F-4D97-AF65-F5344CB8AC3E}">
        <p14:creationId xmlns:p14="http://schemas.microsoft.com/office/powerpoint/2010/main" val="917517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20</a:t>
            </a:fld>
            <a:endParaRPr lang="zh-TW" altLang="en-US" dirty="0"/>
          </a:p>
        </p:txBody>
      </p:sp>
    </p:spTree>
    <p:extLst>
      <p:ext uri="{BB962C8B-B14F-4D97-AF65-F5344CB8AC3E}">
        <p14:creationId xmlns:p14="http://schemas.microsoft.com/office/powerpoint/2010/main" val="4104130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21</a:t>
            </a:fld>
            <a:endParaRPr lang="zh-TW" altLang="en-US" dirty="0"/>
          </a:p>
        </p:txBody>
      </p:sp>
    </p:spTree>
    <p:extLst>
      <p:ext uri="{BB962C8B-B14F-4D97-AF65-F5344CB8AC3E}">
        <p14:creationId xmlns:p14="http://schemas.microsoft.com/office/powerpoint/2010/main" val="28117818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22</a:t>
            </a:fld>
            <a:endParaRPr lang="zh-TW" altLang="en-US" dirty="0"/>
          </a:p>
        </p:txBody>
      </p:sp>
    </p:spTree>
    <p:extLst>
      <p:ext uri="{BB962C8B-B14F-4D97-AF65-F5344CB8AC3E}">
        <p14:creationId xmlns:p14="http://schemas.microsoft.com/office/powerpoint/2010/main" val="1816670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23</a:t>
            </a:fld>
            <a:endParaRPr lang="zh-TW" altLang="en-US" dirty="0"/>
          </a:p>
        </p:txBody>
      </p:sp>
    </p:spTree>
    <p:extLst>
      <p:ext uri="{BB962C8B-B14F-4D97-AF65-F5344CB8AC3E}">
        <p14:creationId xmlns:p14="http://schemas.microsoft.com/office/powerpoint/2010/main" val="287088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24</a:t>
            </a:fld>
            <a:endParaRPr lang="zh-TW" altLang="en-US" dirty="0"/>
          </a:p>
        </p:txBody>
      </p:sp>
    </p:spTree>
    <p:extLst>
      <p:ext uri="{BB962C8B-B14F-4D97-AF65-F5344CB8AC3E}">
        <p14:creationId xmlns:p14="http://schemas.microsoft.com/office/powerpoint/2010/main" val="2689163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25</a:t>
            </a:fld>
            <a:endParaRPr lang="zh-TW" altLang="en-US" dirty="0"/>
          </a:p>
        </p:txBody>
      </p:sp>
    </p:spTree>
    <p:extLst>
      <p:ext uri="{BB962C8B-B14F-4D97-AF65-F5344CB8AC3E}">
        <p14:creationId xmlns:p14="http://schemas.microsoft.com/office/powerpoint/2010/main" val="25039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26</a:t>
            </a:fld>
            <a:endParaRPr lang="zh-TW" altLang="en-US" dirty="0"/>
          </a:p>
        </p:txBody>
      </p:sp>
    </p:spTree>
    <p:extLst>
      <p:ext uri="{BB962C8B-B14F-4D97-AF65-F5344CB8AC3E}">
        <p14:creationId xmlns:p14="http://schemas.microsoft.com/office/powerpoint/2010/main" val="4000741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27</a:t>
            </a:fld>
            <a:endParaRPr lang="zh-TW" altLang="en-US" dirty="0"/>
          </a:p>
        </p:txBody>
      </p:sp>
    </p:spTree>
    <p:extLst>
      <p:ext uri="{BB962C8B-B14F-4D97-AF65-F5344CB8AC3E}">
        <p14:creationId xmlns:p14="http://schemas.microsoft.com/office/powerpoint/2010/main" val="2984873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r>
              <a:rPr lang="zh-tw" dirty="0">
                <a:latin typeface="微軟正黑體" panose="020B0604030504040204" pitchFamily="34" charset="-120"/>
                <a:ea typeface="微軟正黑體" panose="020B0604030504040204" pitchFamily="34" charset="-120"/>
              </a:rPr>
              <a:t>可能需要多張投影片</a:t>
            </a: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28</a:t>
            </a:fld>
            <a:endParaRPr lang="zh-TW" altLang="en-US" dirty="0"/>
          </a:p>
        </p:txBody>
      </p:sp>
    </p:spTree>
    <p:extLst>
      <p:ext uri="{BB962C8B-B14F-4D97-AF65-F5344CB8AC3E}">
        <p14:creationId xmlns:p14="http://schemas.microsoft.com/office/powerpoint/2010/main" val="327262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r>
              <a:rPr lang="zh-tw" dirty="0">
                <a:latin typeface="微軟正黑體" panose="020B0604030504040204" pitchFamily="34" charset="-120"/>
                <a:ea typeface="微軟正黑體" panose="020B0604030504040204" pitchFamily="34" charset="-120"/>
              </a:rPr>
              <a:t>可能需要多張投影片</a:t>
            </a: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3</a:t>
            </a:fld>
            <a:endParaRPr lang="zh-TW" altLang="en-US" dirty="0"/>
          </a:p>
        </p:txBody>
      </p:sp>
    </p:spTree>
    <p:extLst>
      <p:ext uri="{BB962C8B-B14F-4D97-AF65-F5344CB8AC3E}">
        <p14:creationId xmlns:p14="http://schemas.microsoft.com/office/powerpoint/2010/main" val="42658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r>
              <a:rPr lang="zh-tw" dirty="0">
                <a:latin typeface="微軟正黑體" panose="020B0604030504040204" pitchFamily="34" charset="-120"/>
                <a:ea typeface="微軟正黑體" panose="020B0604030504040204" pitchFamily="34" charset="-120"/>
              </a:rPr>
              <a:t>可能需要多張投影片</a:t>
            </a: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4</a:t>
            </a:fld>
            <a:endParaRPr lang="zh-TW" altLang="en-US" dirty="0"/>
          </a:p>
        </p:txBody>
      </p:sp>
    </p:spTree>
    <p:extLst>
      <p:ext uri="{BB962C8B-B14F-4D97-AF65-F5344CB8AC3E}">
        <p14:creationId xmlns:p14="http://schemas.microsoft.com/office/powerpoint/2010/main" val="371308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5</a:t>
            </a:fld>
            <a:endParaRPr lang="zh-TW" altLang="en-US" dirty="0"/>
          </a:p>
        </p:txBody>
      </p:sp>
    </p:spTree>
    <p:extLst>
      <p:ext uri="{BB962C8B-B14F-4D97-AF65-F5344CB8AC3E}">
        <p14:creationId xmlns:p14="http://schemas.microsoft.com/office/powerpoint/2010/main" val="262281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6</a:t>
            </a:fld>
            <a:endParaRPr lang="zh-TW" altLang="en-US" dirty="0"/>
          </a:p>
        </p:txBody>
      </p:sp>
    </p:spTree>
    <p:extLst>
      <p:ext uri="{BB962C8B-B14F-4D97-AF65-F5344CB8AC3E}">
        <p14:creationId xmlns:p14="http://schemas.microsoft.com/office/powerpoint/2010/main" val="16283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7</a:t>
            </a:fld>
            <a:endParaRPr lang="zh-TW" altLang="en-US" dirty="0"/>
          </a:p>
        </p:txBody>
      </p:sp>
    </p:spTree>
    <p:extLst>
      <p:ext uri="{BB962C8B-B14F-4D97-AF65-F5344CB8AC3E}">
        <p14:creationId xmlns:p14="http://schemas.microsoft.com/office/powerpoint/2010/main" val="84846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8</a:t>
            </a:fld>
            <a:endParaRPr lang="zh-TW" altLang="en-US" dirty="0"/>
          </a:p>
        </p:txBody>
      </p:sp>
    </p:spTree>
    <p:extLst>
      <p:ext uri="{BB962C8B-B14F-4D97-AF65-F5344CB8AC3E}">
        <p14:creationId xmlns:p14="http://schemas.microsoft.com/office/powerpoint/2010/main" val="4198456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9</a:t>
            </a:fld>
            <a:endParaRPr lang="zh-TW" altLang="en-US" dirty="0"/>
          </a:p>
        </p:txBody>
      </p:sp>
    </p:spTree>
    <p:extLst>
      <p:ext uri="{BB962C8B-B14F-4D97-AF65-F5344CB8AC3E}">
        <p14:creationId xmlns:p14="http://schemas.microsoft.com/office/powerpoint/2010/main" val="2985020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圖片 8" descr="山巒日出"/>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矩形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6" name="矩形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zh-TW" altLang="en-US" dirty="0">
              <a:latin typeface="微軟正黑體" panose="020B0604030504040204" pitchFamily="34" charset="-120"/>
              <a:ea typeface="微軟正黑體" panose="020B0604030504040204" pitchFamily="34" charset="-120"/>
            </a:endParaRPr>
          </a:p>
        </p:txBody>
      </p:sp>
      <p:sp>
        <p:nvSpPr>
          <p:cNvPr id="2" name="標題 1"/>
          <p:cNvSpPr>
            <a:spLocks noGrp="1"/>
          </p:cNvSpPr>
          <p:nvPr>
            <p:ph type="ctrTitle"/>
          </p:nvPr>
        </p:nvSpPr>
        <p:spPr>
          <a:xfrm>
            <a:off x="1523999" y="4800600"/>
            <a:ext cx="9144002" cy="1143000"/>
          </a:xfrm>
        </p:spPr>
        <p:txBody>
          <a:bodyPr rtlCol="0" anchor="b">
            <a:normAutofit/>
          </a:bodyPr>
          <a:lstStyle>
            <a:lvl1pPr algn="ctr" rtl="0">
              <a:defRPr sz="4800">
                <a:solidFill>
                  <a:schemeClr val="bg1"/>
                </a:solidFill>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1522413" y="5943600"/>
            <a:ext cx="9144002" cy="762000"/>
          </a:xfrm>
        </p:spPr>
        <p:txBody>
          <a:bodyPr rtlCol="0">
            <a:normAutofit/>
          </a:bodyPr>
          <a:lstStyle>
            <a:lvl1pPr marL="0" indent="0" algn="ctr" rtl="0">
              <a:spcBef>
                <a:spcPts val="0"/>
              </a:spcBef>
              <a:buNone/>
              <a:defRPr sz="2000" cap="none" baseline="0">
                <a:solidFill>
                  <a:schemeClr val="bg1"/>
                </a:solidFill>
                <a:latin typeface="微軟正黑體" panose="020B0604030504040204" pitchFamily="34" charset="-120"/>
                <a:ea typeface="微軟正黑體" panose="020B0604030504040204" pitchFamily="34" charset="-120"/>
              </a:defRPr>
            </a:lvl1pPr>
            <a:lvl2pPr marL="457200" indent="0" algn="ctr" rtl="0">
              <a:buNone/>
              <a:defRPr sz="2800"/>
            </a:lvl2pPr>
            <a:lvl3pPr marL="914400" indent="0" algn="ctr" rtl="0">
              <a:buNone/>
              <a:defRPr sz="2400"/>
            </a:lvl3pPr>
            <a:lvl4pPr marL="1371600" indent="0" algn="ctr" rtl="0">
              <a:buNone/>
              <a:defRPr sz="2000"/>
            </a:lvl4pPr>
            <a:lvl5pPr marL="1828800" indent="0" algn="ctr" rtl="0">
              <a:buNone/>
              <a:defRPr sz="2000"/>
            </a:lvl5pPr>
            <a:lvl6pPr marL="2286000" indent="0" algn="ctr" rtl="0">
              <a:buNone/>
              <a:defRPr sz="2000"/>
            </a:lvl6pPr>
            <a:lvl7pPr marL="2743200" indent="0" algn="ctr" rtl="0">
              <a:buNone/>
              <a:defRPr sz="2000"/>
            </a:lvl7pPr>
            <a:lvl8pPr marL="3200400" indent="0" algn="ctr" rtl="0">
              <a:buNone/>
              <a:defRPr sz="2000"/>
            </a:lvl8pPr>
            <a:lvl9pPr marL="3657600" indent="0" algn="ctr" rtl="0">
              <a:buNone/>
              <a:defRPr sz="2000"/>
            </a:lvl9pPr>
          </a:lstStyle>
          <a:p>
            <a:pPr rtl="0"/>
            <a:r>
              <a:rPr lang="zh-TW" altLang="en-US"/>
              <a:t>按一下以編輯母片副標題樣式</a:t>
            </a:r>
            <a:endParaRPr lang="zh-TW" altLang="en-US"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含標題的替代內容">
    <p:spTree>
      <p:nvGrpSpPr>
        <p:cNvPr id="1" name=""/>
        <p:cNvGrpSpPr/>
        <p:nvPr/>
      </p:nvGrpSpPr>
      <p:grpSpPr>
        <a:xfrm>
          <a:off x="0" y="0"/>
          <a:ext cx="0" cy="0"/>
          <a:chOff x="0" y="0"/>
          <a:chExt cx="0" cy="0"/>
        </a:xfrm>
      </p:grpSpPr>
      <p:sp>
        <p:nvSpPr>
          <p:cNvPr id="8" name="矩形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 name="標題 1"/>
          <p:cNvSpPr>
            <a:spLocks noGrp="1"/>
          </p:cNvSpPr>
          <p:nvPr>
            <p:ph type="title"/>
          </p:nvPr>
        </p:nvSpPr>
        <p:spPr>
          <a:xfrm>
            <a:off x="760412" y="2362200"/>
            <a:ext cx="3200400" cy="1990725"/>
          </a:xfrm>
        </p:spPr>
        <p:txBody>
          <a:bodyPr rtlCol="0" anchor="b">
            <a:normAutofit/>
          </a:bodyPr>
          <a:lstStyle>
            <a:lvl1pPr algn="l" rtl="0">
              <a:defRPr sz="3400" b="0">
                <a:solidFill>
                  <a:schemeClr val="bg1"/>
                </a:solidFill>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sp>
        <p:nvSpPr>
          <p:cNvPr id="4" name="文字預留位置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solidFill>
                  <a:schemeClr val="bg1"/>
                </a:solidFill>
                <a:latin typeface="微軟正黑體" panose="020B0604030504040204" pitchFamily="34" charset="-120"/>
                <a:ea typeface="微軟正黑體" panose="020B0604030504040204" pitchFamily="34" charset="-120"/>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TW" altLang="en-US"/>
              <a:t>編輯母片文字樣式</a:t>
            </a:r>
          </a:p>
        </p:txBody>
      </p:sp>
      <p:sp>
        <p:nvSpPr>
          <p:cNvPr id="3" name="內容預留位置 2"/>
          <p:cNvSpPr>
            <a:spLocks noGrp="1"/>
          </p:cNvSpPr>
          <p:nvPr>
            <p:ph idx="1"/>
          </p:nvPr>
        </p:nvSpPr>
        <p:spPr>
          <a:xfrm>
            <a:off x="5362892" y="685800"/>
            <a:ext cx="6370320" cy="5486400"/>
          </a:xfrm>
        </p:spPr>
        <p:txBody>
          <a:bodyPr rtlCol="0">
            <a:normAutofit/>
          </a:bodyPr>
          <a:lstStyle>
            <a:lvl1pPr algn="l" rtl="0">
              <a:defRPr sz="2000">
                <a:latin typeface="微軟正黑體" panose="020B0604030504040204" pitchFamily="34" charset="-120"/>
                <a:ea typeface="微軟正黑體" panose="020B0604030504040204" pitchFamily="34" charset="-120"/>
              </a:defRPr>
            </a:lvl1pPr>
            <a:lvl2pPr algn="l" rtl="0">
              <a:defRPr sz="1800">
                <a:latin typeface="微軟正黑體" panose="020B0604030504040204" pitchFamily="34" charset="-120"/>
                <a:ea typeface="微軟正黑體" panose="020B0604030504040204" pitchFamily="34" charset="-120"/>
              </a:defRPr>
            </a:lvl2pPr>
            <a:lvl3pPr algn="l" rtl="0">
              <a:defRPr sz="1600">
                <a:latin typeface="微軟正黑體" panose="020B0604030504040204" pitchFamily="34" charset="-120"/>
                <a:ea typeface="微軟正黑體" panose="020B0604030504040204" pitchFamily="34" charset="-120"/>
              </a:defRPr>
            </a:lvl3pPr>
            <a:lvl4pPr algn="l" rtl="0">
              <a:defRPr sz="1400">
                <a:latin typeface="微軟正黑體" panose="020B0604030504040204" pitchFamily="34" charset="-120"/>
                <a:ea typeface="微軟正黑體" panose="020B0604030504040204" pitchFamily="34" charset="-120"/>
              </a:defRPr>
            </a:lvl4pPr>
            <a:lvl5pPr algn="l" rtl="0">
              <a:defRPr sz="1400">
                <a:latin typeface="微軟正黑體" panose="020B0604030504040204" pitchFamily="34" charset="-120"/>
                <a:ea typeface="微軟正黑體" panose="020B0604030504040204" pitchFamily="34" charset="-120"/>
              </a:defRPr>
            </a:lvl5pPr>
            <a:lvl6pPr algn="l" rtl="0">
              <a:defRPr sz="1400"/>
            </a:lvl6pPr>
            <a:lvl7pPr algn="l" rtl="0">
              <a:defRPr sz="1400"/>
            </a:lvl7pPr>
            <a:lvl8pPr algn="l" rtl="0">
              <a:defRPr sz="1400"/>
            </a:lvl8pPr>
            <a:lvl9pPr algn="l" rtl="0">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 name="日期預留位置 4"/>
          <p:cNvSpPr>
            <a:spLocks noGrp="1"/>
          </p:cNvSpPr>
          <p:nvPr>
            <p:ph type="dt" sz="half" idx="10"/>
          </p:nvPr>
        </p:nvSpPr>
        <p:spPr/>
        <p:txBody>
          <a:bodyPr rtlCol="0"/>
          <a:lstStyle>
            <a:lvl1pPr algn="r" rtl="0">
              <a:defRPr>
                <a:solidFill>
                  <a:schemeClr val="tx2"/>
                </a:solidFill>
                <a:latin typeface="微軟正黑體" panose="020B0604030504040204" pitchFamily="34" charset="-120"/>
                <a:ea typeface="微軟正黑體" panose="020B0604030504040204" pitchFamily="34" charset="-120"/>
              </a:defRPr>
            </a:lvl1pPr>
          </a:lstStyle>
          <a:p>
            <a:fld id="{56B77B79-8F17-40F6-A454-BCF6A8AD111B}" type="datetime1">
              <a:rPr lang="zh-TW" altLang="en-US" smtClean="0"/>
              <a:pPr/>
              <a:t>2023/9/25</a:t>
            </a:fld>
            <a:endParaRPr lang="zh-TW" altLang="en-US" dirty="0"/>
          </a:p>
        </p:txBody>
      </p:sp>
      <p:sp>
        <p:nvSpPr>
          <p:cNvPr id="7" name="投影片編號預留位置 6"/>
          <p:cNvSpPr>
            <a:spLocks noGrp="1"/>
          </p:cNvSpPr>
          <p:nvPr>
            <p:ph type="sldNum" sz="quarter" idx="12"/>
          </p:nvPr>
        </p:nvSpPr>
        <p:spPr/>
        <p:txBody>
          <a:bodyPr rtlCol="0"/>
          <a:lstStyle>
            <a:lvl1pPr algn="r" rtl="0">
              <a:defRPr>
                <a:solidFill>
                  <a:schemeClr val="tx2"/>
                </a:solidFill>
                <a:latin typeface="微軟正黑體" panose="020B0604030504040204" pitchFamily="34" charset="-120"/>
                <a:ea typeface="微軟正黑體" panose="020B0604030504040204" pitchFamily="34"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 name="標題 1"/>
          <p:cNvSpPr>
            <a:spLocks noGrp="1"/>
          </p:cNvSpPr>
          <p:nvPr>
            <p:ph type="title"/>
          </p:nvPr>
        </p:nvSpPr>
        <p:spPr>
          <a:xfrm>
            <a:off x="7923214" y="2362200"/>
            <a:ext cx="3200400" cy="1993392"/>
          </a:xfrm>
        </p:spPr>
        <p:txBody>
          <a:bodyPr rtlCol="0" anchor="b">
            <a:normAutofit/>
          </a:bodyPr>
          <a:lstStyle>
            <a:lvl1pPr algn="l" rtl="0">
              <a:defRPr sz="3400" b="0">
                <a:solidFill>
                  <a:schemeClr val="bg1"/>
                </a:solidFill>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sp>
        <p:nvSpPr>
          <p:cNvPr id="3" name="圖片預留位置 2" descr="要新增影像的空白預留位置。按一下預留位置，然後選取您想要新增的影像。"/>
          <p:cNvSpPr>
            <a:spLocks noGrp="1"/>
          </p:cNvSpPr>
          <p:nvPr>
            <p:ph type="pic" idx="1"/>
          </p:nvPr>
        </p:nvSpPr>
        <p:spPr>
          <a:xfrm>
            <a:off x="0" y="0"/>
            <a:ext cx="7315200" cy="6858000"/>
          </a:xfrm>
          <a:solidFill>
            <a:schemeClr val="bg2">
              <a:lumMod val="90000"/>
            </a:schemeClr>
          </a:solidFill>
        </p:spPr>
        <p:txBody>
          <a:bodyPr rtlCol="0"/>
          <a:lstStyle>
            <a:lvl1pPr marL="0" indent="0" algn="ctr" rtl="0">
              <a:buNone/>
              <a:defRPr sz="3200">
                <a:solidFill>
                  <a:schemeClr val="tx2"/>
                </a:solidFill>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a:t>按一下圖示以新增圖片</a:t>
            </a:r>
            <a:endParaRPr lang="zh-TW" altLang="en-US" dirty="0"/>
          </a:p>
        </p:txBody>
      </p:sp>
      <p:sp>
        <p:nvSpPr>
          <p:cNvPr id="4" name="文字預留位置 3"/>
          <p:cNvSpPr>
            <a:spLocks noGrp="1"/>
          </p:cNvSpPr>
          <p:nvPr>
            <p:ph type="body" sz="half" idx="2"/>
          </p:nvPr>
        </p:nvSpPr>
        <p:spPr>
          <a:xfrm>
            <a:off x="7923214" y="4355592"/>
            <a:ext cx="3200400" cy="1644614"/>
          </a:xfrm>
        </p:spPr>
        <p:txBody>
          <a:bodyPr rtlCol="0">
            <a:normAutofit/>
          </a:bodyPr>
          <a:lstStyle>
            <a:lvl1pPr marL="0" indent="0" algn="l" rtl="0">
              <a:spcBef>
                <a:spcPts val="1200"/>
              </a:spcBef>
              <a:buNone/>
              <a:defRPr sz="1600">
                <a:solidFill>
                  <a:schemeClr val="bg1"/>
                </a:solidFill>
                <a:latin typeface="微軟正黑體" panose="020B0604030504040204" pitchFamily="34" charset="-120"/>
                <a:ea typeface="微軟正黑體" panose="020B0604030504040204" pitchFamily="34" charset="-120"/>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TW" altLang="en-US"/>
              <a:t>編輯母片文字樣式</a:t>
            </a:r>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 name="日期預留位置 4"/>
          <p:cNvSpPr>
            <a:spLocks noGrp="1"/>
          </p:cNvSpPr>
          <p:nvPr>
            <p:ph type="dt" sz="half" idx="10"/>
          </p:nvPr>
        </p:nvSpPr>
        <p:spPr/>
        <p:txBody>
          <a:bodyPr rtlCol="0"/>
          <a:lstStyle>
            <a:lvl1pPr>
              <a:defRPr>
                <a:latin typeface="微軟正黑體" panose="020B0604030504040204" pitchFamily="34" charset="-120"/>
                <a:ea typeface="微軟正黑體" panose="020B0604030504040204" pitchFamily="34" charset="-120"/>
              </a:defRPr>
            </a:lvl1pPr>
          </a:lstStyle>
          <a:p>
            <a:fld id="{3E4BD696-ADE0-4A0A-9338-27543A2A11E4}" type="datetime1">
              <a:rPr lang="zh-TW" altLang="en-US" smtClean="0"/>
              <a:pPr/>
              <a:t>2023/9/25</a:t>
            </a:fld>
            <a:endParaRPr lang="zh-TW" altLang="en-US" dirty="0"/>
          </a:p>
        </p:txBody>
      </p:sp>
      <p:sp>
        <p:nvSpPr>
          <p:cNvPr id="7" name="投影片編號預留位置 6"/>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4" name="日期預留位置 3"/>
          <p:cNvSpPr>
            <a:spLocks noGrp="1"/>
          </p:cNvSpPr>
          <p:nvPr>
            <p:ph type="dt" sz="half" idx="10"/>
          </p:nvPr>
        </p:nvSpPr>
        <p:spPr/>
        <p:txBody>
          <a:bodyPr rtlCol="0"/>
          <a:lstStyle>
            <a:lvl1pPr>
              <a:defRPr/>
            </a:lvl1pPr>
          </a:lstStyle>
          <a:p>
            <a:fld id="{0FA0D4AD-DA4E-45AF-B25C-3472B003126A}" type="datetime1">
              <a:rPr lang="zh-TW" altLang="en-US" smtClean="0"/>
              <a:pPr/>
              <a:t>2023/9/25</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zh-TW" altLang="en-US"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274638"/>
            <a:ext cx="2628900" cy="5897562"/>
          </a:xfrm>
        </p:spPr>
        <p:txBody>
          <a:bodyPr vert="ea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838200" y="274638"/>
            <a:ext cx="7734300" cy="5897562"/>
          </a:xfrm>
        </p:spPr>
        <p:txBody>
          <a:bodyPr vert="eaVert"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4" name="日期預留位置 3"/>
          <p:cNvSpPr>
            <a:spLocks noGrp="1"/>
          </p:cNvSpPr>
          <p:nvPr>
            <p:ph type="dt" sz="half" idx="10"/>
          </p:nvPr>
        </p:nvSpPr>
        <p:spPr/>
        <p:txBody>
          <a:bodyPr rtlCol="0"/>
          <a:lstStyle>
            <a:lvl1pPr>
              <a:defRPr/>
            </a:lvl1pPr>
          </a:lstStyle>
          <a:p>
            <a:fld id="{F6865BBB-2083-48BD-96E1-D1E4D57C851D}" type="datetime1">
              <a:rPr lang="zh-TW" altLang="en-US" smtClean="0"/>
              <a:pPr/>
              <a:t>2023/9/25</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zh-TW" altLang="en-US"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lvl6pPr algn="l" rtl="0">
              <a:defRPr/>
            </a:lvl6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4" name="日期預留位置 3"/>
          <p:cNvSpPr>
            <a:spLocks noGrp="1"/>
          </p:cNvSpPr>
          <p:nvPr>
            <p:ph type="dt" sz="half" idx="10"/>
          </p:nvPr>
        </p:nvSpPr>
        <p:spPr/>
        <p:txBody>
          <a:bodyPr rtlCol="0"/>
          <a:lstStyle>
            <a:lvl1pPr>
              <a:defRPr/>
            </a:lvl1pPr>
          </a:lstStyle>
          <a:p>
            <a:fld id="{35C02A38-CBA1-4576-BC7D-6063FFE94E57}" type="datetime1">
              <a:rPr lang="zh-TW" altLang="en-US" smtClean="0"/>
              <a:pPr/>
              <a:t>2023/9/25</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a:t>‹#›</a:t>
            </a:fld>
            <a:endParaRPr lang="zh-TW" altLang="en-US"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7" name="矩形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zh-TW" altLang="en-US" b="0" i="0" u="none" strike="noStrike" kern="0" cap="none" spc="0" normalizeH="0" baseline="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8" name="矩形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zh-TW" altLang="en-US" dirty="0">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1524000" y="1143000"/>
            <a:ext cx="9144000" cy="2667000"/>
          </a:xfrm>
        </p:spPr>
        <p:txBody>
          <a:bodyPr rtlCol="0" anchor="b">
            <a:normAutofit/>
          </a:bodyPr>
          <a:lstStyle>
            <a:lvl1pPr algn="ctr" rtl="0">
              <a:defRPr sz="5200" b="0">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524000" y="3810000"/>
            <a:ext cx="9144000" cy="1143000"/>
          </a:xfrm>
        </p:spPr>
        <p:txBody>
          <a:bodyPr rtlCol="0" anchor="t">
            <a:normAutofit/>
          </a:bodyPr>
          <a:lstStyle>
            <a:lvl1pPr marL="0" indent="0" algn="ctr" rtl="0">
              <a:spcBef>
                <a:spcPts val="0"/>
              </a:spcBef>
              <a:buNone/>
              <a:defRPr sz="2400" cap="none" baseline="0">
                <a:solidFill>
                  <a:schemeClr val="tx2"/>
                </a:solidFill>
                <a:latin typeface="微軟正黑體" panose="020B0604030504040204" pitchFamily="34" charset="-120"/>
                <a:ea typeface="微軟正黑體" panose="020B0604030504040204" pitchFamily="34" charset="-120"/>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zh-TW" altLang="en-US"/>
              <a:t>編輯母片文字樣式</a:t>
            </a:r>
          </a:p>
        </p:txBody>
      </p:sp>
      <p:sp>
        <p:nvSpPr>
          <p:cNvPr id="5" name="頁尾預留位置 4"/>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4" name="日期預留位置 3"/>
          <p:cNvSpPr>
            <a:spLocks noGrp="1"/>
          </p:cNvSpPr>
          <p:nvPr>
            <p:ph type="dt" sz="half" idx="10"/>
          </p:nvPr>
        </p:nvSpPr>
        <p:spPr/>
        <p:txBody>
          <a:bodyPr rtlCol="0"/>
          <a:lstStyle>
            <a:lvl1pPr>
              <a:defRPr>
                <a:latin typeface="微軟正黑體" panose="020B0604030504040204" pitchFamily="34" charset="-120"/>
                <a:ea typeface="微軟正黑體" panose="020B0604030504040204" pitchFamily="34" charset="-120"/>
              </a:defRPr>
            </a:lvl1pPr>
          </a:lstStyle>
          <a:p>
            <a:fld id="{40A37179-7754-4CB7-BA1A-FF48B92F1FA2}" type="datetime1">
              <a:rPr lang="zh-TW" altLang="en-US" smtClean="0"/>
              <a:pPr/>
              <a:t>2023/9/25</a:t>
            </a:fld>
            <a:endParaRPr lang="zh-TW" altLang="en-US" dirty="0"/>
          </a:p>
        </p:txBody>
      </p:sp>
      <p:sp>
        <p:nvSpPr>
          <p:cNvPr id="6" name="投影片編號預留位置 5"/>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替代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522413" y="3810000"/>
            <a:ext cx="9144000" cy="1143000"/>
          </a:xfrm>
        </p:spPr>
        <p:txBody>
          <a:bodyPr rtlCol="0" anchor="t">
            <a:normAutofit/>
          </a:bodyPr>
          <a:lstStyle>
            <a:lvl1pPr marL="0" indent="0" algn="ctr" rtl="0">
              <a:spcBef>
                <a:spcPts val="0"/>
              </a:spcBef>
              <a:buNone/>
              <a:defRPr sz="2400" cap="none"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zh-TW" altLang="en-US"/>
              <a:t>編輯母片文字樣式</a:t>
            </a:r>
          </a:p>
        </p:txBody>
      </p:sp>
      <p:sp>
        <p:nvSpPr>
          <p:cNvPr id="5" name="頁尾預留位置 4"/>
          <p:cNvSpPr>
            <a:spLocks noGrp="1"/>
          </p:cNvSpPr>
          <p:nvPr>
            <p:ph type="ftr" sz="quarter" idx="11"/>
          </p:nvPr>
        </p:nvSpPr>
        <p:spPr/>
        <p:txBody>
          <a:bodyPr rtlCol="0"/>
          <a:lstStyle>
            <a:lvl1pPr algn="l" rtl="0">
              <a:defRPr>
                <a:solidFill>
                  <a:schemeClr val="tx2"/>
                </a:solidFill>
              </a:defRPr>
            </a:lvl1pPr>
          </a:lstStyle>
          <a:p>
            <a:pPr rtl="0"/>
            <a:endParaRPr lang="zh-TW" altLang="en-US" dirty="0"/>
          </a:p>
        </p:txBody>
      </p:sp>
      <p:sp>
        <p:nvSpPr>
          <p:cNvPr id="4" name="日期預留位置 3"/>
          <p:cNvSpPr>
            <a:spLocks noGrp="1"/>
          </p:cNvSpPr>
          <p:nvPr>
            <p:ph type="dt" sz="half" idx="10"/>
          </p:nvPr>
        </p:nvSpPr>
        <p:spPr/>
        <p:txBody>
          <a:bodyPr rtlCol="0"/>
          <a:lstStyle>
            <a:lvl1pPr algn="r" rtl="0">
              <a:defRPr>
                <a:solidFill>
                  <a:schemeClr val="tx2"/>
                </a:solidFill>
              </a:defRPr>
            </a:lvl1pPr>
          </a:lstStyle>
          <a:p>
            <a:fld id="{09E55E05-D360-486B-A2EC-757045FEEC99}" type="datetime1">
              <a:rPr lang="zh-TW" altLang="en-US" smtClean="0"/>
              <a:pPr/>
              <a:t>2023/9/25</a:t>
            </a:fld>
            <a:endParaRPr lang="zh-TW" altLang="en-US" dirty="0"/>
          </a:p>
        </p:txBody>
      </p:sp>
      <p:sp>
        <p:nvSpPr>
          <p:cNvPr id="6" name="投影片編號預留位置 5"/>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134112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內容預留位置 3"/>
          <p:cNvSpPr>
            <a:spLocks noGrp="1"/>
          </p:cNvSpPr>
          <p:nvPr>
            <p:ph sz="half" idx="2"/>
          </p:nvPr>
        </p:nvSpPr>
        <p:spPr>
          <a:xfrm>
            <a:off x="627888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5" name="日期預留位置 4"/>
          <p:cNvSpPr>
            <a:spLocks noGrp="1"/>
          </p:cNvSpPr>
          <p:nvPr>
            <p:ph type="dt" sz="half" idx="10"/>
          </p:nvPr>
        </p:nvSpPr>
        <p:spPr/>
        <p:txBody>
          <a:bodyPr rtlCol="0"/>
          <a:lstStyle>
            <a:lvl1pPr>
              <a:defRPr/>
            </a:lvl1pPr>
          </a:lstStyle>
          <a:p>
            <a:fld id="{AB02EBEA-22B8-44BA-9345-922A3C51F541}" type="datetime1">
              <a:rPr lang="zh-TW" altLang="en-US" smtClean="0"/>
              <a:pPr/>
              <a:t>2023/9/25</a:t>
            </a:fld>
            <a:endParaRPr lang="zh-TW" altLang="en-US" dirty="0"/>
          </a:p>
        </p:txBody>
      </p:sp>
      <p:sp>
        <p:nvSpPr>
          <p:cNvPr id="7" name="投影片編號預留位置 6"/>
          <p:cNvSpPr>
            <a:spLocks noGrp="1"/>
          </p:cNvSpPr>
          <p:nvPr>
            <p:ph type="sldNum" sz="quarter" idx="12"/>
          </p:nvPr>
        </p:nvSpPr>
        <p:spPr/>
        <p:txBody>
          <a:bodyPr rtlCol="0"/>
          <a:lstStyle/>
          <a:p>
            <a:pPr rtl="0"/>
            <a:fld id="{A0ECE5F2-81AA-4605-B028-6FBA391056AF}" type="slidenum">
              <a:rPr lang="en-US" altLang="zh-TW" smtClean="0"/>
              <a:t>‹#›</a:t>
            </a:fld>
            <a:endParaRPr lang="zh-TW" altLang="en-US"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1341120" y="466344"/>
            <a:ext cx="9509760" cy="1234440"/>
          </a:xfrm>
        </p:spPr>
        <p:txBody>
          <a:bodyPr rtlCol="0"/>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34112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a:t>編輯母片文字樣式</a:t>
            </a:r>
          </a:p>
        </p:txBody>
      </p:sp>
      <p:sp>
        <p:nvSpPr>
          <p:cNvPr id="4" name="內容預留位置 3"/>
          <p:cNvSpPr>
            <a:spLocks noGrp="1"/>
          </p:cNvSpPr>
          <p:nvPr>
            <p:ph sz="half" idx="2"/>
          </p:nvPr>
        </p:nvSpPr>
        <p:spPr>
          <a:xfrm>
            <a:off x="134112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627888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a:t>編輯母片文字樣式</a:t>
            </a:r>
          </a:p>
        </p:txBody>
      </p:sp>
      <p:sp>
        <p:nvSpPr>
          <p:cNvPr id="6" name="內容預留位置 5"/>
          <p:cNvSpPr>
            <a:spLocks noGrp="1"/>
          </p:cNvSpPr>
          <p:nvPr>
            <p:ph sz="quarter" idx="4"/>
          </p:nvPr>
        </p:nvSpPr>
        <p:spPr>
          <a:xfrm>
            <a:off x="627888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7" name="日期預留位置 6"/>
          <p:cNvSpPr>
            <a:spLocks noGrp="1"/>
          </p:cNvSpPr>
          <p:nvPr>
            <p:ph type="dt" sz="half" idx="10"/>
          </p:nvPr>
        </p:nvSpPr>
        <p:spPr/>
        <p:txBody>
          <a:bodyPr rtlCol="0"/>
          <a:lstStyle>
            <a:lvl1pPr>
              <a:defRPr/>
            </a:lvl1pPr>
          </a:lstStyle>
          <a:p>
            <a:fld id="{A8BF99B0-FFEA-4618-A3AC-798CAAA53374}" type="datetime1">
              <a:rPr lang="zh-TW" altLang="en-US" smtClean="0"/>
              <a:pPr/>
              <a:t>2023/9/25</a:t>
            </a:fld>
            <a:endParaRPr lang="zh-TW" altLang="en-US" dirty="0"/>
          </a:p>
        </p:txBody>
      </p:sp>
      <p:sp>
        <p:nvSpPr>
          <p:cNvPr id="9" name="投影片編號預留位置 8"/>
          <p:cNvSpPr>
            <a:spLocks noGrp="1"/>
          </p:cNvSpPr>
          <p:nvPr>
            <p:ph type="sldNum" sz="quarter" idx="12"/>
          </p:nvPr>
        </p:nvSpPr>
        <p:spPr/>
        <p:txBody>
          <a:bodyPr rtlCol="0"/>
          <a:lstStyle/>
          <a:p>
            <a:pPr rtl="0"/>
            <a:fld id="{CA8D9AD5-F248-4919-864A-CFD76CC027D6}" type="slidenum">
              <a:rPr lang="en-US" altLang="zh-TW" smtClean="0"/>
              <a:t>‹#›</a:t>
            </a:fld>
            <a:endParaRPr lang="zh-TW" altLang="en-US"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3" name="日期預留位置 2"/>
          <p:cNvSpPr>
            <a:spLocks noGrp="1"/>
          </p:cNvSpPr>
          <p:nvPr>
            <p:ph type="dt" sz="half" idx="10"/>
          </p:nvPr>
        </p:nvSpPr>
        <p:spPr/>
        <p:txBody>
          <a:bodyPr rtlCol="0"/>
          <a:lstStyle>
            <a:lvl1pPr>
              <a:defRPr/>
            </a:lvl1pPr>
          </a:lstStyle>
          <a:p>
            <a:fld id="{9AA70281-544B-4862-B796-9B69B5BA6D4A}" type="datetime1">
              <a:rPr lang="zh-TW" altLang="en-US" smtClean="0"/>
              <a:pPr/>
              <a:t>2023/9/25</a:t>
            </a:fld>
            <a:endParaRPr lang="zh-TW" altLang="en-US" dirty="0"/>
          </a:p>
        </p:txBody>
      </p:sp>
      <p:sp>
        <p:nvSpPr>
          <p:cNvPr id="5" name="投影片編號預留位置 4"/>
          <p:cNvSpPr>
            <a:spLocks noGrp="1"/>
          </p:cNvSpPr>
          <p:nvPr>
            <p:ph type="sldNum" sz="quarter" idx="12"/>
          </p:nvPr>
        </p:nvSpPr>
        <p:spPr/>
        <p:txBody>
          <a:bodyPr rtlCol="0"/>
          <a:lstStyle/>
          <a:p>
            <a:pPr rtl="0"/>
            <a:fld id="{CA8D9AD5-F248-4919-864A-CFD76CC027D6}" type="slidenum">
              <a:rPr lang="en-US" altLang="zh-TW" smtClean="0"/>
              <a:t>‹#›</a:t>
            </a:fld>
            <a:endParaRPr lang="zh-TW" altLang="en-US"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lvl1pPr algn="l" rtl="0">
              <a:defRPr>
                <a:solidFill>
                  <a:schemeClr val="tx2"/>
                </a:solidFill>
              </a:defRPr>
            </a:lvl1pPr>
          </a:lstStyle>
          <a:p>
            <a:pPr rtl="0"/>
            <a:endParaRPr lang="zh-TW" altLang="en-US" dirty="0"/>
          </a:p>
        </p:txBody>
      </p:sp>
      <p:sp>
        <p:nvSpPr>
          <p:cNvPr id="2" name="日期預留位置 1"/>
          <p:cNvSpPr>
            <a:spLocks noGrp="1"/>
          </p:cNvSpPr>
          <p:nvPr>
            <p:ph type="dt" sz="half" idx="10"/>
          </p:nvPr>
        </p:nvSpPr>
        <p:spPr/>
        <p:txBody>
          <a:bodyPr rtlCol="0"/>
          <a:lstStyle>
            <a:lvl1pPr algn="l" rtl="0">
              <a:defRPr>
                <a:solidFill>
                  <a:schemeClr val="tx2"/>
                </a:solidFill>
              </a:defRPr>
            </a:lvl1pPr>
          </a:lstStyle>
          <a:p>
            <a:fld id="{DE2837B3-A248-40A3-9B3C-986F66ACBD33}" type="datetime1">
              <a:rPr lang="zh-TW" altLang="en-US" smtClean="0"/>
              <a:pPr/>
              <a:t>2023/9/25</a:t>
            </a:fld>
            <a:endParaRPr lang="zh-TW" altLang="en-US" dirty="0"/>
          </a:p>
        </p:txBody>
      </p:sp>
      <p:sp>
        <p:nvSpPr>
          <p:cNvPr id="4" name="投影片編號預留位置 3"/>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60412" y="2362200"/>
            <a:ext cx="3200400" cy="1990725"/>
          </a:xfrm>
        </p:spPr>
        <p:txBody>
          <a:bodyPr rtlCol="0" anchor="b">
            <a:normAutofit/>
          </a:bodyPr>
          <a:lstStyle>
            <a:lvl1pPr algn="l" rtl="0">
              <a:defRPr sz="3400" b="0"/>
            </a:lvl1pPr>
          </a:lstStyle>
          <a:p>
            <a:pPr rtl="0"/>
            <a:r>
              <a:rPr lang="zh-TW" altLang="en-US"/>
              <a:t>按一下以編輯母片標題樣式</a:t>
            </a:r>
            <a:endParaRPr lang="zh-TW" altLang="en-US" dirty="0"/>
          </a:p>
        </p:txBody>
      </p:sp>
      <p:sp>
        <p:nvSpPr>
          <p:cNvPr id="4" name="文字預留位置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TW" altLang="en-US"/>
              <a:t>編輯母片文字樣式</a:t>
            </a:r>
          </a:p>
        </p:txBody>
      </p:sp>
      <p:sp>
        <p:nvSpPr>
          <p:cNvPr id="3" name="內容預留位置 2"/>
          <p:cNvSpPr>
            <a:spLocks noGrp="1"/>
          </p:cNvSpPr>
          <p:nvPr>
            <p:ph idx="1"/>
          </p:nvPr>
        </p:nvSpPr>
        <p:spPr>
          <a:xfrm>
            <a:off x="4494212" y="685800"/>
            <a:ext cx="7239001"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5" name="日期預留位置 4"/>
          <p:cNvSpPr>
            <a:spLocks noGrp="1"/>
          </p:cNvSpPr>
          <p:nvPr>
            <p:ph type="dt" sz="half" idx="10"/>
          </p:nvPr>
        </p:nvSpPr>
        <p:spPr/>
        <p:txBody>
          <a:bodyPr rtlCol="0"/>
          <a:lstStyle>
            <a:lvl1pPr>
              <a:defRPr/>
            </a:lvl1pPr>
          </a:lstStyle>
          <a:p>
            <a:fld id="{8BEC97F5-0863-4FE0-9858-1D71398C31A7}" type="datetime1">
              <a:rPr lang="zh-TW" altLang="en-US" smtClean="0"/>
              <a:pPr/>
              <a:t>2023/9/25</a:t>
            </a:fld>
            <a:endParaRPr lang="zh-TW" altLang="en-US" dirty="0"/>
          </a:p>
        </p:txBody>
      </p:sp>
      <p:sp>
        <p:nvSpPr>
          <p:cNvPr id="7" name="投影片編號預留位置 6"/>
          <p:cNvSpPr>
            <a:spLocks noGrp="1"/>
          </p:cNvSpPr>
          <p:nvPr>
            <p:ph type="sldNum" sz="quarter" idx="12"/>
          </p:nvPr>
        </p:nvSpPr>
        <p:spPr/>
        <p:txBody>
          <a:bodyPr rtlCol="0"/>
          <a:lstStyle/>
          <a:p>
            <a:pPr rtl="0"/>
            <a:fld id="{CA8D9AD5-F248-4919-864A-CFD76CC027D6}" type="slidenum">
              <a:rPr lang="en-US" altLang="zh-TW" smtClean="0"/>
              <a:t>‹#›</a:t>
            </a:fld>
            <a:endParaRPr lang="zh-TW" altLang="en-US"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zh-TW" altLang="en-US" b="0" i="0" u="none" strike="noStrike" kern="0" cap="none" spc="0" normalizeH="0" baseline="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8" name="矩形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zh-TW" altLang="en-US" dirty="0">
              <a:latin typeface="微軟正黑體" panose="020B0604030504040204" pitchFamily="34" charset="-120"/>
              <a:ea typeface="微軟正黑體" panose="020B0604030504040204" pitchFamily="34" charset="-120"/>
            </a:endParaRPr>
          </a:p>
        </p:txBody>
      </p:sp>
      <p:sp>
        <p:nvSpPr>
          <p:cNvPr id="2" name="標題預留位置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a:p>
            <a:pPr lvl="5" rtl="0"/>
            <a:r>
              <a:rPr lang="zh-TW" altLang="en-US" dirty="0"/>
              <a:t>第六</a:t>
            </a:r>
          </a:p>
          <a:p>
            <a:pPr lvl="6" rtl="0"/>
            <a:r>
              <a:rPr lang="zh-TW" altLang="en-US" dirty="0"/>
              <a:t>第七</a:t>
            </a:r>
          </a:p>
          <a:p>
            <a:pPr lvl="7" rtl="0"/>
            <a:r>
              <a:rPr lang="zh-TW" altLang="en-US" dirty="0"/>
              <a:t>第八</a:t>
            </a:r>
          </a:p>
          <a:p>
            <a:pPr lvl="8" rtl="0"/>
            <a:r>
              <a:rPr lang="zh-TW" altLang="en-US" dirty="0"/>
              <a:t>第九</a:t>
            </a:r>
          </a:p>
        </p:txBody>
      </p:sp>
      <p:sp>
        <p:nvSpPr>
          <p:cNvPr id="5" name="頁尾預留位置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rtl="0">
              <a:defRPr sz="1100" cap="all" baseline="0">
                <a:solidFill>
                  <a:schemeClr val="bg2"/>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4" name="日期預留位置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rtl="0">
              <a:defRPr sz="1100">
                <a:solidFill>
                  <a:schemeClr val="bg2"/>
                </a:solidFill>
                <a:latin typeface="微軟正黑體" panose="020B0604030504040204" pitchFamily="34" charset="-120"/>
                <a:ea typeface="微軟正黑體" panose="020B0604030504040204" pitchFamily="34" charset="-120"/>
              </a:defRPr>
            </a:lvl1pPr>
          </a:lstStyle>
          <a:p>
            <a:fld id="{16845ADA-87B4-4F52-B3F6-822C280E185D}" type="datetime1">
              <a:rPr lang="zh-TW" altLang="en-US" smtClean="0"/>
              <a:pPr/>
              <a:t>2023/9/25</a:t>
            </a:fld>
            <a:endParaRPr lang="zh-TW" altLang="en-US" dirty="0"/>
          </a:p>
        </p:txBody>
      </p:sp>
      <p:sp>
        <p:nvSpPr>
          <p:cNvPr id="6" name="投影片編號預留位置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rtl="0">
              <a:defRPr sz="1100">
                <a:solidFill>
                  <a:schemeClr val="bg2"/>
                </a:solidFill>
                <a:latin typeface="微軟正黑體" panose="020B0604030504040204" pitchFamily="34" charset="-120"/>
                <a:ea typeface="微軟正黑體" panose="020B0604030504040204" pitchFamily="34"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微軟正黑體" panose="020B0604030504040204" pitchFamily="34" charset="-120"/>
          <a:ea typeface="微軟正黑體" panose="020B0604030504040204" pitchFamily="34" charset="-120"/>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微軟正黑體" panose="020B0604030504040204" pitchFamily="34" charset="-120"/>
          <a:ea typeface="微軟正黑體" panose="020B0604030504040204" pitchFamily="34" charset="-120"/>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微軟正黑體" panose="020B0604030504040204" pitchFamily="34" charset="-120"/>
          <a:ea typeface="微軟正黑體" panose="020B0604030504040204" pitchFamily="34" charset="-120"/>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微軟正黑體" panose="020B0604030504040204" pitchFamily="34" charset="-120"/>
          <a:ea typeface="微軟正黑體" panose="020B0604030504040204" pitchFamily="34" charset="-120"/>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微軟正黑體" panose="020B0604030504040204" pitchFamily="34" charset="-120"/>
          <a:ea typeface="微軟正黑體" panose="020B0604030504040204" pitchFamily="34" charset="-120"/>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微軟正黑體" panose="020B0604030504040204" pitchFamily="34" charset="-120"/>
          <a:ea typeface="微軟正黑體" panose="020B0604030504040204" pitchFamily="34" charset="-120"/>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微軟正黑體" panose="020B0604030504040204" pitchFamily="34" charset="-120"/>
          <a:ea typeface="微軟正黑體" panose="020B0604030504040204" pitchFamily="34" charset="-120"/>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微軟正黑體" panose="020B0604030504040204" pitchFamily="34" charset="-120"/>
          <a:ea typeface="微軟正黑體" panose="020B0604030504040204" pitchFamily="34" charset="-120"/>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微軟正黑體" panose="020B0604030504040204" pitchFamily="34" charset="-120"/>
          <a:ea typeface="微軟正黑體" panose="020B0604030504040204" pitchFamily="34" charset="-120"/>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微軟正黑體" panose="020B0604030504040204" pitchFamily="34" charset="-120"/>
          <a:ea typeface="微軟正黑體" panose="020B0604030504040204" pitchFamily="34" charset="-120"/>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erson.nutc.edu.tw/p/412-1033-85.php"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1199456" y="1772816"/>
            <a:ext cx="4590464" cy="1224136"/>
            <a:chOff x="0" y="0"/>
            <a:chExt cx="1727525" cy="396240"/>
          </a:xfrm>
        </p:grpSpPr>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62605" cy="396240"/>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605" y="56605"/>
              <a:ext cx="1264920" cy="294562"/>
            </a:xfrm>
            <a:prstGeom prst="rect">
              <a:avLst/>
            </a:prstGeom>
          </p:spPr>
        </p:pic>
      </p:grpSp>
      <p:pic>
        <p:nvPicPr>
          <p:cNvPr id="3" name="圖片 2"/>
          <p:cNvPicPr>
            <a:picLocks noChangeAspect="1"/>
          </p:cNvPicPr>
          <p:nvPr/>
        </p:nvPicPr>
        <p:blipFill>
          <a:blip r:embed="rId5"/>
          <a:stretch>
            <a:fillRect/>
          </a:stretch>
        </p:blipFill>
        <p:spPr>
          <a:xfrm>
            <a:off x="0" y="4797153"/>
            <a:ext cx="12192000" cy="2265602"/>
          </a:xfrm>
          <a:prstGeom prst="rect">
            <a:avLst/>
          </a:prstGeom>
        </p:spPr>
      </p:pic>
      <p:sp>
        <p:nvSpPr>
          <p:cNvPr id="11" name="矩形 10"/>
          <p:cNvSpPr/>
          <p:nvPr/>
        </p:nvSpPr>
        <p:spPr>
          <a:xfrm>
            <a:off x="-26064" y="4786954"/>
            <a:ext cx="12244128" cy="2265602"/>
          </a:xfrm>
          <a:prstGeom prst="rect">
            <a:avLst/>
          </a:prstGeom>
          <a:solidFill>
            <a:srgbClr val="FFFF99">
              <a:alpha val="74000"/>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b="1" i="0" u="none" strike="noStrike" kern="0" cap="none" spc="0" normalizeH="0" baseline="0" noProof="0" dirty="0">
                <a:ln>
                  <a:noFill/>
                </a:ln>
                <a:solidFill>
                  <a:srgbClr val="000099"/>
                </a:solidFill>
                <a:effectLst/>
                <a:uLnTx/>
                <a:uFillTx/>
                <a:latin typeface="標楷體" panose="03000509000000000000" pitchFamily="65" charset="-120"/>
                <a:ea typeface="標楷體" panose="03000509000000000000" pitchFamily="65" charset="-120"/>
              </a:rPr>
              <a:t>　</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2" name="標題 1"/>
          <p:cNvSpPr>
            <a:spLocks noGrp="1"/>
          </p:cNvSpPr>
          <p:nvPr>
            <p:ph type="ctrTitle"/>
          </p:nvPr>
        </p:nvSpPr>
        <p:spPr>
          <a:xfrm>
            <a:off x="12144" y="4671392"/>
            <a:ext cx="12192000" cy="1143000"/>
          </a:xfrm>
        </p:spPr>
        <p:txBody>
          <a:bodyPr rtlCol="0">
            <a:normAutofit/>
          </a:bodyPr>
          <a:lstStyle/>
          <a:p>
            <a:pPr algn="l" rtl="0"/>
            <a:r>
              <a:rPr lang="en-US" altLang="zh-TW" sz="4000" b="1" dirty="0">
                <a:solidFill>
                  <a:srgbClr val="000099"/>
                </a:solidFill>
                <a:latin typeface="標楷體" panose="03000509000000000000" pitchFamily="65" charset="-120"/>
                <a:ea typeface="標楷體" panose="03000509000000000000" pitchFamily="65" charset="-120"/>
                <a:sym typeface="Salesforce Sans"/>
              </a:rPr>
              <a:t>      112</a:t>
            </a:r>
            <a:r>
              <a:rPr lang="zh-TW" altLang="en-US" sz="4000" b="1" dirty="0">
                <a:solidFill>
                  <a:srgbClr val="000099"/>
                </a:solidFill>
                <a:latin typeface="標楷體" panose="03000509000000000000" pitchFamily="65" charset="-120"/>
                <a:ea typeface="標楷體" panose="03000509000000000000" pitchFamily="65" charset="-120"/>
                <a:sym typeface="Salesforce Sans"/>
              </a:rPr>
              <a:t>學年度第</a:t>
            </a:r>
            <a:r>
              <a:rPr lang="en-US" altLang="zh-TW" sz="4000" b="1" dirty="0">
                <a:solidFill>
                  <a:srgbClr val="000099"/>
                </a:solidFill>
                <a:latin typeface="標楷體" panose="03000509000000000000" pitchFamily="65" charset="-120"/>
                <a:ea typeface="標楷體" panose="03000509000000000000" pitchFamily="65" charset="-120"/>
                <a:sym typeface="Salesforce Sans"/>
              </a:rPr>
              <a:t>1</a:t>
            </a:r>
            <a:r>
              <a:rPr lang="zh-TW" altLang="en-US" sz="4000" b="1" dirty="0">
                <a:solidFill>
                  <a:srgbClr val="000099"/>
                </a:solidFill>
                <a:latin typeface="標楷體" panose="03000509000000000000" pitchFamily="65" charset="-120"/>
                <a:ea typeface="標楷體" panose="03000509000000000000" pitchFamily="65" charset="-120"/>
                <a:sym typeface="Salesforce Sans"/>
              </a:rPr>
              <a:t>學期新進教師座談會</a:t>
            </a:r>
          </a:p>
        </p:txBody>
      </p:sp>
      <p:sp>
        <p:nvSpPr>
          <p:cNvPr id="4" name="副標題 3"/>
          <p:cNvSpPr>
            <a:spLocks noGrp="1"/>
          </p:cNvSpPr>
          <p:nvPr>
            <p:ph type="subTitle" idx="1"/>
          </p:nvPr>
        </p:nvSpPr>
        <p:spPr>
          <a:xfrm>
            <a:off x="6530320" y="5919755"/>
            <a:ext cx="5687744" cy="762000"/>
          </a:xfrm>
        </p:spPr>
        <p:txBody>
          <a:bodyPr rtlCol="0">
            <a:normAutofit/>
          </a:bodyPr>
          <a:lstStyle/>
          <a:p>
            <a:pPr rtl="0"/>
            <a:r>
              <a:rPr lang="zh-TW" altLang="en-US" sz="3400" b="1" dirty="0">
                <a:solidFill>
                  <a:srgbClr val="000000"/>
                </a:solidFill>
                <a:latin typeface="標楷體" panose="03000509000000000000" pitchFamily="65" charset="-120"/>
                <a:ea typeface="標楷體" panose="03000509000000000000" pitchFamily="65" charset="-120"/>
                <a:sym typeface="Salesforce Sans"/>
              </a:rPr>
              <a:t>人事室業務簡報</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8490"/>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2520000" lvl="0" eaLnBrk="0" fontAlgn="base" hangingPunct="0">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升等改聘</a:t>
            </a:r>
            <a:r>
              <a:rPr kumimoji="1" lang="en-US" altLang="zh-TW" sz="3500" b="1" kern="0" dirty="0">
                <a:solidFill>
                  <a:srgbClr val="0000FF"/>
                </a:solidFill>
                <a:latin typeface="標楷體" panose="03000509000000000000" pitchFamily="65" charset="-120"/>
                <a:ea typeface="標楷體" panose="03000509000000000000" pitchFamily="65" charset="-120"/>
              </a:rPr>
              <a:t>3</a:t>
            </a:r>
            <a:r>
              <a:rPr kumimoji="1" lang="zh-TW" altLang="en-US" sz="3500" b="1" kern="0" dirty="0">
                <a:solidFill>
                  <a:srgbClr val="0000FF"/>
                </a:solidFill>
                <a:latin typeface="標楷體" panose="03000509000000000000" pitchFamily="65" charset="-120"/>
                <a:ea typeface="標楷體" panose="03000509000000000000" pitchFamily="65" charset="-120"/>
              </a:rPr>
              <a:t>  </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各類別各職級升等條件</a:t>
            </a:r>
            <a:r>
              <a:rPr lang="en-US" altLang="zh-TW" sz="3600" b="1" dirty="0">
                <a:latin typeface="標楷體" panose="03000509000000000000" pitchFamily="65" charset="-120"/>
                <a:ea typeface="標楷體" panose="03000509000000000000" pitchFamily="65" charset="-120"/>
              </a:rPr>
              <a:t>(2)</a:t>
            </a:r>
            <a:endParaRPr lang="zh-TW" altLang="en-US" sz="3600" b="1" dirty="0">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1942113834"/>
              </p:ext>
            </p:extLst>
          </p:nvPr>
        </p:nvGraphicFramePr>
        <p:xfrm>
          <a:off x="1390968" y="886445"/>
          <a:ext cx="9410064" cy="5684520"/>
        </p:xfrm>
        <a:graphic>
          <a:graphicData uri="http://schemas.openxmlformats.org/drawingml/2006/table">
            <a:tbl>
              <a:tblPr firstRow="1" bandRow="1">
                <a:tableStyleId>{1FECB4D8-DB02-4DC6-A0A2-4F2EBAE1DC90}</a:tableStyleId>
              </a:tblPr>
              <a:tblGrid>
                <a:gridCol w="1688986">
                  <a:extLst>
                    <a:ext uri="{9D8B030D-6E8A-4147-A177-3AD203B41FA5}">
                      <a16:colId xmlns:a16="http://schemas.microsoft.com/office/drawing/2014/main" val="1363594635"/>
                    </a:ext>
                  </a:extLst>
                </a:gridCol>
                <a:gridCol w="1261320">
                  <a:extLst>
                    <a:ext uri="{9D8B030D-6E8A-4147-A177-3AD203B41FA5}">
                      <a16:colId xmlns:a16="http://schemas.microsoft.com/office/drawing/2014/main" val="770106994"/>
                    </a:ext>
                  </a:extLst>
                </a:gridCol>
                <a:gridCol w="6459758">
                  <a:extLst>
                    <a:ext uri="{9D8B030D-6E8A-4147-A177-3AD203B41FA5}">
                      <a16:colId xmlns:a16="http://schemas.microsoft.com/office/drawing/2014/main" val="2983250948"/>
                    </a:ext>
                  </a:extLst>
                </a:gridCol>
              </a:tblGrid>
              <a:tr h="308808">
                <a:tc>
                  <a:txBody>
                    <a:bodyPr/>
                    <a:lstStyle/>
                    <a:p>
                      <a:pPr algn="ctr"/>
                      <a:r>
                        <a:rPr lang="zh-TW" altLang="en-US" sz="1600" b="1" kern="1200" dirty="0">
                          <a:solidFill>
                            <a:srgbClr val="000066"/>
                          </a:solidFill>
                          <a:latin typeface="標楷體" panose="03000509000000000000" pitchFamily="65" charset="-120"/>
                          <a:ea typeface="標楷體" panose="03000509000000000000" pitchFamily="65" charset="-120"/>
                          <a:cs typeface="+mn-cs"/>
                        </a:rPr>
                        <a:t>升等類別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1" kern="1200" dirty="0">
                          <a:solidFill>
                            <a:srgbClr val="000066"/>
                          </a:solidFill>
                          <a:latin typeface="標楷體" panose="03000509000000000000" pitchFamily="65" charset="-120"/>
                          <a:ea typeface="標楷體" panose="03000509000000000000" pitchFamily="65" charset="-120"/>
                          <a:cs typeface="+mn-cs"/>
                        </a:rPr>
                        <a:t>擬升等等級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1" kern="1200" dirty="0">
                          <a:solidFill>
                            <a:srgbClr val="000066"/>
                          </a:solidFill>
                          <a:latin typeface="標楷體" panose="03000509000000000000" pitchFamily="65" charset="-120"/>
                          <a:ea typeface="標楷體" panose="03000509000000000000" pitchFamily="65" charset="-120"/>
                          <a:cs typeface="+mn-cs"/>
                        </a:rPr>
                        <a:t>升    等    條    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739267">
                <a:tc rowSpan="3">
                  <a:txBody>
                    <a:bodyPr/>
                    <a:lstStyle/>
                    <a:p>
                      <a:pPr marL="0" algn="ctr" defTabSz="914400" rtl="0" eaLnBrk="1" latinLnBrk="0" hangingPunct="1"/>
                      <a:r>
                        <a:rPr lang="zh-TW" altLang="en-US" sz="1600" b="1" kern="1200" dirty="0">
                          <a:solidFill>
                            <a:srgbClr val="0000CC"/>
                          </a:solidFill>
                          <a:latin typeface="標楷體" panose="03000509000000000000" pitchFamily="65" charset="-120"/>
                          <a:ea typeface="標楷體" panose="03000509000000000000" pitchFamily="65" charset="-120"/>
                          <a:cs typeface="+mn-cs"/>
                        </a:rPr>
                        <a:t>教學實踐研究</a:t>
                      </a:r>
                      <a:r>
                        <a:rPr lang="en-US" altLang="zh-TW" sz="1600" b="1" kern="1200" dirty="0">
                          <a:solidFill>
                            <a:srgbClr val="000066"/>
                          </a:solidFill>
                          <a:latin typeface="標楷體" panose="03000509000000000000" pitchFamily="65" charset="-120"/>
                          <a:ea typeface="標楷體" panose="03000509000000000000" pitchFamily="65" charset="-120"/>
                          <a:cs typeface="+mn-cs"/>
                        </a:rPr>
                        <a:t>(</a:t>
                      </a:r>
                      <a:r>
                        <a:rPr lang="zh-TW" altLang="en-US" sz="1600" b="1" kern="1200" dirty="0">
                          <a:solidFill>
                            <a:srgbClr val="000066"/>
                          </a:solidFill>
                          <a:latin typeface="標楷體" panose="03000509000000000000" pitchFamily="65" charset="-120"/>
                          <a:ea typeface="標楷體" panose="03000509000000000000" pitchFamily="65" charset="-120"/>
                          <a:cs typeface="+mn-cs"/>
                        </a:rPr>
                        <a:t>專門著作</a:t>
                      </a:r>
                      <a:endParaRPr lang="en-US" altLang="zh-TW" sz="1600" b="1" kern="1200" dirty="0">
                        <a:solidFill>
                          <a:srgbClr val="000066"/>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1600" b="1" kern="1200" dirty="0">
                          <a:solidFill>
                            <a:srgbClr val="000066"/>
                          </a:solidFill>
                          <a:latin typeface="標楷體" panose="03000509000000000000" pitchFamily="65" charset="-120"/>
                          <a:ea typeface="標楷體" panose="03000509000000000000" pitchFamily="65" charset="-120"/>
                          <a:cs typeface="+mn-cs"/>
                        </a:rPr>
                        <a:t>或</a:t>
                      </a:r>
                      <a:endParaRPr lang="en-US" altLang="zh-TW" sz="1600" b="1" kern="1200" dirty="0">
                        <a:solidFill>
                          <a:srgbClr val="000066"/>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1600" b="1" kern="1200" dirty="0">
                          <a:solidFill>
                            <a:srgbClr val="000066"/>
                          </a:solidFill>
                          <a:latin typeface="標楷體" panose="03000509000000000000" pitchFamily="65" charset="-120"/>
                          <a:ea typeface="標楷體" panose="03000509000000000000" pitchFamily="65" charset="-120"/>
                          <a:cs typeface="+mn-cs"/>
                        </a:rPr>
                        <a:t>技術報告</a:t>
                      </a:r>
                      <a:r>
                        <a:rPr lang="en-US" altLang="zh-TW" sz="1600" b="1" kern="1200" dirty="0">
                          <a:solidFill>
                            <a:srgbClr val="000066"/>
                          </a:solidFill>
                          <a:latin typeface="標楷體" panose="03000509000000000000" pitchFamily="65" charset="-120"/>
                          <a:ea typeface="標楷體" panose="03000509000000000000" pitchFamily="65" charset="-120"/>
                          <a:cs typeface="+mn-cs"/>
                        </a:rPr>
                        <a:t>)</a:t>
                      </a:r>
                      <a:r>
                        <a:rPr lang="zh-TW" altLang="en-US" sz="1600" b="1" kern="1200" dirty="0">
                          <a:solidFill>
                            <a:srgbClr val="000066"/>
                          </a:solidFill>
                          <a:latin typeface="標楷體" panose="03000509000000000000" pitchFamily="65" charset="-120"/>
                          <a:ea typeface="標楷體" panose="03000509000000000000" pitchFamily="65" charset="-120"/>
                          <a:cs typeface="+mn-cs"/>
                        </a:rPr>
                        <a:t> </a:t>
                      </a:r>
                      <a:endParaRPr lang="en-US" altLang="zh-TW" sz="1600" b="1" kern="1200" dirty="0">
                        <a:solidFill>
                          <a:srgbClr val="000066"/>
                        </a:solidFill>
                        <a:latin typeface="標楷體" panose="03000509000000000000" pitchFamily="65" charset="-120"/>
                        <a:ea typeface="標楷體" panose="03000509000000000000" pitchFamily="65" charset="-120"/>
                        <a:cs typeface="+mn-cs"/>
                      </a:endParaRPr>
                    </a:p>
                    <a:p>
                      <a:pPr marL="0" algn="ctr" defTabSz="914400" rtl="0" eaLnBrk="1" latinLnBrk="0" hangingPunct="1"/>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p>
                      <a:pPr algn="just">
                        <a:lnSpc>
                          <a:spcPts val="1400"/>
                        </a:lnSpc>
                      </a:pPr>
                      <a:r>
                        <a:rPr lang="en-US" altLang="zh-TW" sz="1300" b="0" kern="1200" dirty="0">
                          <a:solidFill>
                            <a:srgbClr val="000066"/>
                          </a:solidFill>
                          <a:latin typeface="標楷體" panose="03000509000000000000" pitchFamily="65" charset="-120"/>
                          <a:ea typeface="標楷體" panose="03000509000000000000" pitchFamily="65" charset="-120"/>
                          <a:cs typeface="+mn-cs"/>
                        </a:rPr>
                        <a:t>※</a:t>
                      </a:r>
                      <a:r>
                        <a:rPr lang="zh-TW" altLang="en-US" sz="1300" b="0" kern="1200" dirty="0">
                          <a:solidFill>
                            <a:srgbClr val="000066"/>
                          </a:solidFill>
                          <a:latin typeface="標楷體" panose="03000509000000000000" pitchFamily="65" charset="-120"/>
                          <a:ea typeface="標楷體" panose="03000509000000000000" pitchFamily="65" charset="-120"/>
                          <a:cs typeface="+mn-cs"/>
                        </a:rPr>
                        <a:t>教學實踐研究升等相關要求，悉</a:t>
                      </a:r>
                      <a:r>
                        <a:rPr lang="zh-TW" altLang="en-US" sz="1300" b="1" kern="1200" dirty="0">
                          <a:solidFill>
                            <a:srgbClr val="0000CC"/>
                          </a:solidFill>
                          <a:latin typeface="標楷體" panose="03000509000000000000" pitchFamily="65" charset="-120"/>
                          <a:ea typeface="標楷體" panose="03000509000000000000" pitchFamily="65" charset="-120"/>
                          <a:cs typeface="+mn-cs"/>
                        </a:rPr>
                        <a:t>依附件三</a:t>
                      </a:r>
                      <a:r>
                        <a:rPr lang="zh-TW" altLang="en-US" sz="1300" b="0" kern="1200" dirty="0">
                          <a:solidFill>
                            <a:srgbClr val="000066"/>
                          </a:solidFill>
                          <a:latin typeface="標楷體" panose="03000509000000000000" pitchFamily="65" charset="-120"/>
                          <a:ea typeface="標楷體" panose="03000509000000000000" pitchFamily="65" charset="-120"/>
                          <a:cs typeface="+mn-cs"/>
                        </a:rPr>
                        <a:t>各項審查基準規定辦理。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助理教授</a:t>
                      </a:r>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講師</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以上，申請升等前</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年內曾獲執行教育部教學實踐計畫</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校級教學優良教師或等同榮譽</a:t>
                      </a:r>
                      <a:r>
                        <a:rPr lang="zh-TW" altLang="en-US" sz="1400" b="0" kern="1200" dirty="0">
                          <a:solidFill>
                            <a:srgbClr val="000066"/>
                          </a:solidFill>
                          <a:latin typeface="標楷體" panose="03000509000000000000" pitchFamily="65" charset="-120"/>
                          <a:ea typeface="標楷體" panose="03000509000000000000" pitchFamily="65" charset="-120"/>
                          <a:cs typeface="+mn-cs"/>
                        </a:rPr>
                        <a:t>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提出取得前一等級教師資格後之教學實踐研究成果應達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檢附至少</a:t>
                      </a: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次不同科目之教學成果，每次繳交教學成果影像檔及教學歷程檔案。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739267">
                <a:tc vMerge="1">
                  <a:txBody>
                    <a:bodyPr/>
                    <a:lstStyle/>
                    <a:p>
                      <a:pPr algn="ctr"/>
                      <a:endParaRPr lang="zh-TW" altLang="en-US" sz="12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助理教授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以上，申請升等前</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年內曾獲執行教育部教學實踐計畫</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校級教學優良教師或等同榮譽</a:t>
                      </a:r>
                      <a:r>
                        <a:rPr lang="zh-TW" altLang="en-US" sz="1400" b="0" kern="1200" dirty="0">
                          <a:solidFill>
                            <a:srgbClr val="000066"/>
                          </a:solidFill>
                          <a:latin typeface="標楷體" panose="03000509000000000000" pitchFamily="65" charset="-120"/>
                          <a:ea typeface="標楷體" panose="03000509000000000000" pitchFamily="65" charset="-120"/>
                          <a:cs typeface="+mn-cs"/>
                        </a:rPr>
                        <a:t>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提出取得前一等級教師資格後之教學實踐研究成果應達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4</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檢附至少</a:t>
                      </a: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次不同科目之教學成果，每次繳交教學成果影像檔及教學歷程檔案。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00971132"/>
                  </a:ext>
                </a:extLst>
              </a:tr>
              <a:tr h="739267">
                <a:tc v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副教授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以上，申請升等</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年內曾獲執行教育部教學實踐計畫</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校級教學優良教師或等同榮譽</a:t>
                      </a:r>
                      <a:r>
                        <a:rPr lang="zh-TW" altLang="en-US" sz="1400" b="0" kern="1200" dirty="0">
                          <a:solidFill>
                            <a:srgbClr val="000066"/>
                          </a:solidFill>
                          <a:latin typeface="標楷體" panose="03000509000000000000" pitchFamily="65" charset="-120"/>
                          <a:ea typeface="標楷體" panose="03000509000000000000" pitchFamily="65" charset="-120"/>
                          <a:cs typeface="+mn-cs"/>
                        </a:rPr>
                        <a:t>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提出取得前一等級教師資格後之教學實踐研究成果應達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5</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檢附至少</a:t>
                      </a: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次不同科目之教學成果，每次繳交教學成果影像檔及教學歷程檔案。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903029">
                <a:tc rowSpan="3">
                  <a:txBody>
                    <a:bodyPr/>
                    <a:lstStyle/>
                    <a:p>
                      <a:pPr marL="0" algn="ctr" defTabSz="914400" rtl="0" eaLnBrk="1" latinLnBrk="0" hangingPunct="1"/>
                      <a:r>
                        <a:rPr lang="zh-TW" altLang="en-US" sz="1600" b="1" kern="1200" dirty="0">
                          <a:solidFill>
                            <a:srgbClr val="0000CC"/>
                          </a:solidFill>
                          <a:latin typeface="標楷體" panose="03000509000000000000" pitchFamily="65" charset="-120"/>
                          <a:ea typeface="標楷體" panose="03000509000000000000" pitchFamily="65" charset="-120"/>
                          <a:cs typeface="+mn-cs"/>
                        </a:rPr>
                        <a:t>藝術作品</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1600" b="1" kern="1200" dirty="0">
                          <a:solidFill>
                            <a:srgbClr val="0000CC"/>
                          </a:solidFill>
                          <a:latin typeface="標楷體" panose="03000509000000000000" pitchFamily="65" charset="-120"/>
                          <a:ea typeface="標楷體" panose="03000509000000000000" pitchFamily="65" charset="-120"/>
                          <a:cs typeface="+mn-cs"/>
                        </a:rPr>
                        <a:t>及</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1600" b="1" kern="1200" dirty="0">
                          <a:solidFill>
                            <a:srgbClr val="0000CC"/>
                          </a:solidFill>
                          <a:latin typeface="標楷體" panose="03000509000000000000" pitchFamily="65" charset="-120"/>
                          <a:ea typeface="標楷體" panose="03000509000000000000" pitchFamily="65" charset="-120"/>
                          <a:cs typeface="+mn-cs"/>
                        </a:rPr>
                        <a:t>成就證明</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marL="0" algn="ctr" defTabSz="914400" rtl="0" eaLnBrk="1" latinLnBrk="0" hangingPunct="1"/>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p>
                      <a:pPr algn="just">
                        <a:lnSpc>
                          <a:spcPts val="1400"/>
                        </a:lnSpc>
                      </a:pPr>
                      <a:r>
                        <a:rPr lang="en-US" altLang="zh-TW" sz="1300" b="0" kern="1200" dirty="0">
                          <a:solidFill>
                            <a:srgbClr val="000066"/>
                          </a:solidFill>
                          <a:latin typeface="標楷體" panose="03000509000000000000" pitchFamily="65" charset="-120"/>
                          <a:ea typeface="標楷體" panose="03000509000000000000" pitchFamily="65" charset="-120"/>
                          <a:cs typeface="+mn-cs"/>
                        </a:rPr>
                        <a:t>※</a:t>
                      </a:r>
                      <a:r>
                        <a:rPr lang="zh-TW" altLang="en-US" sz="1300" b="0" kern="1200" dirty="0">
                          <a:solidFill>
                            <a:srgbClr val="000066"/>
                          </a:solidFill>
                          <a:latin typeface="標楷體" panose="03000509000000000000" pitchFamily="65" charset="-120"/>
                          <a:ea typeface="標楷體" panose="03000509000000000000" pitchFamily="65" charset="-120"/>
                          <a:cs typeface="+mn-cs"/>
                        </a:rPr>
                        <a:t>藝術作品及成就證明升等相關要求，悉依</a:t>
                      </a:r>
                      <a:r>
                        <a:rPr lang="zh-TW" altLang="en-US" sz="1300" b="1" kern="1200" dirty="0">
                          <a:solidFill>
                            <a:srgbClr val="0000CC"/>
                          </a:solidFill>
                          <a:latin typeface="標楷體" panose="03000509000000000000" pitchFamily="65" charset="-120"/>
                          <a:ea typeface="標楷體" panose="03000509000000000000" pitchFamily="65" charset="-120"/>
                          <a:cs typeface="+mn-cs"/>
                        </a:rPr>
                        <a:t>附件四</a:t>
                      </a:r>
                      <a:r>
                        <a:rPr lang="zh-TW" altLang="en-US" sz="1300" b="0" kern="1200" dirty="0">
                          <a:solidFill>
                            <a:srgbClr val="000066"/>
                          </a:solidFill>
                          <a:latin typeface="標楷體" panose="03000509000000000000" pitchFamily="65" charset="-120"/>
                          <a:ea typeface="標楷體" panose="03000509000000000000" pitchFamily="65" charset="-120"/>
                          <a:cs typeface="+mn-cs"/>
                        </a:rPr>
                        <a:t>各項審查基 準規定辦理。</a:t>
                      </a:r>
                    </a:p>
                    <a:p>
                      <a:pPr marL="0" algn="ctr" defTabSz="914400" rtl="0" eaLnBrk="1" latinLnBrk="0" hangingPunct="1"/>
                      <a:endParaRPr lang="zh-TW" altLang="en-US" sz="1600" b="1"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助理教授</a:t>
                      </a:r>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講師</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以上，升等代表著作應符合下列標準之一：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獲得國際競賽</a:t>
                      </a:r>
                      <a:r>
                        <a:rPr lang="zh-TW" altLang="en-US" sz="1400" b="1" kern="1200" dirty="0">
                          <a:solidFill>
                            <a:srgbClr val="0000CC"/>
                          </a:solidFill>
                          <a:latin typeface="標楷體" panose="03000509000000000000" pitchFamily="65" charset="-120"/>
                          <a:ea typeface="標楷體" panose="03000509000000000000" pitchFamily="65" charset="-120"/>
                          <a:cs typeface="+mn-cs"/>
                        </a:rPr>
                        <a:t>入圍得獎</a:t>
                      </a:r>
                      <a:r>
                        <a:rPr lang="en-US" altLang="zh-TW" sz="1400" b="0" kern="1200" dirty="0">
                          <a:solidFill>
                            <a:srgbClr val="000099"/>
                          </a:solidFill>
                          <a:latin typeface="標楷體" panose="03000509000000000000" pitchFamily="65" charset="-120"/>
                          <a:ea typeface="標楷體" panose="03000509000000000000" pitchFamily="65" charset="-120"/>
                          <a:cs typeface="+mn-cs"/>
                        </a:rPr>
                        <a:t>1</a:t>
                      </a:r>
                      <a:r>
                        <a:rPr lang="zh-TW" altLang="en-US" sz="1400" b="0" kern="1200" dirty="0">
                          <a:solidFill>
                            <a:srgbClr val="000099"/>
                          </a:solidFill>
                          <a:latin typeface="標楷體" panose="03000509000000000000" pitchFamily="65" charset="-120"/>
                          <a:ea typeface="標楷體" panose="03000509000000000000" pitchFamily="65" charset="-120"/>
                          <a:cs typeface="+mn-cs"/>
                        </a:rPr>
                        <a:t>次</a:t>
                      </a:r>
                      <a:r>
                        <a:rPr lang="en-US" altLang="zh-TW" sz="1400" b="0" kern="1200" dirty="0">
                          <a:solidFill>
                            <a:srgbClr val="000099"/>
                          </a:solidFill>
                          <a:latin typeface="標楷體" panose="03000509000000000000" pitchFamily="65" charset="-120"/>
                          <a:ea typeface="標楷體" panose="03000509000000000000" pitchFamily="65" charset="-120"/>
                          <a:cs typeface="+mn-cs"/>
                        </a:rPr>
                        <a:t>(</a:t>
                      </a:r>
                      <a:r>
                        <a:rPr lang="zh-TW" altLang="en-US" sz="1400" b="0" kern="1200" dirty="0">
                          <a:solidFill>
                            <a:srgbClr val="000099"/>
                          </a:solidFill>
                          <a:latin typeface="標楷體" panose="03000509000000000000" pitchFamily="65" charset="-120"/>
                          <a:ea typeface="標楷體" panose="03000509000000000000" pitchFamily="65" charset="-120"/>
                          <a:cs typeface="+mn-cs"/>
                        </a:rPr>
                        <a:t>含</a:t>
                      </a:r>
                      <a:r>
                        <a:rPr lang="en-US" altLang="zh-TW" sz="1400" b="0" kern="1200" dirty="0">
                          <a:solidFill>
                            <a:srgbClr val="000099"/>
                          </a:solidFill>
                          <a:latin typeface="標楷體" panose="03000509000000000000" pitchFamily="65" charset="-120"/>
                          <a:ea typeface="標楷體" panose="03000509000000000000" pitchFamily="65" charset="-120"/>
                          <a:cs typeface="+mn-cs"/>
                        </a:rPr>
                        <a:t>)</a:t>
                      </a:r>
                      <a:r>
                        <a:rPr lang="zh-TW" altLang="en-US" sz="1400" b="0" kern="1200" dirty="0">
                          <a:solidFill>
                            <a:srgbClr val="000099"/>
                          </a:solidFill>
                          <a:latin typeface="標楷體" panose="03000509000000000000" pitchFamily="65" charset="-120"/>
                          <a:ea typeface="標楷體" panose="03000509000000000000" pitchFamily="65" charset="-120"/>
                          <a:cs typeface="+mn-cs"/>
                        </a:rPr>
                        <a:t>以上</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獲國內競賽得獎</a:t>
                      </a:r>
                      <a:r>
                        <a:rPr lang="zh-TW" altLang="en-US" sz="1400" b="1" kern="1200" dirty="0">
                          <a:solidFill>
                            <a:srgbClr val="0000CC"/>
                          </a:solidFill>
                          <a:latin typeface="標楷體" panose="03000509000000000000" pitchFamily="65" charset="-120"/>
                          <a:ea typeface="標楷體" panose="03000509000000000000" pitchFamily="65" charset="-120"/>
                          <a:cs typeface="+mn-cs"/>
                        </a:rPr>
                        <a:t>優選或佳作得獎</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獲邀國際</a:t>
                      </a:r>
                      <a:r>
                        <a:rPr lang="zh-TW" altLang="en-US" sz="1400" b="1" kern="1200" dirty="0">
                          <a:solidFill>
                            <a:srgbClr val="0000CC"/>
                          </a:solidFill>
                          <a:latin typeface="標楷體" panose="03000509000000000000" pitchFamily="65" charset="-120"/>
                          <a:ea typeface="標楷體" panose="03000509000000000000" pitchFamily="65" charset="-120"/>
                          <a:cs typeface="+mn-cs"/>
                        </a:rPr>
                        <a:t>年度專業展覽參展</a:t>
                      </a:r>
                      <a:r>
                        <a:rPr lang="en-US" altLang="zh-TW" sz="1400" b="1" kern="1200" dirty="0">
                          <a:solidFill>
                            <a:srgbClr val="0000CC"/>
                          </a:solidFill>
                          <a:latin typeface="標楷體" panose="03000509000000000000" pitchFamily="65" charset="-120"/>
                          <a:ea typeface="標楷體" panose="03000509000000000000" pitchFamily="65" charset="-120"/>
                          <a:cs typeface="+mn-cs"/>
                        </a:rPr>
                        <a:t>1</a:t>
                      </a:r>
                      <a:r>
                        <a:rPr lang="zh-TW" altLang="en-US" sz="1400" b="1" kern="1200" dirty="0">
                          <a:solidFill>
                            <a:srgbClr val="0000CC"/>
                          </a:solidFill>
                          <a:latin typeface="標楷體" panose="03000509000000000000" pitchFamily="65" charset="-120"/>
                          <a:ea typeface="標楷體" panose="03000509000000000000" pitchFamily="65" charset="-120"/>
                          <a:cs typeface="+mn-cs"/>
                        </a:rPr>
                        <a:t>次</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4.</a:t>
                      </a:r>
                      <a:r>
                        <a:rPr lang="zh-TW" altLang="en-US" sz="1400" b="0" kern="1200" dirty="0">
                          <a:solidFill>
                            <a:srgbClr val="000066"/>
                          </a:solidFill>
                          <a:latin typeface="標楷體" panose="03000509000000000000" pitchFamily="65" charset="-120"/>
                          <a:ea typeface="標楷體" panose="03000509000000000000" pitchFamily="65" charset="-120"/>
                          <a:cs typeface="+mn-cs"/>
                        </a:rPr>
                        <a:t>校外公開展出</a:t>
                      </a:r>
                      <a:r>
                        <a:rPr lang="en-US" altLang="zh-TW"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0" kern="1200" dirty="0">
                          <a:solidFill>
                            <a:srgbClr val="000066"/>
                          </a:solidFill>
                          <a:latin typeface="標楷體" panose="03000509000000000000" pitchFamily="65" charset="-120"/>
                          <a:ea typeface="標楷體" panose="03000509000000000000" pitchFamily="65" charset="-120"/>
                          <a:cs typeface="+mn-cs"/>
                        </a:rPr>
                        <a:t>美術作品為公開個展</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258204760"/>
                  </a:ext>
                </a:extLst>
              </a:tr>
              <a:tr h="903029">
                <a:tc vMerge="1">
                  <a:txBody>
                    <a:bodyPr/>
                    <a:lstStyle/>
                    <a:p>
                      <a:pPr marL="0" algn="ctr" defTabSz="914400" rtl="0" eaLnBrk="1" latinLnBrk="0" hangingPunct="1"/>
                      <a:endParaRPr lang="zh-TW" altLang="en-US" sz="16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助理教授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以上，升等代表著作應符合下列標準之一：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獲得國際競賽</a:t>
                      </a:r>
                      <a:r>
                        <a:rPr lang="zh-TW" altLang="en-US" sz="1400" b="1" kern="1200" dirty="0">
                          <a:solidFill>
                            <a:srgbClr val="0000CC"/>
                          </a:solidFill>
                          <a:latin typeface="標楷體" panose="03000509000000000000" pitchFamily="65" charset="-120"/>
                          <a:ea typeface="標楷體" panose="03000509000000000000" pitchFamily="65" charset="-120"/>
                          <a:cs typeface="+mn-cs"/>
                        </a:rPr>
                        <a:t>優選或佳作得獎</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獲國家級競賽</a:t>
                      </a:r>
                      <a:r>
                        <a:rPr lang="zh-TW" altLang="en-US" sz="1400" b="1" kern="1200" dirty="0">
                          <a:solidFill>
                            <a:srgbClr val="0000CC"/>
                          </a:solidFill>
                          <a:latin typeface="標楷體" panose="03000509000000000000" pitchFamily="65" charset="-120"/>
                          <a:ea typeface="標楷體" panose="03000509000000000000" pitchFamily="65" charset="-120"/>
                          <a:cs typeface="+mn-cs"/>
                        </a:rPr>
                        <a:t>前三名</a:t>
                      </a:r>
                      <a:r>
                        <a:rPr lang="en-US" altLang="zh-TW" sz="1400" b="1" kern="1200" dirty="0">
                          <a:solidFill>
                            <a:srgbClr val="0000CC"/>
                          </a:solidFill>
                          <a:latin typeface="標楷體" panose="03000509000000000000" pitchFamily="65" charset="-120"/>
                          <a:ea typeface="標楷體" panose="03000509000000000000" pitchFamily="65" charset="-120"/>
                          <a:cs typeface="+mn-cs"/>
                        </a:rPr>
                        <a:t>1</a:t>
                      </a:r>
                      <a:r>
                        <a:rPr lang="zh-TW" altLang="en-US" sz="1400" b="1" kern="1200" dirty="0">
                          <a:solidFill>
                            <a:srgbClr val="0000CC"/>
                          </a:solidFill>
                          <a:latin typeface="標楷體" panose="03000509000000000000" pitchFamily="65" charset="-120"/>
                          <a:ea typeface="標楷體" panose="03000509000000000000" pitchFamily="65" charset="-120"/>
                          <a:cs typeface="+mn-cs"/>
                        </a:rPr>
                        <a:t>次</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獲邀國際</a:t>
                      </a:r>
                      <a:r>
                        <a:rPr lang="zh-TW" altLang="en-US" sz="1400" b="1" kern="1200" dirty="0">
                          <a:solidFill>
                            <a:srgbClr val="0000CC"/>
                          </a:solidFill>
                          <a:latin typeface="標楷體" panose="03000509000000000000" pitchFamily="65" charset="-120"/>
                          <a:ea typeface="標楷體" panose="03000509000000000000" pitchFamily="65" charset="-120"/>
                          <a:cs typeface="+mn-cs"/>
                        </a:rPr>
                        <a:t>年度專業展覽</a:t>
                      </a:r>
                      <a:r>
                        <a:rPr lang="en-US" altLang="zh-TW" sz="1400" b="1" kern="1200" dirty="0">
                          <a:solidFill>
                            <a:srgbClr val="0000CC"/>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至少</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個不同單位主辦</a:t>
                      </a:r>
                      <a:r>
                        <a:rPr lang="en-US" altLang="zh-TW" sz="1400" b="1" kern="1200" dirty="0">
                          <a:solidFill>
                            <a:srgbClr val="0000CC"/>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參展</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次</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4.</a:t>
                      </a:r>
                      <a:r>
                        <a:rPr lang="zh-TW" altLang="en-US" sz="1400" b="1" kern="1200" dirty="0">
                          <a:solidFill>
                            <a:srgbClr val="0000CC"/>
                          </a:solidFill>
                          <a:latin typeface="標楷體" panose="03000509000000000000" pitchFamily="65" charset="-120"/>
                          <a:ea typeface="標楷體" panose="03000509000000000000" pitchFamily="65" charset="-120"/>
                          <a:cs typeface="+mn-cs"/>
                        </a:rPr>
                        <a:t>校外公開展出</a:t>
                      </a:r>
                      <a:r>
                        <a:rPr lang="en-US" altLang="zh-TW"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0" kern="1200" dirty="0">
                          <a:solidFill>
                            <a:srgbClr val="000066"/>
                          </a:solidFill>
                          <a:latin typeface="標楷體" panose="03000509000000000000" pitchFamily="65" charset="-120"/>
                          <a:ea typeface="標楷體" panose="03000509000000000000" pitchFamily="65" charset="-120"/>
                          <a:cs typeface="+mn-cs"/>
                        </a:rPr>
                        <a:t>美術作品為公開個展</a:t>
                      </a: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次以上（含</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r>
                        <a:rPr lang="zh-TW" altLang="en-US" sz="1400" b="1" kern="1200" dirty="0">
                          <a:solidFill>
                            <a:srgbClr val="0000CC"/>
                          </a:solidFill>
                          <a:latin typeface="標楷體" panose="03000509000000000000" pitchFamily="65" charset="-120"/>
                          <a:ea typeface="標楷體" panose="03000509000000000000" pitchFamily="65" charset="-120"/>
                          <a:cs typeface="+mn-cs"/>
                        </a:rPr>
                        <a:t>二級展演空間</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342045925"/>
                  </a:ext>
                </a:extLst>
              </a:tr>
              <a:tr h="903029">
                <a:tc vMerge="1">
                  <a:txBody>
                    <a:bodyPr/>
                    <a:lstStyle/>
                    <a:p>
                      <a:pPr marL="0" algn="ctr" defTabSz="914400" rtl="0" eaLnBrk="1" latinLnBrk="0" hangingPunct="1"/>
                      <a:endParaRPr lang="zh-TW" altLang="en-US" sz="16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副教授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以上，升等代表著作應符合下列標準之一：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獲得國際競賽</a:t>
                      </a:r>
                      <a:r>
                        <a:rPr lang="zh-TW" altLang="en-US" sz="1400" b="1" kern="1200" dirty="0">
                          <a:solidFill>
                            <a:srgbClr val="0000CC"/>
                          </a:solidFill>
                          <a:latin typeface="標楷體" panose="03000509000000000000" pitchFamily="65" charset="-120"/>
                          <a:ea typeface="標楷體" panose="03000509000000000000" pitchFamily="65" charset="-120"/>
                          <a:cs typeface="+mn-cs"/>
                        </a:rPr>
                        <a:t>前三名得獎</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獲國家級競賽</a:t>
                      </a:r>
                      <a:r>
                        <a:rPr lang="zh-TW" altLang="en-US" sz="1400" b="1" kern="1200" dirty="0">
                          <a:solidFill>
                            <a:srgbClr val="0000CC"/>
                          </a:solidFill>
                          <a:latin typeface="標楷體" panose="03000509000000000000" pitchFamily="65" charset="-120"/>
                          <a:ea typeface="標楷體" panose="03000509000000000000" pitchFamily="65" charset="-120"/>
                          <a:cs typeface="+mn-cs"/>
                        </a:rPr>
                        <a:t>前三名</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次</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獲邀國際</a:t>
                      </a:r>
                      <a:r>
                        <a:rPr lang="zh-TW" altLang="en-US" sz="1400" b="1" kern="1200" dirty="0">
                          <a:solidFill>
                            <a:srgbClr val="0000CC"/>
                          </a:solidFill>
                          <a:latin typeface="標楷體" panose="03000509000000000000" pitchFamily="65" charset="-120"/>
                          <a:ea typeface="標楷體" panose="03000509000000000000" pitchFamily="65" charset="-120"/>
                          <a:cs typeface="+mn-cs"/>
                        </a:rPr>
                        <a:t>年度專業展覽</a:t>
                      </a:r>
                      <a:r>
                        <a:rPr lang="en-US" altLang="zh-TW" sz="1400" b="1" kern="1200" dirty="0">
                          <a:solidFill>
                            <a:srgbClr val="0000CC"/>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至少</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個不同單位主辦</a:t>
                      </a:r>
                      <a:r>
                        <a:rPr lang="en-US" altLang="zh-TW" sz="1400" b="1" kern="1200" dirty="0">
                          <a:solidFill>
                            <a:srgbClr val="0000CC"/>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參展</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次</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4</a:t>
                      </a:r>
                      <a:r>
                        <a:rPr lang="en-US" altLang="zh-TW" sz="1400" b="1" kern="1200" dirty="0">
                          <a:solidFill>
                            <a:srgbClr val="0000CC"/>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校外公開展出</a:t>
                      </a:r>
                      <a:r>
                        <a:rPr lang="en-US" altLang="zh-TW"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0" kern="1200" dirty="0">
                          <a:solidFill>
                            <a:srgbClr val="000066"/>
                          </a:solidFill>
                          <a:latin typeface="標楷體" panose="03000509000000000000" pitchFamily="65" charset="-120"/>
                          <a:ea typeface="標楷體" panose="03000509000000000000" pitchFamily="65" charset="-120"/>
                          <a:cs typeface="+mn-cs"/>
                        </a:rPr>
                        <a:t>美術作品為公開個展</a:t>
                      </a: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次以上（含</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r>
                        <a:rPr lang="zh-TW" altLang="en-US" sz="1400" b="1" kern="1200" dirty="0">
                          <a:solidFill>
                            <a:srgbClr val="0000CC"/>
                          </a:solidFill>
                          <a:latin typeface="標楷體" panose="03000509000000000000" pitchFamily="65" charset="-120"/>
                          <a:ea typeface="標楷體" panose="03000509000000000000" pitchFamily="65" charset="-120"/>
                          <a:cs typeface="+mn-cs"/>
                        </a:rPr>
                        <a:t>一級展演空間</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939572122"/>
                  </a:ext>
                </a:extLst>
              </a:tr>
            </a:tbl>
          </a:graphicData>
        </a:graphic>
      </p:graphicFrame>
      <p:sp>
        <p:nvSpPr>
          <p:cNvPr id="8" name="七角星形 7"/>
          <p:cNvSpPr/>
          <p:nvPr/>
        </p:nvSpPr>
        <p:spPr>
          <a:xfrm>
            <a:off x="2063552" y="76186"/>
            <a:ext cx="3024336"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1" name="文字方塊 10">
            <a:extLst>
              <a:ext uri="{FF2B5EF4-FFF2-40B4-BE49-F238E27FC236}">
                <a16:creationId xmlns:a16="http://schemas.microsoft.com/office/drawing/2014/main" id="{F11B380E-A8F5-4EAC-A2C7-CA3DFA77DEFE}"/>
              </a:ext>
            </a:extLst>
          </p:cNvPr>
          <p:cNvSpPr txBox="1"/>
          <p:nvPr/>
        </p:nvSpPr>
        <p:spPr>
          <a:xfrm>
            <a:off x="10956123" y="6029579"/>
            <a:ext cx="578416" cy="400110"/>
          </a:xfrm>
          <a:prstGeom prst="rect">
            <a:avLst/>
          </a:prstGeom>
          <a:noFill/>
        </p:spPr>
        <p:txBody>
          <a:bodyPr wrap="square" rtlCol="0">
            <a:spAutoFit/>
          </a:bodyPr>
          <a:lstStyle/>
          <a:p>
            <a:r>
              <a:rPr lang="en-US" altLang="zh-TW" sz="2000" dirty="0"/>
              <a:t>9</a:t>
            </a:r>
            <a:endParaRPr lang="zh-TW" altLang="en-US" sz="2000" dirty="0"/>
          </a:p>
        </p:txBody>
      </p:sp>
    </p:spTree>
    <p:extLst>
      <p:ext uri="{BB962C8B-B14F-4D97-AF65-F5344CB8AC3E}">
        <p14:creationId xmlns:p14="http://schemas.microsoft.com/office/powerpoint/2010/main" val="338795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158069"/>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2520000" lvl="0" eaLnBrk="0" fontAlgn="base" hangingPunct="0">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升等改聘</a:t>
            </a:r>
            <a:r>
              <a:rPr kumimoji="1" lang="en-US" altLang="zh-TW" sz="3500" b="1" kern="0" dirty="0">
                <a:solidFill>
                  <a:srgbClr val="0000FF"/>
                </a:solidFill>
                <a:latin typeface="標楷體" panose="03000509000000000000" pitchFamily="65" charset="-120"/>
                <a:ea typeface="標楷體" panose="03000509000000000000" pitchFamily="65" charset="-120"/>
              </a:rPr>
              <a:t>3</a:t>
            </a:r>
            <a:r>
              <a:rPr kumimoji="1" lang="zh-TW" altLang="en-US" sz="3500" b="1" kern="0" dirty="0">
                <a:solidFill>
                  <a:srgbClr val="0000FF"/>
                </a:solidFill>
                <a:latin typeface="標楷體" panose="03000509000000000000" pitchFamily="65" charset="-120"/>
                <a:ea typeface="標楷體" panose="03000509000000000000" pitchFamily="65" charset="-120"/>
              </a:rPr>
              <a:t>  </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各類別各職級升等條件</a:t>
            </a:r>
            <a:r>
              <a:rPr lang="en-US" altLang="zh-TW" sz="3600" b="1" dirty="0">
                <a:latin typeface="標楷體" panose="03000509000000000000" pitchFamily="65" charset="-120"/>
                <a:ea typeface="標楷體" panose="03000509000000000000" pitchFamily="65" charset="-120"/>
              </a:rPr>
              <a:t>(3)</a:t>
            </a:r>
            <a:endParaRPr lang="zh-TW" altLang="en-US" sz="3600" b="1" dirty="0">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849723495"/>
              </p:ext>
            </p:extLst>
          </p:nvPr>
        </p:nvGraphicFramePr>
        <p:xfrm>
          <a:off x="1703512" y="1196752"/>
          <a:ext cx="8532000" cy="4722286"/>
        </p:xfrm>
        <a:graphic>
          <a:graphicData uri="http://schemas.openxmlformats.org/drawingml/2006/table">
            <a:tbl>
              <a:tblPr firstRow="1" bandRow="1">
                <a:tableStyleId>{1FECB4D8-DB02-4DC6-A0A2-4F2EBAE1DC90}</a:tableStyleId>
              </a:tblPr>
              <a:tblGrid>
                <a:gridCol w="1564234">
                  <a:extLst>
                    <a:ext uri="{9D8B030D-6E8A-4147-A177-3AD203B41FA5}">
                      <a16:colId xmlns:a16="http://schemas.microsoft.com/office/drawing/2014/main" val="1363594635"/>
                    </a:ext>
                  </a:extLst>
                </a:gridCol>
                <a:gridCol w="1370266">
                  <a:extLst>
                    <a:ext uri="{9D8B030D-6E8A-4147-A177-3AD203B41FA5}">
                      <a16:colId xmlns:a16="http://schemas.microsoft.com/office/drawing/2014/main" val="770106994"/>
                    </a:ext>
                  </a:extLst>
                </a:gridCol>
                <a:gridCol w="5597500">
                  <a:extLst>
                    <a:ext uri="{9D8B030D-6E8A-4147-A177-3AD203B41FA5}">
                      <a16:colId xmlns:a16="http://schemas.microsoft.com/office/drawing/2014/main" val="3878551227"/>
                    </a:ext>
                  </a:extLst>
                </a:gridCol>
              </a:tblGrid>
              <a:tr h="438730">
                <a:tc>
                  <a:txBody>
                    <a:bodyPr/>
                    <a:lstStyle/>
                    <a:p>
                      <a:pPr algn="ctr"/>
                      <a:r>
                        <a:rPr lang="zh-TW" altLang="en-US" sz="1800" b="1" kern="1200" dirty="0">
                          <a:solidFill>
                            <a:srgbClr val="000066"/>
                          </a:solidFill>
                          <a:latin typeface="標楷體" panose="03000509000000000000" pitchFamily="65" charset="-120"/>
                          <a:ea typeface="標楷體" panose="03000509000000000000" pitchFamily="65" charset="-120"/>
                          <a:cs typeface="+mn-cs"/>
                        </a:rPr>
                        <a:t>升等類別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1" kern="1200" dirty="0">
                          <a:solidFill>
                            <a:srgbClr val="000066"/>
                          </a:solidFill>
                          <a:latin typeface="標楷體" panose="03000509000000000000" pitchFamily="65" charset="-120"/>
                          <a:ea typeface="標楷體" panose="03000509000000000000" pitchFamily="65" charset="-120"/>
                          <a:cs typeface="+mn-cs"/>
                        </a:rPr>
                        <a:t>擬升等等級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1" kern="1200" dirty="0">
                          <a:solidFill>
                            <a:srgbClr val="000066"/>
                          </a:solidFill>
                          <a:latin typeface="標楷體" panose="03000509000000000000" pitchFamily="65" charset="-120"/>
                          <a:ea typeface="標楷體" panose="03000509000000000000" pitchFamily="65" charset="-120"/>
                          <a:cs typeface="+mn-cs"/>
                        </a:rPr>
                        <a:t>升   等   條   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917350">
                <a:tc rowSpan="4">
                  <a:txBody>
                    <a:bodyPr/>
                    <a:lstStyle/>
                    <a:p>
                      <a:pPr marL="0" algn="ctr" defTabSz="914400" rtl="0" eaLnBrk="1" latinLnBrk="0" hangingPunct="1"/>
                      <a:r>
                        <a:rPr lang="zh-TW" altLang="en-US" sz="1800" b="1" kern="1200" dirty="0">
                          <a:solidFill>
                            <a:srgbClr val="0000CC"/>
                          </a:solidFill>
                          <a:latin typeface="標楷體" panose="03000509000000000000" pitchFamily="65" charset="-120"/>
                          <a:ea typeface="標楷體" panose="03000509000000000000" pitchFamily="65" charset="-120"/>
                          <a:cs typeface="+mn-cs"/>
                        </a:rPr>
                        <a:t>體育成就證明</a:t>
                      </a:r>
                      <a:endParaRPr lang="en-US" altLang="zh-TW" sz="1800" b="1" kern="1200" dirty="0">
                        <a:solidFill>
                          <a:srgbClr val="0000CC"/>
                        </a:solidFill>
                        <a:latin typeface="標楷體" panose="03000509000000000000" pitchFamily="65" charset="-120"/>
                        <a:ea typeface="標楷體" panose="03000509000000000000" pitchFamily="65" charset="-120"/>
                        <a:cs typeface="+mn-cs"/>
                      </a:endParaRPr>
                    </a:p>
                    <a:p>
                      <a:pPr marL="0" algn="ctr" defTabSz="914400" rtl="0" eaLnBrk="1" latinLnBrk="0" hangingPunct="1"/>
                      <a:endParaRPr lang="en-US" altLang="zh-TW" sz="1600" b="1" kern="1200" dirty="0">
                        <a:solidFill>
                          <a:srgbClr val="000066"/>
                        </a:solidFill>
                        <a:latin typeface="標楷體" panose="03000509000000000000" pitchFamily="65" charset="-120"/>
                        <a:ea typeface="標楷體" panose="03000509000000000000" pitchFamily="65" charset="-120"/>
                        <a:cs typeface="+mn-cs"/>
                      </a:endParaRPr>
                    </a:p>
                    <a:p>
                      <a:pPr marL="0" algn="just" defTabSz="914400" rtl="0" eaLnBrk="1" latinLnBrk="0" hangingPunct="1"/>
                      <a:r>
                        <a:rPr lang="en-US" altLang="zh-TW"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0" kern="1200" dirty="0">
                          <a:solidFill>
                            <a:srgbClr val="000066"/>
                          </a:solidFill>
                          <a:latin typeface="標楷體" panose="03000509000000000000" pitchFamily="65" charset="-120"/>
                          <a:ea typeface="標楷體" panose="03000509000000000000" pitchFamily="65" charset="-120"/>
                          <a:cs typeface="+mn-cs"/>
                        </a:rPr>
                        <a:t>體育成就證明升等相關要求，悉依</a:t>
                      </a:r>
                      <a:r>
                        <a:rPr lang="zh-TW" altLang="en-US" sz="1400" b="1" kern="1200" dirty="0">
                          <a:solidFill>
                            <a:srgbClr val="0000CC"/>
                          </a:solidFill>
                          <a:latin typeface="標楷體" panose="03000509000000000000" pitchFamily="65" charset="-120"/>
                          <a:ea typeface="標楷體" panose="03000509000000000000" pitchFamily="65" charset="-120"/>
                          <a:cs typeface="+mn-cs"/>
                        </a:rPr>
                        <a:t>附件五</a:t>
                      </a:r>
                      <a:r>
                        <a:rPr lang="zh-TW" altLang="en-US" sz="1400" b="0" kern="1200" dirty="0">
                          <a:solidFill>
                            <a:srgbClr val="000066"/>
                          </a:solidFill>
                          <a:latin typeface="標楷體" panose="03000509000000000000" pitchFamily="65" charset="-120"/>
                          <a:ea typeface="標楷體" panose="03000509000000000000" pitchFamily="65" charset="-120"/>
                          <a:cs typeface="+mn-cs"/>
                        </a:rPr>
                        <a:t>各項審查基準規定辦理。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0" kern="1200" dirty="0">
                          <a:solidFill>
                            <a:srgbClr val="000066"/>
                          </a:solidFill>
                          <a:latin typeface="標楷體" panose="03000509000000000000" pitchFamily="65" charset="-120"/>
                          <a:ea typeface="標楷體" panose="03000509000000000000" pitchFamily="65" charset="-120"/>
                          <a:cs typeface="+mn-cs"/>
                        </a:rPr>
                        <a:t>助理教授</a:t>
                      </a:r>
                      <a:endParaRPr lang="en-US" altLang="zh-TW" sz="18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800" b="1" kern="1200" dirty="0">
                          <a:solidFill>
                            <a:srgbClr val="000066"/>
                          </a:solidFill>
                          <a:latin typeface="標楷體" panose="03000509000000000000" pitchFamily="65" charset="-120"/>
                          <a:ea typeface="標楷體" panose="03000509000000000000" pitchFamily="65" charset="-120"/>
                          <a:cs typeface="+mn-cs"/>
                        </a:rPr>
                        <a:t>講師</a:t>
                      </a:r>
                      <a:r>
                        <a:rPr lang="en-US" altLang="zh-TW" sz="1800" b="1" kern="1200" dirty="0">
                          <a:solidFill>
                            <a:srgbClr val="000066"/>
                          </a:solidFill>
                          <a:latin typeface="標楷體" panose="03000509000000000000" pitchFamily="65" charset="-120"/>
                          <a:ea typeface="標楷體" panose="03000509000000000000" pitchFamily="65" charset="-120"/>
                          <a:cs typeface="+mn-cs"/>
                        </a:rPr>
                        <a:t>3</a:t>
                      </a:r>
                      <a:r>
                        <a:rPr lang="zh-TW" altLang="en-US" sz="1800" b="1" kern="1200" dirty="0">
                          <a:solidFill>
                            <a:srgbClr val="000066"/>
                          </a:solidFill>
                          <a:latin typeface="標楷體" panose="03000509000000000000" pitchFamily="65" charset="-120"/>
                          <a:ea typeface="標楷體" panose="03000509000000000000" pitchFamily="65" charset="-120"/>
                          <a:cs typeface="+mn-cs"/>
                        </a:rPr>
                        <a:t>年</a:t>
                      </a:r>
                      <a:r>
                        <a:rPr lang="zh-TW" altLang="en-US" sz="1800" b="0" kern="1200" dirty="0">
                          <a:solidFill>
                            <a:srgbClr val="000066"/>
                          </a:solidFill>
                          <a:latin typeface="標楷體" panose="03000509000000000000" pitchFamily="65" charset="-120"/>
                          <a:ea typeface="標楷體" panose="03000509000000000000" pitchFamily="65" charset="-120"/>
                          <a:cs typeface="+mn-cs"/>
                        </a:rPr>
                        <a:t>以上，升等申請標準：</a:t>
                      </a:r>
                      <a:endParaRPr lang="en-US" altLang="zh-TW" sz="1800" b="0" kern="1200" dirty="0">
                        <a:solidFill>
                          <a:srgbClr val="000066"/>
                        </a:solidFill>
                        <a:latin typeface="標楷體" panose="03000509000000000000" pitchFamily="65" charset="-120"/>
                        <a:ea typeface="標楷體" panose="03000509000000000000" pitchFamily="65" charset="-120"/>
                        <a:cs typeface="+mn-cs"/>
                      </a:endParaRPr>
                    </a:p>
                    <a:p>
                      <a:pPr marL="0" algn="just" defTabSz="914400" rtl="0" eaLnBrk="1" latinLnBrk="0" hangingPunct="1">
                        <a:lnSpc>
                          <a:spcPct val="100000"/>
                        </a:lnSpc>
                      </a:pPr>
                      <a:r>
                        <a:rPr lang="zh-TW" altLang="en-US" sz="1800" b="0" kern="1200" dirty="0">
                          <a:solidFill>
                            <a:srgbClr val="000066"/>
                          </a:solidFill>
                          <a:latin typeface="標楷體" panose="03000509000000000000" pitchFamily="65" charset="-120"/>
                          <a:ea typeface="標楷體" panose="03000509000000000000" pitchFamily="65" charset="-120"/>
                          <a:cs typeface="+mn-cs"/>
                        </a:rPr>
                        <a:t>以本人或受其指導之運動員參加</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重要國際運動賽會獲前三名</a:t>
                      </a:r>
                      <a:r>
                        <a:rPr lang="zh-TW" altLang="en-US" sz="1800" b="0" kern="1200" dirty="0">
                          <a:solidFill>
                            <a:srgbClr val="000066"/>
                          </a:solidFill>
                          <a:latin typeface="標楷體" panose="03000509000000000000" pitchFamily="65" charset="-120"/>
                          <a:ea typeface="標楷體" panose="03000509000000000000" pitchFamily="65" charset="-120"/>
                          <a:cs typeface="+mn-cs"/>
                        </a:rPr>
                        <a:t>或</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重要國內運動賽會獲第一名獎項</a:t>
                      </a:r>
                      <a:r>
                        <a:rPr lang="en-US" altLang="zh-TW" sz="1800" b="1" kern="1200" dirty="0">
                          <a:solidFill>
                            <a:srgbClr val="0000CC"/>
                          </a:solidFill>
                          <a:latin typeface="標楷體" panose="03000509000000000000" pitchFamily="65" charset="-120"/>
                          <a:ea typeface="標楷體" panose="03000509000000000000" pitchFamily="65" charset="-120"/>
                          <a:cs typeface="+mn-cs"/>
                        </a:rPr>
                        <a:t>1</a:t>
                      </a:r>
                      <a:r>
                        <a:rPr lang="zh-TW" altLang="en-US" sz="1800" b="1" kern="1200" dirty="0">
                          <a:solidFill>
                            <a:srgbClr val="0000CC"/>
                          </a:solidFill>
                          <a:latin typeface="標楷體" panose="03000509000000000000" pitchFamily="65" charset="-120"/>
                          <a:ea typeface="標楷體" panose="03000509000000000000" pitchFamily="65" charset="-120"/>
                          <a:cs typeface="+mn-cs"/>
                        </a:rPr>
                        <a:t>次以上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之成就證明為代表著作送審。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917350">
                <a:tc vMerge="1">
                  <a:txBody>
                    <a:bodyPr/>
                    <a:lstStyle/>
                    <a:p>
                      <a:pPr marL="0" algn="ctr" defTabSz="914400" rtl="0" eaLnBrk="1" latinLnBrk="0" hangingPunct="1"/>
                      <a:endParaRPr lang="zh-TW" altLang="en-US" sz="16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0" kern="1200" dirty="0">
                          <a:solidFill>
                            <a:srgbClr val="000066"/>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800" b="1" kern="1200" dirty="0">
                          <a:solidFill>
                            <a:srgbClr val="000066"/>
                          </a:solidFill>
                          <a:latin typeface="標楷體" panose="03000509000000000000" pitchFamily="65" charset="-120"/>
                          <a:ea typeface="標楷體" panose="03000509000000000000" pitchFamily="65" charset="-120"/>
                          <a:cs typeface="+mn-cs"/>
                        </a:rPr>
                        <a:t>助理教授</a:t>
                      </a:r>
                      <a:r>
                        <a:rPr lang="en-US" altLang="zh-TW" sz="1800" b="1" kern="1200" dirty="0">
                          <a:solidFill>
                            <a:srgbClr val="000066"/>
                          </a:solidFill>
                          <a:latin typeface="標楷體" panose="03000509000000000000" pitchFamily="65" charset="-120"/>
                          <a:ea typeface="標楷體" panose="03000509000000000000" pitchFamily="65" charset="-120"/>
                          <a:cs typeface="+mn-cs"/>
                        </a:rPr>
                        <a:t>3</a:t>
                      </a:r>
                      <a:r>
                        <a:rPr lang="zh-TW" altLang="en-US" sz="1800" b="1" kern="1200" dirty="0">
                          <a:solidFill>
                            <a:srgbClr val="000066"/>
                          </a:solidFill>
                          <a:latin typeface="標楷體" panose="03000509000000000000" pitchFamily="65" charset="-120"/>
                          <a:ea typeface="標楷體" panose="03000509000000000000" pitchFamily="65" charset="-120"/>
                          <a:cs typeface="+mn-cs"/>
                        </a:rPr>
                        <a:t>年</a:t>
                      </a:r>
                      <a:r>
                        <a:rPr lang="zh-TW" altLang="en-US" sz="1800" b="0" kern="1200" dirty="0">
                          <a:solidFill>
                            <a:srgbClr val="000066"/>
                          </a:solidFill>
                          <a:latin typeface="標楷體" panose="03000509000000000000" pitchFamily="65" charset="-120"/>
                          <a:ea typeface="標楷體" panose="03000509000000000000" pitchFamily="65" charset="-120"/>
                          <a:cs typeface="+mn-cs"/>
                        </a:rPr>
                        <a:t>以上，升等申請標準：</a:t>
                      </a:r>
                      <a:endParaRPr lang="en-US" altLang="zh-TW" sz="1800" b="0" kern="1200" dirty="0">
                        <a:solidFill>
                          <a:srgbClr val="000066"/>
                        </a:solidFill>
                        <a:latin typeface="標楷體" panose="03000509000000000000" pitchFamily="65" charset="-120"/>
                        <a:ea typeface="標楷體" panose="03000509000000000000" pitchFamily="65" charset="-120"/>
                        <a:cs typeface="+mn-cs"/>
                      </a:endParaRPr>
                    </a:p>
                    <a:p>
                      <a:pPr marL="0" algn="just" defTabSz="914400" rtl="0" eaLnBrk="1" latinLnBrk="0" hangingPunct="1">
                        <a:lnSpc>
                          <a:spcPct val="100000"/>
                        </a:lnSpc>
                      </a:pPr>
                      <a:r>
                        <a:rPr lang="zh-TW" altLang="en-US" sz="1800" b="0" kern="1200" dirty="0">
                          <a:solidFill>
                            <a:srgbClr val="000066"/>
                          </a:solidFill>
                          <a:latin typeface="標楷體" panose="03000509000000000000" pitchFamily="65" charset="-120"/>
                          <a:ea typeface="標楷體" panose="03000509000000000000" pitchFamily="65" charset="-120"/>
                          <a:cs typeface="+mn-cs"/>
                        </a:rPr>
                        <a:t>以本人或受其指導之運動員參加</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重要國際運動賽會獲前三名</a:t>
                      </a:r>
                      <a:r>
                        <a:rPr lang="zh-TW" altLang="en-US" sz="1800" b="0" kern="1200" dirty="0">
                          <a:solidFill>
                            <a:srgbClr val="000066"/>
                          </a:solidFill>
                          <a:latin typeface="標楷體" panose="03000509000000000000" pitchFamily="65" charset="-120"/>
                          <a:ea typeface="標楷體" panose="03000509000000000000" pitchFamily="65" charset="-120"/>
                          <a:cs typeface="+mn-cs"/>
                        </a:rPr>
                        <a:t>或</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重要國內運動賽會獲第一名獎項</a:t>
                      </a:r>
                      <a:r>
                        <a:rPr lang="en-US" altLang="zh-TW" sz="1800" b="1" kern="1200" dirty="0">
                          <a:solidFill>
                            <a:srgbClr val="0000CC"/>
                          </a:solidFill>
                          <a:latin typeface="標楷體" panose="03000509000000000000" pitchFamily="65" charset="-120"/>
                          <a:ea typeface="標楷體" panose="03000509000000000000" pitchFamily="65" charset="-120"/>
                          <a:cs typeface="+mn-cs"/>
                        </a:rPr>
                        <a:t>2</a:t>
                      </a:r>
                      <a:r>
                        <a:rPr lang="zh-TW" altLang="en-US" sz="1800" b="1" kern="1200" dirty="0">
                          <a:solidFill>
                            <a:srgbClr val="0000CC"/>
                          </a:solidFill>
                          <a:latin typeface="標楷體" panose="03000509000000000000" pitchFamily="65" charset="-120"/>
                          <a:ea typeface="標楷體" panose="03000509000000000000" pitchFamily="65" charset="-120"/>
                          <a:cs typeface="+mn-cs"/>
                        </a:rPr>
                        <a:t>次以上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之成就證明為代表著作送審。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00971132"/>
                  </a:ext>
                </a:extLst>
              </a:tr>
              <a:tr h="917350">
                <a:tc vMerge="1">
                  <a:txBody>
                    <a:bodyPr/>
                    <a:lstStyle/>
                    <a:p>
                      <a:pPr marL="0" algn="ctr" defTabSz="914400" rtl="0" eaLnBrk="1" latinLnBrk="0" hangingPunct="1"/>
                      <a:endParaRPr lang="zh-TW" altLang="en-US" sz="16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0" kern="1200" dirty="0">
                          <a:solidFill>
                            <a:srgbClr val="000066"/>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800" b="1" kern="1200" dirty="0">
                          <a:solidFill>
                            <a:srgbClr val="000066"/>
                          </a:solidFill>
                          <a:latin typeface="標楷體" panose="03000509000000000000" pitchFamily="65" charset="-120"/>
                          <a:ea typeface="標楷體" panose="03000509000000000000" pitchFamily="65" charset="-120"/>
                          <a:cs typeface="+mn-cs"/>
                        </a:rPr>
                        <a:t>副教授</a:t>
                      </a:r>
                      <a:r>
                        <a:rPr lang="en-US" altLang="zh-TW" sz="1800" b="1" kern="1200" dirty="0">
                          <a:solidFill>
                            <a:srgbClr val="000066"/>
                          </a:solidFill>
                          <a:latin typeface="標楷體" panose="03000509000000000000" pitchFamily="65" charset="-120"/>
                          <a:ea typeface="標楷體" panose="03000509000000000000" pitchFamily="65" charset="-120"/>
                          <a:cs typeface="+mn-cs"/>
                        </a:rPr>
                        <a:t>3</a:t>
                      </a:r>
                      <a:r>
                        <a:rPr lang="zh-TW" altLang="en-US" sz="1800" b="1" kern="1200" dirty="0">
                          <a:solidFill>
                            <a:srgbClr val="000066"/>
                          </a:solidFill>
                          <a:latin typeface="標楷體" panose="03000509000000000000" pitchFamily="65" charset="-120"/>
                          <a:ea typeface="標楷體" panose="03000509000000000000" pitchFamily="65" charset="-120"/>
                          <a:cs typeface="+mn-cs"/>
                        </a:rPr>
                        <a:t>年</a:t>
                      </a:r>
                      <a:r>
                        <a:rPr lang="zh-TW" altLang="en-US" sz="1800" b="0" kern="1200" dirty="0">
                          <a:solidFill>
                            <a:srgbClr val="000066"/>
                          </a:solidFill>
                          <a:latin typeface="標楷體" panose="03000509000000000000" pitchFamily="65" charset="-120"/>
                          <a:ea typeface="標楷體" panose="03000509000000000000" pitchFamily="65" charset="-120"/>
                          <a:cs typeface="+mn-cs"/>
                        </a:rPr>
                        <a:t>以上，升等申請標準：</a:t>
                      </a:r>
                      <a:endParaRPr lang="en-US" altLang="zh-TW" sz="1800" b="0" kern="1200" dirty="0">
                        <a:solidFill>
                          <a:srgbClr val="000066"/>
                        </a:solidFill>
                        <a:latin typeface="標楷體" panose="03000509000000000000" pitchFamily="65" charset="-120"/>
                        <a:ea typeface="標楷體" panose="03000509000000000000" pitchFamily="65" charset="-120"/>
                        <a:cs typeface="+mn-cs"/>
                      </a:endParaRPr>
                    </a:p>
                    <a:p>
                      <a:pPr marL="0" algn="just" defTabSz="914400" rtl="0" eaLnBrk="1" latinLnBrk="0" hangingPunct="1">
                        <a:lnSpc>
                          <a:spcPct val="100000"/>
                        </a:lnSpc>
                      </a:pPr>
                      <a:r>
                        <a:rPr lang="zh-TW" altLang="en-US" sz="1800" b="0" kern="1200" dirty="0">
                          <a:solidFill>
                            <a:srgbClr val="000066"/>
                          </a:solidFill>
                          <a:latin typeface="標楷體" panose="03000509000000000000" pitchFamily="65" charset="-120"/>
                          <a:ea typeface="標楷體" panose="03000509000000000000" pitchFamily="65" charset="-120"/>
                          <a:cs typeface="+mn-cs"/>
                        </a:rPr>
                        <a:t>以本人或受其指導之運動員參加</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重要國際運動賽會獲前三名</a:t>
                      </a:r>
                      <a:r>
                        <a:rPr lang="zh-TW" altLang="en-US" sz="1800" b="0" kern="1200" dirty="0">
                          <a:solidFill>
                            <a:srgbClr val="000066"/>
                          </a:solidFill>
                          <a:latin typeface="標楷體" panose="03000509000000000000" pitchFamily="65" charset="-120"/>
                          <a:ea typeface="標楷體" panose="03000509000000000000" pitchFamily="65" charset="-120"/>
                          <a:cs typeface="+mn-cs"/>
                        </a:rPr>
                        <a:t>或</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重要國內運動賽會獲第一名獎項</a:t>
                      </a:r>
                      <a:r>
                        <a:rPr lang="en-US" altLang="zh-TW" sz="1800" b="1" kern="1200" dirty="0">
                          <a:solidFill>
                            <a:srgbClr val="0000CC"/>
                          </a:solidFill>
                          <a:latin typeface="標楷體" panose="03000509000000000000" pitchFamily="65" charset="-120"/>
                          <a:ea typeface="標楷體" panose="03000509000000000000" pitchFamily="65" charset="-120"/>
                          <a:cs typeface="+mn-cs"/>
                        </a:rPr>
                        <a:t>3</a:t>
                      </a:r>
                      <a:r>
                        <a:rPr lang="zh-TW" altLang="en-US" sz="1800" b="1" kern="1200" dirty="0">
                          <a:solidFill>
                            <a:srgbClr val="0000CC"/>
                          </a:solidFill>
                          <a:latin typeface="標楷體" panose="03000509000000000000" pitchFamily="65" charset="-120"/>
                          <a:ea typeface="標楷體" panose="03000509000000000000" pitchFamily="65" charset="-120"/>
                          <a:cs typeface="+mn-cs"/>
                        </a:rPr>
                        <a:t>次以上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之成就證明為代表著作送審。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717396">
                <a:tc vMerge="1">
                  <a:txBody>
                    <a:bodyPr/>
                    <a:lstStyle/>
                    <a:p>
                      <a:endParaRPr lang="zh-TW" altLang="en-US"/>
                    </a:p>
                  </a:txBody>
                  <a:tcPr/>
                </a:tc>
                <a:tc gridSpan="2">
                  <a:txBody>
                    <a:bodyPr/>
                    <a:lstStyle/>
                    <a:p>
                      <a:pPr algn="just"/>
                      <a:r>
                        <a:rPr lang="zh-TW" altLang="en-US" sz="1800" b="0" kern="1200" dirty="0">
                          <a:solidFill>
                            <a:srgbClr val="000066"/>
                          </a:solidFill>
                          <a:latin typeface="標楷體" panose="03000509000000000000" pitchFamily="65" charset="-120"/>
                          <a:ea typeface="標楷體" panose="03000509000000000000" pitchFamily="65" charset="-120"/>
                          <a:cs typeface="+mn-cs"/>
                        </a:rPr>
                        <a:t>前開各成就證明應符合教育部公告之</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「重要國內外運動賽會」</a:t>
                      </a:r>
                      <a:r>
                        <a:rPr lang="zh-TW" altLang="en-US" sz="1800" b="0" kern="1200" dirty="0">
                          <a:solidFill>
                            <a:srgbClr val="000066"/>
                          </a:solidFill>
                          <a:latin typeface="標楷體" panose="03000509000000000000" pitchFamily="65" charset="-120"/>
                          <a:ea typeface="標楷體" panose="03000509000000000000" pitchFamily="65" charset="-120"/>
                          <a:cs typeface="+mn-cs"/>
                        </a:rPr>
                        <a:t>、</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「重要國內外運動賽會成就證明採計基準表」</a:t>
                      </a:r>
                      <a:r>
                        <a:rPr lang="zh-TW" altLang="en-US" sz="1800" b="0" kern="1200" dirty="0">
                          <a:solidFill>
                            <a:srgbClr val="000066"/>
                          </a:solidFill>
                          <a:latin typeface="標楷體" panose="03000509000000000000" pitchFamily="65" charset="-120"/>
                          <a:ea typeface="標楷體" panose="03000509000000000000" pitchFamily="65" charset="-120"/>
                          <a:cs typeface="+mn-cs"/>
                        </a:rPr>
                        <a:t>規範。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hMerge="1">
                  <a:txBody>
                    <a:bodyPr/>
                    <a:lstStyle/>
                    <a:p>
                      <a:pPr marL="0" algn="l" defTabSz="914400" rtl="0" eaLnBrk="1" latinLnBrk="0" hangingPunct="1">
                        <a:lnSpc>
                          <a:spcPts val="1400"/>
                        </a:lnSpc>
                      </a:pPr>
                      <a:endParaRPr lang="zh-TW" altLang="en-US" sz="14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274532426"/>
                  </a:ext>
                </a:extLst>
              </a:tr>
            </a:tbl>
          </a:graphicData>
        </a:graphic>
      </p:graphicFrame>
      <p:sp>
        <p:nvSpPr>
          <p:cNvPr id="8" name="七角星形 7"/>
          <p:cNvSpPr/>
          <p:nvPr/>
        </p:nvSpPr>
        <p:spPr>
          <a:xfrm>
            <a:off x="2135560" y="218588"/>
            <a:ext cx="3024336"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7" name="文字方塊 6">
            <a:extLst>
              <a:ext uri="{FF2B5EF4-FFF2-40B4-BE49-F238E27FC236}">
                <a16:creationId xmlns:a16="http://schemas.microsoft.com/office/drawing/2014/main" id="{F5F8AA6E-121F-41AB-834F-64A6A5EBB5D2}"/>
              </a:ext>
            </a:extLst>
          </p:cNvPr>
          <p:cNvSpPr txBox="1"/>
          <p:nvPr/>
        </p:nvSpPr>
        <p:spPr>
          <a:xfrm>
            <a:off x="10535159" y="5301208"/>
            <a:ext cx="578416" cy="400110"/>
          </a:xfrm>
          <a:prstGeom prst="rect">
            <a:avLst/>
          </a:prstGeom>
          <a:noFill/>
        </p:spPr>
        <p:txBody>
          <a:bodyPr wrap="square" rtlCol="0">
            <a:spAutoFit/>
          </a:bodyPr>
          <a:lstStyle/>
          <a:p>
            <a:r>
              <a:rPr lang="en-US" altLang="zh-TW" sz="2000" dirty="0"/>
              <a:t>10</a:t>
            </a:r>
            <a:endParaRPr lang="zh-TW" altLang="en-US" sz="2000" dirty="0"/>
          </a:p>
        </p:txBody>
      </p:sp>
    </p:spTree>
    <p:extLst>
      <p:ext uri="{BB962C8B-B14F-4D97-AF65-F5344CB8AC3E}">
        <p14:creationId xmlns:p14="http://schemas.microsoft.com/office/powerpoint/2010/main" val="27690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限期升等</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7135654" y="1725425"/>
            <a:ext cx="2895688"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2670550638"/>
              </p:ext>
            </p:extLst>
          </p:nvPr>
        </p:nvGraphicFramePr>
        <p:xfrm>
          <a:off x="1703512" y="1484783"/>
          <a:ext cx="8424936" cy="3287601"/>
        </p:xfrm>
        <a:graphic>
          <a:graphicData uri="http://schemas.openxmlformats.org/drawingml/2006/table">
            <a:tbl>
              <a:tblPr firstRow="1" bandRow="1">
                <a:tableStyleId>{1FECB4D8-DB02-4DC6-A0A2-4F2EBAE1DC90}</a:tableStyleId>
              </a:tblPr>
              <a:tblGrid>
                <a:gridCol w="1638654">
                  <a:extLst>
                    <a:ext uri="{9D8B030D-6E8A-4147-A177-3AD203B41FA5}">
                      <a16:colId xmlns:a16="http://schemas.microsoft.com/office/drawing/2014/main" val="1363594635"/>
                    </a:ext>
                  </a:extLst>
                </a:gridCol>
                <a:gridCol w="6786282">
                  <a:extLst>
                    <a:ext uri="{9D8B030D-6E8A-4147-A177-3AD203B41FA5}">
                      <a16:colId xmlns:a16="http://schemas.microsoft.com/office/drawing/2014/main" val="770106994"/>
                    </a:ext>
                  </a:extLst>
                </a:gridCol>
              </a:tblGrid>
              <a:tr h="500975">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88064">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endParaRPr lang="en-US" altLang="zh-TW" dirty="0"/>
                    </a:p>
                    <a:p>
                      <a:endParaRPr lang="en-US" altLang="zh-TW" dirty="0"/>
                    </a:p>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467513">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endParaRPr lang="en-US" altLang="zh-TW" dirty="0"/>
                    </a:p>
                    <a:p>
                      <a:endParaRPr lang="en-US" altLang="zh-TW" dirty="0"/>
                    </a:p>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957826">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8" name="七角星形 7"/>
          <p:cNvSpPr/>
          <p:nvPr/>
        </p:nvSpPr>
        <p:spPr>
          <a:xfrm>
            <a:off x="4648156" y="488854"/>
            <a:ext cx="2895688"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2" name="表格 11">
            <a:extLst>
              <a:ext uri="{FF2B5EF4-FFF2-40B4-BE49-F238E27FC236}">
                <a16:creationId xmlns:a16="http://schemas.microsoft.com/office/drawing/2014/main" id="{EF44D77C-5253-4CBC-891E-CE766E419D45}"/>
              </a:ext>
            </a:extLst>
          </p:cNvPr>
          <p:cNvGraphicFramePr>
            <a:graphicFrameLocks noGrp="1"/>
          </p:cNvGraphicFramePr>
          <p:nvPr>
            <p:extLst>
              <p:ext uri="{D42A27DB-BD31-4B8C-83A1-F6EECF244321}">
                <p14:modId xmlns:p14="http://schemas.microsoft.com/office/powerpoint/2010/main" val="3088128255"/>
              </p:ext>
            </p:extLst>
          </p:nvPr>
        </p:nvGraphicFramePr>
        <p:xfrm>
          <a:off x="1703512" y="1484783"/>
          <a:ext cx="8928992" cy="4038600"/>
        </p:xfrm>
        <a:graphic>
          <a:graphicData uri="http://schemas.openxmlformats.org/drawingml/2006/table">
            <a:tbl>
              <a:tblPr firstRow="1" bandRow="1">
                <a:tableStyleId>{1FECB4D8-DB02-4DC6-A0A2-4F2EBAE1DC90}</a:tableStyleId>
              </a:tblPr>
              <a:tblGrid>
                <a:gridCol w="1736694">
                  <a:extLst>
                    <a:ext uri="{9D8B030D-6E8A-4147-A177-3AD203B41FA5}">
                      <a16:colId xmlns:a16="http://schemas.microsoft.com/office/drawing/2014/main" val="1363594635"/>
                    </a:ext>
                  </a:extLst>
                </a:gridCol>
                <a:gridCol w="7192298">
                  <a:extLst>
                    <a:ext uri="{9D8B030D-6E8A-4147-A177-3AD203B41FA5}">
                      <a16:colId xmlns:a16="http://schemas.microsoft.com/office/drawing/2014/main" val="770106994"/>
                    </a:ext>
                  </a:extLst>
                </a:gridCol>
              </a:tblGrid>
              <a:tr h="500975">
                <a:tc>
                  <a:txBody>
                    <a:bodyPr/>
                    <a:lstStyle/>
                    <a:p>
                      <a:pPr algn="ctr"/>
                      <a:r>
                        <a:rPr lang="zh-TW" altLang="en-US" sz="1900" b="0" i="0" dirty="0">
                          <a:solidFill>
                            <a:srgbClr val="000099"/>
                          </a:solidFill>
                          <a:latin typeface="標楷體" panose="03000509000000000000" pitchFamily="65" charset="-120"/>
                          <a:ea typeface="標楷體" panose="03000509000000000000" pitchFamily="65" charset="-120"/>
                        </a:rPr>
                        <a:t>基本規定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0099"/>
                          </a:solidFill>
                          <a:latin typeface="標楷體" panose="03000509000000000000" pitchFamily="65" charset="-120"/>
                          <a:ea typeface="標楷體" panose="03000509000000000000" pitchFamily="65" charset="-120"/>
                        </a:rPr>
                        <a:t>自</a:t>
                      </a:r>
                      <a:r>
                        <a:rPr lang="en-US" altLang="zh-TW" sz="1900" b="0" i="0" dirty="0">
                          <a:solidFill>
                            <a:srgbClr val="000099"/>
                          </a:solidFill>
                          <a:latin typeface="標楷體" panose="03000509000000000000" pitchFamily="65" charset="-120"/>
                          <a:ea typeface="標楷體" panose="03000509000000000000" pitchFamily="65" charset="-120"/>
                        </a:rPr>
                        <a:t>101</a:t>
                      </a:r>
                      <a:r>
                        <a:rPr lang="zh-TW" altLang="en-US" sz="1900" b="0" i="0" dirty="0">
                          <a:solidFill>
                            <a:srgbClr val="000099"/>
                          </a:solidFill>
                          <a:latin typeface="標楷體" panose="03000509000000000000" pitchFamily="65" charset="-120"/>
                          <a:ea typeface="標楷體" panose="03000509000000000000" pitchFamily="65" charset="-120"/>
                        </a:rPr>
                        <a:t>年</a:t>
                      </a:r>
                      <a:r>
                        <a:rPr lang="en-US" altLang="zh-TW" sz="1900" b="0" i="0" dirty="0">
                          <a:solidFill>
                            <a:srgbClr val="000099"/>
                          </a:solidFill>
                          <a:latin typeface="標楷體" panose="03000509000000000000" pitchFamily="65" charset="-120"/>
                          <a:ea typeface="標楷體" panose="03000509000000000000" pitchFamily="65" charset="-120"/>
                        </a:rPr>
                        <a:t>8</a:t>
                      </a:r>
                      <a:r>
                        <a:rPr lang="zh-TW" altLang="en-US" sz="1900" b="0" i="0" dirty="0">
                          <a:solidFill>
                            <a:srgbClr val="000099"/>
                          </a:solidFill>
                          <a:latin typeface="標楷體" panose="03000509000000000000" pitchFamily="65" charset="-120"/>
                          <a:ea typeface="標楷體" panose="03000509000000000000" pitchFamily="65" charset="-120"/>
                        </a:rPr>
                        <a:t>月</a:t>
                      </a:r>
                      <a:r>
                        <a:rPr lang="en-US" altLang="zh-TW" sz="1900" b="0" i="0" dirty="0">
                          <a:solidFill>
                            <a:srgbClr val="000099"/>
                          </a:solidFill>
                          <a:latin typeface="標楷體" panose="03000509000000000000" pitchFamily="65" charset="-120"/>
                          <a:ea typeface="標楷體" panose="03000509000000000000" pitchFamily="65" charset="-120"/>
                        </a:rPr>
                        <a:t>1</a:t>
                      </a:r>
                      <a:r>
                        <a:rPr lang="zh-TW" altLang="en-US" sz="1900" b="0" i="0" dirty="0">
                          <a:solidFill>
                            <a:srgbClr val="000099"/>
                          </a:solidFill>
                          <a:latin typeface="標楷體" panose="03000509000000000000" pitchFamily="65" charset="-120"/>
                          <a:ea typeface="標楷體" panose="03000509000000000000" pitchFamily="65" charset="-120"/>
                        </a:rPr>
                        <a:t>日起新聘之</a:t>
                      </a:r>
                      <a:r>
                        <a:rPr lang="zh-TW" altLang="en-US" sz="1900" b="1" i="0" dirty="0">
                          <a:solidFill>
                            <a:srgbClr val="FF0000"/>
                          </a:solidFill>
                          <a:latin typeface="標楷體" panose="03000509000000000000" pitchFamily="65" charset="-120"/>
                          <a:ea typeface="標楷體" panose="03000509000000000000" pitchFamily="65" charset="-120"/>
                        </a:rPr>
                        <a:t>專任講師、助理教授未能在來校任教後</a:t>
                      </a:r>
                      <a:r>
                        <a:rPr lang="en-US" altLang="zh-TW" sz="1900" b="1" i="0" dirty="0">
                          <a:solidFill>
                            <a:srgbClr val="FF0000"/>
                          </a:solidFill>
                          <a:latin typeface="標楷體" panose="03000509000000000000" pitchFamily="65" charset="-120"/>
                          <a:ea typeface="標楷體" panose="03000509000000000000" pitchFamily="65" charset="-120"/>
                        </a:rPr>
                        <a:t>8</a:t>
                      </a:r>
                      <a:r>
                        <a:rPr lang="zh-TW" altLang="en-US" sz="1900" b="1" i="0" dirty="0">
                          <a:solidFill>
                            <a:srgbClr val="FF0000"/>
                          </a:solidFill>
                          <a:latin typeface="標楷體" panose="03000509000000000000" pitchFamily="65" charset="-120"/>
                          <a:ea typeface="標楷體" panose="03000509000000000000" pitchFamily="65" charset="-120"/>
                        </a:rPr>
                        <a:t>年內升等者</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a:t>
                      </a:r>
                      <a:r>
                        <a:rPr lang="zh-TW" altLang="en-US" sz="1900" b="1" i="0" dirty="0">
                          <a:solidFill>
                            <a:srgbClr val="FF0000"/>
                          </a:solidFill>
                          <a:latin typeface="標楷體" panose="03000509000000000000" pitchFamily="65" charset="-120"/>
                          <a:ea typeface="標楷體" panose="03000509000000000000" pitchFamily="65" charset="-120"/>
                        </a:rPr>
                        <a:t>副教授未能在來校任教後</a:t>
                      </a:r>
                      <a:r>
                        <a:rPr lang="en-US" altLang="zh-TW" sz="1900" b="1" i="0" dirty="0">
                          <a:solidFill>
                            <a:srgbClr val="FF0000"/>
                          </a:solidFill>
                          <a:latin typeface="標楷體" panose="03000509000000000000" pitchFamily="65" charset="-120"/>
                          <a:ea typeface="標楷體" panose="03000509000000000000" pitchFamily="65" charset="-120"/>
                        </a:rPr>
                        <a:t>10</a:t>
                      </a:r>
                      <a:r>
                        <a:rPr lang="zh-TW" altLang="en-US" sz="1900" b="1" i="0" dirty="0">
                          <a:solidFill>
                            <a:srgbClr val="FF0000"/>
                          </a:solidFill>
                          <a:latin typeface="標楷體" panose="03000509000000000000" pitchFamily="65" charset="-120"/>
                          <a:ea typeface="標楷體" panose="03000509000000000000" pitchFamily="65" charset="-120"/>
                        </a:rPr>
                        <a:t>年內升等者</a:t>
                      </a:r>
                      <a:r>
                        <a:rPr lang="zh-TW" altLang="en-US" sz="1900" b="0" i="0" dirty="0">
                          <a:solidFill>
                            <a:srgbClr val="0033CC"/>
                          </a:solidFill>
                          <a:latin typeface="標楷體" panose="03000509000000000000" pitchFamily="65" charset="-120"/>
                          <a:ea typeface="標楷體" panose="03000509000000000000" pitchFamily="65" charset="-120"/>
                        </a:rPr>
                        <a:t>，</a:t>
                      </a:r>
                      <a:r>
                        <a:rPr lang="zh-TW" altLang="en-US" sz="1900" b="0" i="0" dirty="0">
                          <a:solidFill>
                            <a:srgbClr val="000099"/>
                          </a:solidFill>
                          <a:latin typeface="標楷體" panose="03000509000000000000" pitchFamily="65" charset="-120"/>
                          <a:ea typeface="標楷體" panose="03000509000000000000" pitchFamily="65" charset="-120"/>
                        </a:rPr>
                        <a:t>經各級教評會確認後，分別自其聘期屆滿之日起，</a:t>
                      </a:r>
                      <a:r>
                        <a:rPr lang="zh-TW" altLang="en-US" sz="1900" b="1" i="0" dirty="0">
                          <a:solidFill>
                            <a:srgbClr val="FF0000"/>
                          </a:solidFill>
                          <a:latin typeface="標楷體" panose="03000509000000000000" pitchFamily="65" charset="-120"/>
                          <a:ea typeface="標楷體" panose="03000509000000000000" pitchFamily="65" charset="-120"/>
                        </a:rPr>
                        <a:t>不予續聘</a:t>
                      </a:r>
                      <a:r>
                        <a:rPr lang="zh-TW" altLang="en-US" sz="1900" b="0" i="0" dirty="0">
                          <a:solidFill>
                            <a:srgbClr val="000099"/>
                          </a:solidFill>
                          <a:latin typeface="標楷體" panose="03000509000000000000" pitchFamily="65" charset="-120"/>
                          <a:ea typeface="標楷體" panose="03000509000000000000"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88064">
                <a:tc>
                  <a:txBody>
                    <a:bodyPr/>
                    <a:lstStyle/>
                    <a:p>
                      <a:pPr algn="ctr"/>
                      <a:r>
                        <a:rPr lang="zh-TW" altLang="en-US" sz="1900" b="0" i="0" dirty="0">
                          <a:solidFill>
                            <a:srgbClr val="000099"/>
                          </a:solidFill>
                          <a:latin typeface="標楷體" panose="03000509000000000000" pitchFamily="65" charset="-120"/>
                          <a:ea typeface="標楷體" panose="03000509000000000000" pitchFamily="65" charset="-120"/>
                        </a:rPr>
                        <a:t>延長期限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0099"/>
                          </a:solidFill>
                          <a:latin typeface="標楷體" panose="03000509000000000000" pitchFamily="65" charset="-120"/>
                          <a:ea typeface="標楷體" panose="03000509000000000000" pitchFamily="65" charset="-120"/>
                        </a:rPr>
                        <a:t>有下列情形者，</a:t>
                      </a:r>
                      <a:r>
                        <a:rPr lang="zh-TW" altLang="en-US" sz="1900" b="1" i="0" dirty="0">
                          <a:solidFill>
                            <a:srgbClr val="FF0000"/>
                          </a:solidFill>
                          <a:latin typeface="標楷體" panose="03000509000000000000" pitchFamily="65" charset="-120"/>
                          <a:ea typeface="標楷體" panose="03000509000000000000" pitchFamily="65" charset="-120"/>
                        </a:rPr>
                        <a:t>得經各級教評會</a:t>
                      </a:r>
                      <a:r>
                        <a:rPr lang="zh-TW" altLang="en-US" sz="1900" b="1" i="0" kern="1200" dirty="0">
                          <a:solidFill>
                            <a:srgbClr val="FF0000"/>
                          </a:solidFill>
                          <a:latin typeface="標楷體" panose="03000509000000000000" pitchFamily="65" charset="-120"/>
                          <a:ea typeface="標楷體" panose="03000509000000000000" pitchFamily="65" charset="-120"/>
                          <a:cs typeface="+mn-cs"/>
                        </a:rPr>
                        <a:t>審議</a:t>
                      </a:r>
                      <a:r>
                        <a:rPr lang="zh-TW" altLang="en-US" sz="1900" b="1" i="0" dirty="0">
                          <a:solidFill>
                            <a:srgbClr val="FF0000"/>
                          </a:solidFill>
                          <a:latin typeface="標楷體" panose="03000509000000000000" pitchFamily="65" charset="-120"/>
                          <a:ea typeface="標楷體" panose="03000509000000000000" pitchFamily="65" charset="-120"/>
                        </a:rPr>
                        <a:t>通過</a:t>
                      </a:r>
                      <a:r>
                        <a:rPr lang="zh-TW" altLang="en-US" sz="1900" b="0" i="0" dirty="0">
                          <a:solidFill>
                            <a:srgbClr val="000099"/>
                          </a:solidFill>
                          <a:latin typeface="標楷體" panose="03000509000000000000" pitchFamily="65" charset="-120"/>
                          <a:ea typeface="標楷體" panose="03000509000000000000" pitchFamily="65" charset="-120"/>
                        </a:rPr>
                        <a:t>後延長期限：</a:t>
                      </a:r>
                      <a:endParaRPr lang="en-US" altLang="zh-TW" sz="1900" b="0" i="0" dirty="0">
                        <a:solidFill>
                          <a:srgbClr val="000099"/>
                        </a:solidFill>
                        <a:latin typeface="標楷體" panose="03000509000000000000" pitchFamily="65" charset="-120"/>
                        <a:ea typeface="標楷體" panose="03000509000000000000" pitchFamily="65" charset="-120"/>
                      </a:endParaRPr>
                    </a:p>
                    <a:p>
                      <a:pPr indent="0" algn="just"/>
                      <a:r>
                        <a:rPr lang="en-US" altLang="zh-TW" sz="1900" b="0" i="0" dirty="0">
                          <a:solidFill>
                            <a:srgbClr val="000099"/>
                          </a:solidFill>
                          <a:latin typeface="標楷體" panose="03000509000000000000" pitchFamily="65" charset="-120"/>
                          <a:ea typeface="標楷體" panose="03000509000000000000" pitchFamily="65" charset="-120"/>
                        </a:rPr>
                        <a:t>1.</a:t>
                      </a:r>
                      <a:r>
                        <a:rPr lang="zh-TW" altLang="en-US" sz="1900" b="0" i="0" dirty="0">
                          <a:solidFill>
                            <a:srgbClr val="000099"/>
                          </a:solidFill>
                          <a:latin typeface="標楷體" panose="03000509000000000000" pitchFamily="65" charset="-120"/>
                          <a:ea typeface="標楷體" panose="03000509000000000000" pitchFamily="65" charset="-120"/>
                        </a:rPr>
                        <a:t>因遭逢重大變故、</a:t>
                      </a:r>
                      <a:r>
                        <a:rPr lang="zh-TW" altLang="en-US" sz="1900" b="1" i="0" dirty="0">
                          <a:solidFill>
                            <a:srgbClr val="000099"/>
                          </a:solidFill>
                          <a:latin typeface="標楷體" panose="03000509000000000000" pitchFamily="65" charset="-120"/>
                          <a:ea typeface="標楷體" panose="03000509000000000000" pitchFamily="65" charset="-120"/>
                        </a:rPr>
                        <a:t>育嬰留職停薪</a:t>
                      </a:r>
                      <a:r>
                        <a:rPr lang="zh-TW" altLang="en-US" sz="1900" b="0" i="0" dirty="0">
                          <a:solidFill>
                            <a:srgbClr val="000099"/>
                          </a:solidFill>
                          <a:latin typeface="標楷體" panose="03000509000000000000" pitchFamily="65" charset="-120"/>
                          <a:ea typeface="標楷體" panose="03000509000000000000" pitchFamily="65" charset="-120"/>
                        </a:rPr>
                        <a:t>或女性教師因</a:t>
                      </a:r>
                      <a:r>
                        <a:rPr lang="zh-TW" altLang="en-US" sz="1900" b="1" i="0" dirty="0">
                          <a:solidFill>
                            <a:srgbClr val="000099"/>
                          </a:solidFill>
                          <a:latin typeface="標楷體" panose="03000509000000000000" pitchFamily="65" charset="-120"/>
                          <a:ea typeface="標楷體" panose="03000509000000000000" pitchFamily="65" charset="-120"/>
                        </a:rPr>
                        <a:t>懷孕生產</a:t>
                      </a:r>
                      <a:r>
                        <a:rPr lang="zh-TW" altLang="en-US" sz="1900" b="0" i="0" dirty="0">
                          <a:solidFill>
                            <a:srgbClr val="000099"/>
                          </a:solidFill>
                          <a:latin typeface="標楷體" panose="03000509000000000000" pitchFamily="65" charset="-120"/>
                          <a:ea typeface="標楷體" panose="03000509000000000000" pitchFamily="65" charset="-120"/>
                        </a:rPr>
                        <a:t>或情況   </a:t>
                      </a:r>
                      <a:endParaRPr lang="en-US" altLang="zh-TW" sz="1900" b="0" i="0" dirty="0">
                        <a:solidFill>
                          <a:srgbClr val="000099"/>
                        </a:solidFill>
                        <a:latin typeface="標楷體" panose="03000509000000000000" pitchFamily="65" charset="-120"/>
                        <a:ea typeface="標楷體" panose="03000509000000000000" pitchFamily="65" charset="-120"/>
                      </a:endParaRPr>
                    </a:p>
                    <a:p>
                      <a:pPr indent="0" algn="just"/>
                      <a:r>
                        <a:rPr lang="en-US" altLang="zh-TW" sz="1900" b="0" i="0" dirty="0">
                          <a:solidFill>
                            <a:srgbClr val="000099"/>
                          </a:solidFill>
                          <a:latin typeface="標楷體" panose="03000509000000000000" pitchFamily="65" charset="-120"/>
                          <a:ea typeface="標楷體" panose="03000509000000000000" pitchFamily="65" charset="-120"/>
                        </a:rPr>
                        <a:t>  </a:t>
                      </a:r>
                      <a:r>
                        <a:rPr lang="zh-TW" altLang="en-US" sz="1900" b="0" i="0" dirty="0">
                          <a:solidFill>
                            <a:srgbClr val="000099"/>
                          </a:solidFill>
                          <a:latin typeface="標楷體" panose="03000509000000000000" pitchFamily="65" charset="-120"/>
                          <a:ea typeface="標楷體" panose="03000509000000000000" pitchFamily="65" charset="-120"/>
                        </a:rPr>
                        <a:t>特殊，</a:t>
                      </a:r>
                      <a:r>
                        <a:rPr lang="zh-TW" altLang="en-US" sz="1900" b="1" i="0" dirty="0">
                          <a:solidFill>
                            <a:srgbClr val="000099"/>
                          </a:solidFill>
                          <a:latin typeface="標楷體" panose="03000509000000000000" pitchFamily="65" charset="-120"/>
                          <a:ea typeface="標楷體" panose="03000509000000000000" pitchFamily="65" charset="-120"/>
                        </a:rPr>
                        <a:t>得延後</a:t>
                      </a:r>
                      <a:r>
                        <a:rPr lang="en-US" altLang="zh-TW" sz="1900" b="1" i="0" dirty="0">
                          <a:solidFill>
                            <a:srgbClr val="000099"/>
                          </a:solidFill>
                          <a:latin typeface="標楷體" panose="03000509000000000000" pitchFamily="65" charset="-120"/>
                          <a:ea typeface="標楷體" panose="03000509000000000000" pitchFamily="65" charset="-120"/>
                        </a:rPr>
                        <a:t>2</a:t>
                      </a:r>
                      <a:r>
                        <a:rPr lang="zh-TW" altLang="en-US" sz="1900" b="1" i="0" dirty="0">
                          <a:solidFill>
                            <a:srgbClr val="000099"/>
                          </a:solidFill>
                          <a:latin typeface="標楷體" panose="03000509000000000000" pitchFamily="65" charset="-120"/>
                          <a:ea typeface="標楷體" panose="03000509000000000000" pitchFamily="65" charset="-120"/>
                        </a:rPr>
                        <a:t>年</a:t>
                      </a:r>
                      <a:r>
                        <a:rPr lang="zh-TW" altLang="en-US" sz="1900" b="0" i="0" dirty="0">
                          <a:solidFill>
                            <a:srgbClr val="000099"/>
                          </a:solidFill>
                          <a:latin typeface="標楷體" panose="03000509000000000000" pitchFamily="65" charset="-120"/>
                          <a:ea typeface="標楷體" panose="03000509000000000000" pitchFamily="65" charset="-120"/>
                        </a:rPr>
                        <a:t>為限。</a:t>
                      </a:r>
                    </a:p>
                    <a:p>
                      <a:pPr algn="just"/>
                      <a:r>
                        <a:rPr lang="en-US" altLang="zh-TW" sz="1900" b="0" i="0" dirty="0">
                          <a:solidFill>
                            <a:srgbClr val="000099"/>
                          </a:solidFill>
                          <a:latin typeface="標楷體" panose="03000509000000000000" pitchFamily="65" charset="-120"/>
                          <a:ea typeface="標楷體" panose="03000509000000000000" pitchFamily="65" charset="-120"/>
                        </a:rPr>
                        <a:t>2.</a:t>
                      </a:r>
                      <a:r>
                        <a:rPr lang="zh-TW" altLang="en-US" sz="1900" b="0" i="0" dirty="0">
                          <a:solidFill>
                            <a:srgbClr val="000099"/>
                          </a:solidFill>
                          <a:latin typeface="標楷體" panose="03000509000000000000" pitchFamily="65" charset="-120"/>
                          <a:ea typeface="標楷體" panose="03000509000000000000" pitchFamily="65" charset="-120"/>
                        </a:rPr>
                        <a:t>因</a:t>
                      </a:r>
                      <a:r>
                        <a:rPr lang="zh-TW" altLang="en-US" sz="1900" b="1" i="0" dirty="0">
                          <a:solidFill>
                            <a:srgbClr val="000099"/>
                          </a:solidFill>
                          <a:latin typeface="標楷體" panose="03000509000000000000" pitchFamily="65" charset="-120"/>
                          <a:ea typeface="標楷體" panose="03000509000000000000" pitchFamily="65" charset="-120"/>
                        </a:rPr>
                        <a:t>兼任本校一、二級主管</a:t>
                      </a:r>
                      <a:r>
                        <a:rPr lang="zh-TW" altLang="en-US" sz="1900" b="0" i="0" dirty="0">
                          <a:solidFill>
                            <a:srgbClr val="000099"/>
                          </a:solidFill>
                          <a:latin typeface="標楷體" panose="03000509000000000000" pitchFamily="65" charset="-120"/>
                          <a:ea typeface="標楷體" panose="03000509000000000000" pitchFamily="65" charset="-120"/>
                        </a:rPr>
                        <a:t>者，依其任期延後</a:t>
                      </a:r>
                      <a:r>
                        <a:rPr lang="zh-TW" altLang="en-US" sz="1900" b="1" i="0" dirty="0">
                          <a:solidFill>
                            <a:srgbClr val="000099"/>
                          </a:solidFill>
                          <a:latin typeface="標楷體" panose="03000509000000000000" pitchFamily="65" charset="-120"/>
                          <a:ea typeface="標楷體" panose="03000509000000000000" pitchFamily="65" charset="-120"/>
                        </a:rPr>
                        <a:t>相符之年限</a:t>
                      </a:r>
                      <a:r>
                        <a:rPr lang="zh-TW" altLang="en-US" sz="1900" b="0" i="0" dirty="0">
                          <a:solidFill>
                            <a:srgbClr val="000099"/>
                          </a:solidFill>
                          <a:latin typeface="標楷體" panose="03000509000000000000" pitchFamily="65" charset="-120"/>
                          <a:ea typeface="標楷體" panose="03000509000000000000" pitchFamily="65" charset="-120"/>
                        </a:rPr>
                        <a:t>。</a:t>
                      </a:r>
                    </a:p>
                    <a:p>
                      <a:pPr algn="just"/>
                      <a:r>
                        <a:rPr lang="en-US" altLang="zh-TW" sz="1900" b="0" i="0" dirty="0">
                          <a:solidFill>
                            <a:srgbClr val="000099"/>
                          </a:solidFill>
                          <a:latin typeface="標楷體" panose="03000509000000000000" pitchFamily="65" charset="-120"/>
                          <a:ea typeface="標楷體" panose="03000509000000000000" pitchFamily="65" charset="-120"/>
                        </a:rPr>
                        <a:t>3.</a:t>
                      </a:r>
                      <a:r>
                        <a:rPr lang="zh-TW" altLang="en-US" sz="1900" b="0" i="0" dirty="0">
                          <a:solidFill>
                            <a:srgbClr val="000099"/>
                          </a:solidFill>
                          <a:latin typeface="標楷體" panose="03000509000000000000" pitchFamily="65" charset="-120"/>
                          <a:ea typeface="標楷體" panose="03000509000000000000" pitchFamily="65" charset="-120"/>
                        </a:rPr>
                        <a:t>講師、助理教授及副教授</a:t>
                      </a:r>
                      <a:r>
                        <a:rPr lang="zh-TW" altLang="en-US" sz="1900" b="1" i="0" dirty="0">
                          <a:solidFill>
                            <a:srgbClr val="000099"/>
                          </a:solidFill>
                          <a:latin typeface="標楷體" panose="03000509000000000000" pitchFamily="65" charset="-120"/>
                          <a:ea typeface="標楷體" panose="03000509000000000000" pitchFamily="65" charset="-120"/>
                        </a:rPr>
                        <a:t>送審未獲通過</a:t>
                      </a:r>
                      <a:r>
                        <a:rPr lang="zh-TW" altLang="en-US" sz="1900" b="0" i="0" dirty="0">
                          <a:solidFill>
                            <a:srgbClr val="000099"/>
                          </a:solidFill>
                          <a:latin typeface="標楷體" panose="03000509000000000000" pitchFamily="65" charset="-120"/>
                          <a:ea typeface="標楷體" panose="03000509000000000000" pitchFamily="65" charset="-120"/>
                        </a:rPr>
                        <a:t>，可延後升等期限</a:t>
                      </a:r>
                      <a:r>
                        <a:rPr lang="en-US" altLang="zh-TW" sz="1900" b="1" i="0" dirty="0">
                          <a:solidFill>
                            <a:srgbClr val="000099"/>
                          </a:solidFill>
                          <a:latin typeface="標楷體" panose="03000509000000000000" pitchFamily="65" charset="-120"/>
                          <a:ea typeface="標楷體" panose="03000509000000000000" pitchFamily="65" charset="-120"/>
                        </a:rPr>
                        <a:t>2</a:t>
                      </a:r>
                      <a:r>
                        <a:rPr lang="zh-TW" altLang="en-US" sz="1900" b="1" i="0" dirty="0">
                          <a:solidFill>
                            <a:srgbClr val="000099"/>
                          </a:solidFill>
                          <a:latin typeface="標楷體" panose="03000509000000000000" pitchFamily="65" charset="-120"/>
                          <a:ea typeface="標楷體" panose="03000509000000000000" pitchFamily="65" charset="-120"/>
                        </a:rPr>
                        <a:t>年</a:t>
                      </a:r>
                      <a:r>
                        <a:rPr lang="zh-TW" altLang="en-US" sz="1900" b="0" i="0" dirty="0">
                          <a:solidFill>
                            <a:srgbClr val="000099"/>
                          </a:solidFill>
                          <a:latin typeface="標楷體" panose="03000509000000000000" pitchFamily="65" charset="-120"/>
                          <a:ea typeface="標楷體" panose="03000509000000000000" pitchFamily="65" charset="-120"/>
                        </a:rPr>
                        <a:t>，</a:t>
                      </a:r>
                      <a:endParaRPr lang="en-US" altLang="zh-TW" sz="1900" b="0" i="0" dirty="0">
                        <a:solidFill>
                          <a:srgbClr val="000099"/>
                        </a:solidFill>
                        <a:latin typeface="標楷體" panose="03000509000000000000" pitchFamily="65" charset="-120"/>
                        <a:ea typeface="標楷體" panose="03000509000000000000" pitchFamily="65" charset="-120"/>
                      </a:endParaRPr>
                    </a:p>
                    <a:p>
                      <a:pPr algn="just"/>
                      <a:r>
                        <a:rPr lang="zh-TW" altLang="en-US" sz="1900" b="0" i="0" dirty="0">
                          <a:solidFill>
                            <a:srgbClr val="000099"/>
                          </a:solidFill>
                          <a:latin typeface="標楷體" panose="03000509000000000000" pitchFamily="65" charset="-120"/>
                          <a:ea typeface="標楷體" panose="03000509000000000000" pitchFamily="65" charset="-120"/>
                        </a:rPr>
                        <a:t>  至多</a:t>
                      </a:r>
                      <a:r>
                        <a:rPr lang="en-US" altLang="zh-TW" sz="1900" b="1" i="0" dirty="0">
                          <a:solidFill>
                            <a:srgbClr val="000099"/>
                          </a:solidFill>
                          <a:latin typeface="標楷體" panose="03000509000000000000" pitchFamily="65" charset="-120"/>
                          <a:ea typeface="標楷體" panose="03000509000000000000" pitchFamily="65" charset="-120"/>
                        </a:rPr>
                        <a:t>3</a:t>
                      </a:r>
                      <a:r>
                        <a:rPr lang="zh-TW" altLang="en-US" sz="1900" b="1" i="0" dirty="0">
                          <a:solidFill>
                            <a:srgbClr val="000099"/>
                          </a:solidFill>
                          <a:latin typeface="標楷體" panose="03000509000000000000" pitchFamily="65" charset="-120"/>
                          <a:ea typeface="標楷體" panose="03000509000000000000" pitchFamily="65" charset="-120"/>
                        </a:rPr>
                        <a:t>次</a:t>
                      </a:r>
                      <a:r>
                        <a:rPr lang="zh-TW" altLang="en-US" sz="1900" b="0" i="0" dirty="0">
                          <a:solidFill>
                            <a:srgbClr val="000099"/>
                          </a:solidFill>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467513">
                <a:tc>
                  <a:txBody>
                    <a:bodyPr/>
                    <a:lstStyle/>
                    <a:p>
                      <a:pPr algn="ctr"/>
                      <a:r>
                        <a:rPr lang="zh-TW" altLang="en-US" sz="1900" b="0" i="0" dirty="0">
                          <a:solidFill>
                            <a:srgbClr val="000099"/>
                          </a:solidFill>
                          <a:latin typeface="標楷體" panose="03000509000000000000" pitchFamily="65" charset="-120"/>
                          <a:ea typeface="標楷體" panose="03000509000000000000" pitchFamily="65" charset="-120"/>
                        </a:rPr>
                        <a:t>輔導預警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1" i="0" dirty="0">
                          <a:solidFill>
                            <a:srgbClr val="000099"/>
                          </a:solidFill>
                          <a:latin typeface="標楷體" panose="03000509000000000000" pitchFamily="65" charset="-120"/>
                          <a:ea typeface="標楷體" panose="03000509000000000000" pitchFamily="65" charset="-120"/>
                        </a:rPr>
                        <a:t>講師、助理教授於起聘第</a:t>
                      </a:r>
                      <a:r>
                        <a:rPr lang="en-US" altLang="zh-TW" sz="1900" b="1" i="0" dirty="0">
                          <a:solidFill>
                            <a:srgbClr val="000099"/>
                          </a:solidFill>
                          <a:latin typeface="標楷體" panose="03000509000000000000" pitchFamily="65" charset="-120"/>
                          <a:ea typeface="標楷體" panose="03000509000000000000" pitchFamily="65" charset="-120"/>
                        </a:rPr>
                        <a:t>7</a:t>
                      </a:r>
                      <a:r>
                        <a:rPr lang="zh-TW" altLang="en-US" sz="1900" b="1" i="0" dirty="0">
                          <a:solidFill>
                            <a:srgbClr val="000099"/>
                          </a:solidFill>
                          <a:latin typeface="標楷體" panose="03000509000000000000" pitchFamily="65" charset="-120"/>
                          <a:ea typeface="標楷體" panose="03000509000000000000" pitchFamily="65" charset="-120"/>
                        </a:rPr>
                        <a:t>年，副教授於起聘第</a:t>
                      </a:r>
                      <a:r>
                        <a:rPr lang="en-US" altLang="zh-TW" sz="1900" b="1" i="0" dirty="0">
                          <a:solidFill>
                            <a:srgbClr val="000099"/>
                          </a:solidFill>
                          <a:latin typeface="標楷體" panose="03000509000000000000" pitchFamily="65" charset="-120"/>
                          <a:ea typeface="標楷體" panose="03000509000000000000" pitchFamily="65" charset="-120"/>
                        </a:rPr>
                        <a:t>9</a:t>
                      </a:r>
                      <a:r>
                        <a:rPr lang="zh-TW" altLang="en-US" sz="1900" b="1" i="0" dirty="0">
                          <a:solidFill>
                            <a:srgbClr val="000099"/>
                          </a:solidFill>
                          <a:latin typeface="標楷體" panose="03000509000000000000" pitchFamily="65" charset="-120"/>
                          <a:ea typeface="標楷體" panose="03000509000000000000" pitchFamily="65" charset="-120"/>
                        </a:rPr>
                        <a:t>年</a:t>
                      </a:r>
                      <a:r>
                        <a:rPr lang="zh-TW" altLang="en-US" sz="1900" b="0" i="0" dirty="0">
                          <a:solidFill>
                            <a:srgbClr val="000099"/>
                          </a:solidFill>
                          <a:latin typeface="標楷體" panose="03000509000000000000" pitchFamily="65" charset="-120"/>
                          <a:ea typeface="標楷體" panose="03000509000000000000" pitchFamily="65" charset="-120"/>
                        </a:rPr>
                        <a:t>，或因前項規定延後期限</a:t>
                      </a:r>
                      <a:r>
                        <a:rPr lang="zh-TW" altLang="en-US" sz="1900" b="1" i="0" dirty="0">
                          <a:solidFill>
                            <a:srgbClr val="000099"/>
                          </a:solidFill>
                          <a:latin typeface="標楷體" panose="03000509000000000000" pitchFamily="65" charset="-120"/>
                          <a:ea typeface="標楷體" panose="03000509000000000000" pitchFamily="65" charset="-120"/>
                        </a:rPr>
                        <a:t>屆滿前</a:t>
                      </a:r>
                      <a:r>
                        <a:rPr lang="en-US" altLang="zh-TW" sz="1900" b="1" i="0" dirty="0">
                          <a:solidFill>
                            <a:srgbClr val="000099"/>
                          </a:solidFill>
                          <a:latin typeface="標楷體" panose="03000509000000000000" pitchFamily="65" charset="-120"/>
                          <a:ea typeface="標楷體" panose="03000509000000000000" pitchFamily="65" charset="-120"/>
                        </a:rPr>
                        <a:t>1</a:t>
                      </a:r>
                      <a:r>
                        <a:rPr lang="zh-TW" altLang="en-US" sz="1900" b="1" i="0" dirty="0">
                          <a:solidFill>
                            <a:srgbClr val="000099"/>
                          </a:solidFill>
                          <a:latin typeface="標楷體" panose="03000509000000000000" pitchFamily="65" charset="-120"/>
                          <a:ea typeface="標楷體" panose="03000509000000000000" pitchFamily="65" charset="-120"/>
                        </a:rPr>
                        <a:t>年</a:t>
                      </a:r>
                      <a:r>
                        <a:rPr lang="zh-TW" altLang="en-US" sz="1900" b="0" i="0" dirty="0">
                          <a:solidFill>
                            <a:srgbClr val="000099"/>
                          </a:solidFill>
                          <a:latin typeface="標楷體" panose="03000509000000000000" pitchFamily="65" charset="-120"/>
                          <a:ea typeface="標楷體" panose="03000509000000000000" pitchFamily="65" charset="-120"/>
                        </a:rPr>
                        <a:t>，仍未通過升等者，其所屬</a:t>
                      </a:r>
                      <a:r>
                        <a:rPr lang="zh-TW" altLang="en-US" sz="1900" b="1" i="0" dirty="0">
                          <a:solidFill>
                            <a:srgbClr val="000099"/>
                          </a:solidFill>
                          <a:latin typeface="標楷體" panose="03000509000000000000" pitchFamily="65" charset="-120"/>
                          <a:ea typeface="標楷體" panose="03000509000000000000" pitchFamily="65" charset="-120"/>
                        </a:rPr>
                        <a:t>教學單位</a:t>
                      </a:r>
                      <a:r>
                        <a:rPr lang="zh-TW" altLang="en-US" sz="1900" b="0" i="0" dirty="0">
                          <a:solidFill>
                            <a:srgbClr val="000099"/>
                          </a:solidFill>
                          <a:latin typeface="標楷體" panose="03000509000000000000" pitchFamily="65" charset="-120"/>
                          <a:ea typeface="標楷體" panose="03000509000000000000" pitchFamily="65" charset="-120"/>
                        </a:rPr>
                        <a:t>應對教師</a:t>
                      </a:r>
                      <a:r>
                        <a:rPr lang="zh-TW" altLang="en-US" sz="1900" b="1" i="0" dirty="0">
                          <a:solidFill>
                            <a:srgbClr val="000099"/>
                          </a:solidFill>
                          <a:latin typeface="標楷體" panose="03000509000000000000" pitchFamily="65" charset="-120"/>
                          <a:ea typeface="標楷體" panose="03000509000000000000" pitchFamily="65" charset="-120"/>
                        </a:rPr>
                        <a:t>予以預警</a:t>
                      </a:r>
                      <a:r>
                        <a:rPr lang="zh-TW" altLang="en-US" sz="1900" b="0" i="0" dirty="0">
                          <a:solidFill>
                            <a:srgbClr val="000099"/>
                          </a:solidFill>
                          <a:latin typeface="標楷體" panose="03000509000000000000" pitchFamily="65" charset="-120"/>
                          <a:ea typeface="標楷體" panose="03000509000000000000" pitchFamily="65" charset="-120"/>
                        </a:rPr>
                        <a:t>，請其</a:t>
                      </a:r>
                      <a:r>
                        <a:rPr lang="zh-TW" altLang="en-US" sz="1900" b="1" i="0" dirty="0">
                          <a:solidFill>
                            <a:srgbClr val="000099"/>
                          </a:solidFill>
                          <a:latin typeface="標楷體" panose="03000509000000000000" pitchFamily="65" charset="-120"/>
                          <a:ea typeface="標楷體" panose="03000509000000000000" pitchFamily="65" charset="-120"/>
                        </a:rPr>
                        <a:t>提出檢討報告並加以輔導</a:t>
                      </a:r>
                      <a:r>
                        <a:rPr lang="zh-TW" altLang="en-US" sz="1900" b="0" i="0" dirty="0">
                          <a:solidFill>
                            <a:srgbClr val="000099"/>
                          </a:solidFill>
                          <a:latin typeface="標楷體" panose="03000509000000000000" pitchFamily="65" charset="-120"/>
                          <a:ea typeface="標楷體" panose="03000509000000000000" pitchFamily="65" charset="-120"/>
                        </a:rPr>
                        <a:t>做成紀錄後，送院、校教評會備查。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bl>
          </a:graphicData>
        </a:graphic>
      </p:graphicFrame>
      <p:sp>
        <p:nvSpPr>
          <p:cNvPr id="5" name="文字方塊 4">
            <a:extLst>
              <a:ext uri="{FF2B5EF4-FFF2-40B4-BE49-F238E27FC236}">
                <a16:creationId xmlns:a16="http://schemas.microsoft.com/office/drawing/2014/main" id="{FB8FC93B-A587-469E-92D1-31A2164671BC}"/>
              </a:ext>
            </a:extLst>
          </p:cNvPr>
          <p:cNvSpPr txBox="1"/>
          <p:nvPr/>
        </p:nvSpPr>
        <p:spPr>
          <a:xfrm>
            <a:off x="1703512" y="5610335"/>
            <a:ext cx="8928992" cy="384721"/>
          </a:xfrm>
          <a:prstGeom prst="rect">
            <a:avLst/>
          </a:prstGeom>
          <a:noFill/>
        </p:spPr>
        <p:txBody>
          <a:bodyPr wrap="square" rtlCol="0">
            <a:spAutoFit/>
          </a:bodyPr>
          <a:lstStyle/>
          <a:p>
            <a:r>
              <a:rPr lang="zh-TW" altLang="en-US" sz="1900" dirty="0">
                <a:solidFill>
                  <a:srgbClr val="000099"/>
                </a:solidFill>
                <a:latin typeface="標楷體" panose="03000509000000000000" pitchFamily="65" charset="-120"/>
                <a:ea typeface="標楷體" panose="03000509000000000000" pitchFamily="65" charset="-120"/>
              </a:rPr>
              <a:t>備註：教師限期升等係依本校教師升等及資格審查辦法第</a:t>
            </a:r>
            <a:r>
              <a:rPr lang="en-US" altLang="zh-TW" sz="1900" dirty="0">
                <a:solidFill>
                  <a:srgbClr val="000099"/>
                </a:solidFill>
                <a:latin typeface="標楷體" panose="03000509000000000000" pitchFamily="65" charset="-120"/>
                <a:ea typeface="標楷體" panose="03000509000000000000" pitchFamily="65" charset="-120"/>
              </a:rPr>
              <a:t>20</a:t>
            </a:r>
            <a:r>
              <a:rPr lang="zh-TW" altLang="en-US" sz="1900" dirty="0">
                <a:solidFill>
                  <a:srgbClr val="000099"/>
                </a:solidFill>
                <a:latin typeface="標楷體" panose="03000509000000000000" pitchFamily="65" charset="-120"/>
                <a:ea typeface="標楷體" panose="03000509000000000000" pitchFamily="65" charset="-120"/>
              </a:rPr>
              <a:t>條規定辦理</a:t>
            </a:r>
            <a:r>
              <a:rPr lang="zh-TW" altLang="en-US" sz="1900" dirty="0">
                <a:solidFill>
                  <a:srgbClr val="0033CC"/>
                </a:solidFill>
                <a:latin typeface="標楷體" panose="03000509000000000000" pitchFamily="65" charset="-120"/>
                <a:ea typeface="標楷體" panose="03000509000000000000" pitchFamily="65" charset="-120"/>
              </a:rPr>
              <a:t>。</a:t>
            </a:r>
          </a:p>
        </p:txBody>
      </p:sp>
      <p:sp>
        <p:nvSpPr>
          <p:cNvPr id="13" name="文字方塊 12">
            <a:extLst>
              <a:ext uri="{FF2B5EF4-FFF2-40B4-BE49-F238E27FC236}">
                <a16:creationId xmlns:a16="http://schemas.microsoft.com/office/drawing/2014/main" id="{3840C62F-BDB0-4722-ACC9-A9303FF16398}"/>
              </a:ext>
            </a:extLst>
          </p:cNvPr>
          <p:cNvSpPr txBox="1"/>
          <p:nvPr/>
        </p:nvSpPr>
        <p:spPr>
          <a:xfrm>
            <a:off x="10615090" y="5312571"/>
            <a:ext cx="578416" cy="400110"/>
          </a:xfrm>
          <a:prstGeom prst="rect">
            <a:avLst/>
          </a:prstGeom>
          <a:noFill/>
        </p:spPr>
        <p:txBody>
          <a:bodyPr wrap="square" rtlCol="0">
            <a:spAutoFit/>
          </a:bodyPr>
          <a:lstStyle/>
          <a:p>
            <a:r>
              <a:rPr lang="en-US" altLang="zh-TW" sz="2000" dirty="0"/>
              <a:t>11</a:t>
            </a:r>
            <a:endParaRPr lang="zh-TW" altLang="en-US" sz="2000" dirty="0"/>
          </a:p>
        </p:txBody>
      </p:sp>
    </p:spTree>
    <p:extLst>
      <p:ext uri="{BB962C8B-B14F-4D97-AF65-F5344CB8AC3E}">
        <p14:creationId xmlns:p14="http://schemas.microsoft.com/office/powerpoint/2010/main" val="401577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學術倫理</a:t>
            </a:r>
            <a:r>
              <a:rPr kumimoji="1" lang="en-US" altLang="zh-TW" sz="3500" b="1" kern="0" dirty="0">
                <a:solidFill>
                  <a:srgbClr val="0000FF"/>
                </a:solidFill>
                <a:latin typeface="標楷體" panose="03000509000000000000" pitchFamily="65" charset="-120"/>
                <a:ea typeface="標楷體" panose="03000509000000000000" pitchFamily="65" charset="-120"/>
              </a:rPr>
              <a:t>1</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8" name="七角星形 7"/>
          <p:cNvSpPr/>
          <p:nvPr/>
        </p:nvSpPr>
        <p:spPr>
          <a:xfrm>
            <a:off x="4367808" y="526224"/>
            <a:ext cx="3456384" cy="809310"/>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endParaRPr>
          </a:p>
        </p:txBody>
      </p:sp>
      <p:graphicFrame>
        <p:nvGraphicFramePr>
          <p:cNvPr id="12" name="表格 11">
            <a:extLst>
              <a:ext uri="{FF2B5EF4-FFF2-40B4-BE49-F238E27FC236}">
                <a16:creationId xmlns:a16="http://schemas.microsoft.com/office/drawing/2014/main" id="{D71DB016-57F1-4D10-A30F-059C3B718D0F}"/>
              </a:ext>
            </a:extLst>
          </p:cNvPr>
          <p:cNvGraphicFramePr>
            <a:graphicFrameLocks noGrp="1"/>
          </p:cNvGraphicFramePr>
          <p:nvPr>
            <p:extLst>
              <p:ext uri="{D42A27DB-BD31-4B8C-83A1-F6EECF244321}">
                <p14:modId xmlns:p14="http://schemas.microsoft.com/office/powerpoint/2010/main" val="3507897350"/>
              </p:ext>
            </p:extLst>
          </p:nvPr>
        </p:nvGraphicFramePr>
        <p:xfrm>
          <a:off x="1703512" y="1484783"/>
          <a:ext cx="8928992" cy="4646255"/>
        </p:xfrm>
        <a:graphic>
          <a:graphicData uri="http://schemas.openxmlformats.org/drawingml/2006/table">
            <a:tbl>
              <a:tblPr firstRow="1" bandRow="1">
                <a:tableStyleId>{1FECB4D8-DB02-4DC6-A0A2-4F2EBAE1DC90}</a:tableStyleId>
              </a:tblPr>
              <a:tblGrid>
                <a:gridCol w="1736694">
                  <a:extLst>
                    <a:ext uri="{9D8B030D-6E8A-4147-A177-3AD203B41FA5}">
                      <a16:colId xmlns:a16="http://schemas.microsoft.com/office/drawing/2014/main" val="1363594635"/>
                    </a:ext>
                  </a:extLst>
                </a:gridCol>
                <a:gridCol w="7192298">
                  <a:extLst>
                    <a:ext uri="{9D8B030D-6E8A-4147-A177-3AD203B41FA5}">
                      <a16:colId xmlns:a16="http://schemas.microsoft.com/office/drawing/2014/main" val="770106994"/>
                    </a:ext>
                  </a:extLst>
                </a:gridCol>
              </a:tblGrid>
              <a:tr h="500975">
                <a:tc>
                  <a:txBody>
                    <a:bodyPr/>
                    <a:lstStyle/>
                    <a:p>
                      <a:pPr marL="0" algn="ctr" defTabSz="914400" rtl="0" eaLnBrk="1" latinLnBrk="0" hangingPunct="1"/>
                      <a:r>
                        <a:rPr lang="zh-TW" altLang="en-US" sz="2000" b="0" i="0" kern="1200" dirty="0">
                          <a:solidFill>
                            <a:srgbClr val="0033CC"/>
                          </a:solidFill>
                          <a:latin typeface="標楷體" panose="03000509000000000000" pitchFamily="65" charset="-120"/>
                          <a:ea typeface="標楷體" panose="03000509000000000000" pitchFamily="65" charset="-120"/>
                          <a:cs typeface="+mn-cs"/>
                        </a:rPr>
                        <a:t>相關法規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zh-TW" altLang="en-US" sz="2000" b="1" i="0" kern="1200" dirty="0">
                          <a:solidFill>
                            <a:srgbClr val="0033CC"/>
                          </a:solidFill>
                          <a:latin typeface="標楷體" panose="03000509000000000000" pitchFamily="65" charset="-120"/>
                          <a:ea typeface="標楷體" panose="03000509000000000000" pitchFamily="65" charset="-120"/>
                          <a:cs typeface="+mn-cs"/>
                        </a:rPr>
                        <a:t>本校學術倫理案件審理規範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955577">
                <a:tc>
                  <a:txBody>
                    <a:bodyPr/>
                    <a:lstStyle/>
                    <a:p>
                      <a:pPr algn="l"/>
                      <a:r>
                        <a:rPr lang="zh-TW" altLang="en-US" sz="2000" b="0" i="0" dirty="0">
                          <a:solidFill>
                            <a:srgbClr val="0033CC"/>
                          </a:solidFill>
                          <a:latin typeface="標楷體" panose="03000509000000000000" pitchFamily="65" charset="-120"/>
                          <a:ea typeface="標楷體" panose="03000509000000000000" pitchFamily="65" charset="-120"/>
                        </a:rPr>
                        <a:t>學術成果或研究有右列情形之一者，違反學術倫理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l"/>
                      <a:r>
                        <a:rPr lang="en-US" altLang="zh-TW" sz="1900" b="0" i="0" dirty="0">
                          <a:solidFill>
                            <a:srgbClr val="0033CC"/>
                          </a:solidFill>
                          <a:latin typeface="標楷體" panose="03000509000000000000" pitchFamily="65" charset="-120"/>
                          <a:ea typeface="標楷體" panose="03000509000000000000" pitchFamily="65" charset="-120"/>
                        </a:rPr>
                        <a:t>1.</a:t>
                      </a:r>
                      <a:r>
                        <a:rPr lang="zh-TW" altLang="en-US" sz="1900" b="1" i="0" dirty="0">
                          <a:solidFill>
                            <a:srgbClr val="0033CC"/>
                          </a:solidFill>
                          <a:latin typeface="標楷體" panose="03000509000000000000" pitchFamily="65" charset="-120"/>
                          <a:ea typeface="標楷體" panose="03000509000000000000" pitchFamily="65" charset="-120"/>
                        </a:rPr>
                        <a:t>造假</a:t>
                      </a:r>
                      <a:r>
                        <a:rPr lang="zh-TW" altLang="en-US" sz="1900" b="0" i="0" dirty="0">
                          <a:solidFill>
                            <a:srgbClr val="0033CC"/>
                          </a:solidFill>
                          <a:latin typeface="標楷體" panose="03000509000000000000" pitchFamily="65" charset="-120"/>
                          <a:ea typeface="標楷體" panose="03000509000000000000" pitchFamily="65" charset="-120"/>
                        </a:rPr>
                        <a:t>：虛構不存在之申請資料、研究資料或研究成果。</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2.</a:t>
                      </a:r>
                      <a:r>
                        <a:rPr lang="zh-TW" altLang="en-US" sz="1900" b="1" i="0" dirty="0">
                          <a:solidFill>
                            <a:srgbClr val="0033CC"/>
                          </a:solidFill>
                          <a:latin typeface="標楷體" panose="03000509000000000000" pitchFamily="65" charset="-120"/>
                          <a:ea typeface="標楷體" panose="03000509000000000000" pitchFamily="65" charset="-120"/>
                        </a:rPr>
                        <a:t>變造</a:t>
                      </a:r>
                      <a:r>
                        <a:rPr lang="zh-TW" altLang="en-US" sz="1900" b="0" i="0" dirty="0">
                          <a:solidFill>
                            <a:srgbClr val="0033CC"/>
                          </a:solidFill>
                          <a:latin typeface="標楷體" panose="03000509000000000000" pitchFamily="65" charset="-120"/>
                          <a:ea typeface="標楷體" panose="03000509000000000000" pitchFamily="65" charset="-120"/>
                        </a:rPr>
                        <a:t>：不實變更申請資料、研究資料或研究成果。</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3.</a:t>
                      </a:r>
                      <a:r>
                        <a:rPr lang="zh-TW" altLang="en-US" sz="1900" b="1" i="0" dirty="0">
                          <a:solidFill>
                            <a:srgbClr val="0033CC"/>
                          </a:solidFill>
                          <a:latin typeface="標楷體" panose="03000509000000000000" pitchFamily="65" charset="-120"/>
                          <a:ea typeface="標楷體" panose="03000509000000000000" pitchFamily="65" charset="-120"/>
                        </a:rPr>
                        <a:t>抄襲</a:t>
                      </a:r>
                      <a:r>
                        <a:rPr lang="zh-TW" altLang="en-US" sz="1900" b="0" i="0" dirty="0">
                          <a:solidFill>
                            <a:srgbClr val="0033CC"/>
                          </a:solidFill>
                          <a:latin typeface="標楷體" panose="03000509000000000000" pitchFamily="65" charset="-120"/>
                          <a:ea typeface="標楷體" panose="03000509000000000000" pitchFamily="65" charset="-120"/>
                        </a:rPr>
                        <a:t>：</a:t>
                      </a:r>
                      <a:r>
                        <a:rPr lang="zh-TW" altLang="en-US" sz="1900" b="1" i="0" u="none" dirty="0">
                          <a:solidFill>
                            <a:srgbClr val="FF0000"/>
                          </a:solidFill>
                          <a:latin typeface="標楷體" panose="03000509000000000000" pitchFamily="65" charset="-120"/>
                          <a:ea typeface="標楷體" panose="03000509000000000000" pitchFamily="65" charset="-120"/>
                        </a:rPr>
                        <a:t>援用他人</a:t>
                      </a:r>
                      <a:r>
                        <a:rPr lang="zh-TW" altLang="en-US" sz="1900" b="1" i="0" dirty="0">
                          <a:solidFill>
                            <a:srgbClr val="0033CC"/>
                          </a:solidFill>
                          <a:latin typeface="標楷體" panose="03000509000000000000" pitchFamily="65" charset="-120"/>
                          <a:ea typeface="標楷體" panose="03000509000000000000" pitchFamily="65" charset="-120"/>
                        </a:rPr>
                        <a:t>之申請資料、研究資料或研究成果</a:t>
                      </a:r>
                      <a:r>
                        <a:rPr lang="zh-TW" altLang="en-US" sz="1900" b="1" i="0" u="none" dirty="0">
                          <a:solidFill>
                            <a:srgbClr val="FF0000"/>
                          </a:solidFill>
                          <a:latin typeface="標楷體" panose="03000509000000000000" pitchFamily="65" charset="-120"/>
                          <a:ea typeface="標楷體" panose="03000509000000000000" pitchFamily="65" charset="-120"/>
                        </a:rPr>
                        <a:t>未註明出處</a:t>
                      </a:r>
                      <a:r>
                        <a:rPr lang="zh-TW" altLang="en-US" sz="1900" b="0" i="0" dirty="0">
                          <a:solidFill>
                            <a:srgbClr val="0033CC"/>
                          </a:solidFill>
                          <a:latin typeface="標楷體" panose="03000509000000000000" pitchFamily="65" charset="-120"/>
                          <a:ea typeface="標楷體" panose="03000509000000000000" pitchFamily="65" charset="-120"/>
                        </a:rPr>
                        <a:t>。</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zh-TW" altLang="en-US" sz="1900" b="0" i="0" dirty="0">
                          <a:solidFill>
                            <a:srgbClr val="0033CC"/>
                          </a:solidFill>
                          <a:latin typeface="標楷體" panose="03000509000000000000" pitchFamily="65" charset="-120"/>
                          <a:ea typeface="標楷體" panose="03000509000000000000" pitchFamily="65" charset="-120"/>
                        </a:rPr>
                        <a:t>  註明出處不當，情節重大者，以抄襲論。</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4.</a:t>
                      </a:r>
                      <a:r>
                        <a:rPr lang="zh-TW" altLang="en-US" sz="1900" b="0" i="0" dirty="0">
                          <a:solidFill>
                            <a:srgbClr val="0033CC"/>
                          </a:solidFill>
                          <a:latin typeface="標楷體" panose="03000509000000000000" pitchFamily="65" charset="-120"/>
                          <a:ea typeface="標楷體" panose="03000509000000000000" pitchFamily="65" charset="-120"/>
                        </a:rPr>
                        <a:t>由他人代寫。</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5.</a:t>
                      </a:r>
                      <a:r>
                        <a:rPr lang="zh-TW" altLang="en-US" sz="1900" b="0" i="0" dirty="0">
                          <a:solidFill>
                            <a:srgbClr val="0033CC"/>
                          </a:solidFill>
                          <a:latin typeface="標楷體" panose="03000509000000000000" pitchFamily="65" charset="-120"/>
                          <a:ea typeface="標楷體" panose="03000509000000000000" pitchFamily="65" charset="-120"/>
                        </a:rPr>
                        <a:t>未經註明而重複出版公開發行。</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6.</a:t>
                      </a:r>
                      <a:r>
                        <a:rPr lang="zh-TW" altLang="en-US" sz="1900" b="0" i="0" dirty="0">
                          <a:solidFill>
                            <a:srgbClr val="0033CC"/>
                          </a:solidFill>
                          <a:latin typeface="標楷體" panose="03000509000000000000" pitchFamily="65" charset="-120"/>
                          <a:ea typeface="標楷體" panose="03000509000000000000" pitchFamily="65" charset="-120"/>
                        </a:rPr>
                        <a:t>大幅</a:t>
                      </a:r>
                      <a:r>
                        <a:rPr lang="zh-TW" altLang="en-US" sz="1900" b="1" i="0" u="none" dirty="0">
                          <a:solidFill>
                            <a:srgbClr val="FF0000"/>
                          </a:solidFill>
                          <a:latin typeface="標楷體" panose="03000509000000000000" pitchFamily="65" charset="-120"/>
                          <a:ea typeface="標楷體" panose="03000509000000000000" pitchFamily="65" charset="-120"/>
                        </a:rPr>
                        <a:t>引用自己</a:t>
                      </a:r>
                      <a:r>
                        <a:rPr lang="zh-TW" altLang="en-US" sz="1900" b="1" i="0" dirty="0">
                          <a:solidFill>
                            <a:srgbClr val="0033CC"/>
                          </a:solidFill>
                          <a:latin typeface="標楷體" panose="03000509000000000000" pitchFamily="65" charset="-120"/>
                          <a:ea typeface="標楷體" panose="03000509000000000000" pitchFamily="65" charset="-120"/>
                        </a:rPr>
                        <a:t>已發表之著作</a:t>
                      </a:r>
                      <a:r>
                        <a:rPr lang="zh-TW" altLang="en-US" sz="1900" b="0" i="0" dirty="0">
                          <a:solidFill>
                            <a:srgbClr val="0033CC"/>
                          </a:solidFill>
                          <a:latin typeface="標楷體" panose="03000509000000000000" pitchFamily="65" charset="-120"/>
                          <a:ea typeface="標楷體" panose="03000509000000000000" pitchFamily="65" charset="-120"/>
                        </a:rPr>
                        <a:t>，</a:t>
                      </a:r>
                      <a:r>
                        <a:rPr lang="zh-TW" altLang="en-US" sz="1900" b="1" i="0" u="none" dirty="0">
                          <a:solidFill>
                            <a:srgbClr val="FF0000"/>
                          </a:solidFill>
                          <a:latin typeface="標楷體" panose="03000509000000000000" pitchFamily="65" charset="-120"/>
                          <a:ea typeface="標楷體" panose="03000509000000000000" pitchFamily="65" charset="-120"/>
                        </a:rPr>
                        <a:t>未適當引註</a:t>
                      </a:r>
                      <a:r>
                        <a:rPr lang="zh-TW" altLang="en-US" sz="1900" b="0" i="0" dirty="0">
                          <a:solidFill>
                            <a:srgbClr val="0033CC"/>
                          </a:solidFill>
                          <a:latin typeface="標楷體" panose="03000509000000000000" pitchFamily="65" charset="-120"/>
                          <a:ea typeface="標楷體" panose="03000509000000000000" pitchFamily="65" charset="-120"/>
                        </a:rPr>
                        <a:t>。</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7.</a:t>
                      </a:r>
                      <a:r>
                        <a:rPr lang="zh-TW" altLang="en-US" sz="1900" b="0" i="0" dirty="0">
                          <a:solidFill>
                            <a:srgbClr val="0033CC"/>
                          </a:solidFill>
                          <a:latin typeface="標楷體" panose="03000509000000000000" pitchFamily="65" charset="-120"/>
                          <a:ea typeface="標楷體" panose="03000509000000000000" pitchFamily="65" charset="-120"/>
                        </a:rPr>
                        <a:t>以翻譯代替論著，並未適當註明。</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8.</a:t>
                      </a:r>
                      <a:r>
                        <a:rPr lang="zh-TW" altLang="en-US" sz="1900" b="0" i="0" dirty="0">
                          <a:solidFill>
                            <a:srgbClr val="0033CC"/>
                          </a:solidFill>
                          <a:latin typeface="標楷體" panose="03000509000000000000" pitchFamily="65" charset="-120"/>
                          <a:ea typeface="標楷體" panose="03000509000000000000" pitchFamily="65" charset="-120"/>
                        </a:rPr>
                        <a:t>教師資格審查履歷表、合著人證明登載不實、代表作未確實填載</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zh-TW" altLang="en-US" sz="1900" b="0" i="0" dirty="0">
                          <a:solidFill>
                            <a:srgbClr val="0033CC"/>
                          </a:solidFill>
                          <a:latin typeface="標楷體" panose="03000509000000000000" pitchFamily="65" charset="-120"/>
                          <a:ea typeface="標楷體" panose="03000509000000000000" pitchFamily="65" charset="-120"/>
                        </a:rPr>
                        <a:t>  為合著及繳交合著人證明。</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9.</a:t>
                      </a:r>
                      <a:r>
                        <a:rPr lang="zh-TW" altLang="en-US" sz="1900" b="0" i="0" dirty="0">
                          <a:solidFill>
                            <a:srgbClr val="0033CC"/>
                          </a:solidFill>
                          <a:latin typeface="標楷體" panose="03000509000000000000" pitchFamily="65" charset="-120"/>
                          <a:ea typeface="標楷體" panose="03000509000000000000" pitchFamily="65" charset="-120"/>
                        </a:rPr>
                        <a:t>送審人本人或經由他人有請託、關說、利誘、威脅或其他干擾審</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zh-TW" altLang="en-US" sz="1900" b="0" i="0" dirty="0">
                          <a:solidFill>
                            <a:srgbClr val="0033CC"/>
                          </a:solidFill>
                          <a:latin typeface="標楷體" panose="03000509000000000000" pitchFamily="65" charset="-120"/>
                          <a:ea typeface="標楷體" panose="03000509000000000000" pitchFamily="65" charset="-120"/>
                        </a:rPr>
                        <a:t>  查人或審查程序之情事，或送審人以違法或不當手段影響論文之</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zh-TW" altLang="en-US" sz="1900" b="0" i="0" dirty="0">
                          <a:solidFill>
                            <a:srgbClr val="0033CC"/>
                          </a:solidFill>
                          <a:latin typeface="標楷體" panose="03000509000000000000" pitchFamily="65" charset="-120"/>
                          <a:ea typeface="標楷體" panose="03000509000000000000" pitchFamily="65" charset="-120"/>
                        </a:rPr>
                        <a:t>  審查。</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10.</a:t>
                      </a:r>
                      <a:r>
                        <a:rPr lang="zh-TW" altLang="en-US" sz="1900" b="1" i="0" dirty="0">
                          <a:solidFill>
                            <a:srgbClr val="000099"/>
                          </a:solidFill>
                          <a:latin typeface="標楷體" panose="03000509000000000000" pitchFamily="65" charset="-120"/>
                          <a:ea typeface="標楷體" panose="03000509000000000000" pitchFamily="65" charset="-120"/>
                        </a:rPr>
                        <a:t>其他</a:t>
                      </a:r>
                      <a:r>
                        <a:rPr lang="zh-TW" altLang="en-US" sz="1900" b="0" i="0" dirty="0">
                          <a:solidFill>
                            <a:srgbClr val="0033CC"/>
                          </a:solidFill>
                          <a:latin typeface="標楷體" panose="03000509000000000000" pitchFamily="65" charset="-120"/>
                          <a:ea typeface="標楷體" panose="03000509000000000000" pitchFamily="65" charset="-120"/>
                        </a:rPr>
                        <a:t>違反學術倫理行為。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bl>
          </a:graphicData>
        </a:graphic>
      </p:graphicFrame>
      <p:sp>
        <p:nvSpPr>
          <p:cNvPr id="10" name="文字方塊 9">
            <a:extLst>
              <a:ext uri="{FF2B5EF4-FFF2-40B4-BE49-F238E27FC236}">
                <a16:creationId xmlns:a16="http://schemas.microsoft.com/office/drawing/2014/main" id="{23F3577E-3289-4C53-AB21-10C0C6226617}"/>
              </a:ext>
            </a:extLst>
          </p:cNvPr>
          <p:cNvSpPr txBox="1"/>
          <p:nvPr/>
        </p:nvSpPr>
        <p:spPr>
          <a:xfrm>
            <a:off x="10670860" y="5323328"/>
            <a:ext cx="578416" cy="400110"/>
          </a:xfrm>
          <a:prstGeom prst="rect">
            <a:avLst/>
          </a:prstGeom>
          <a:noFill/>
        </p:spPr>
        <p:txBody>
          <a:bodyPr wrap="square" rtlCol="0">
            <a:spAutoFit/>
          </a:bodyPr>
          <a:lstStyle/>
          <a:p>
            <a:r>
              <a:rPr lang="en-US" altLang="zh-TW" sz="2000" dirty="0"/>
              <a:t>12</a:t>
            </a:r>
            <a:endParaRPr lang="zh-TW" altLang="en-US" sz="2000" dirty="0"/>
          </a:p>
        </p:txBody>
      </p:sp>
    </p:spTree>
    <p:extLst>
      <p:ext uri="{BB962C8B-B14F-4D97-AF65-F5344CB8AC3E}">
        <p14:creationId xmlns:p14="http://schemas.microsoft.com/office/powerpoint/2010/main" val="10717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學術倫理</a:t>
            </a:r>
            <a:r>
              <a:rPr kumimoji="1" lang="en-US" altLang="zh-TW" sz="3500" b="1" kern="0" dirty="0">
                <a:solidFill>
                  <a:srgbClr val="0000FF"/>
                </a:solidFill>
                <a:latin typeface="標楷體" panose="03000509000000000000" pitchFamily="65" charset="-120"/>
                <a:ea typeface="標楷體" panose="03000509000000000000" pitchFamily="65" charset="-120"/>
              </a:rPr>
              <a:t>2</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8" name="七角星形 7"/>
          <p:cNvSpPr/>
          <p:nvPr/>
        </p:nvSpPr>
        <p:spPr>
          <a:xfrm>
            <a:off x="4295800" y="469568"/>
            <a:ext cx="3384376" cy="886080"/>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2" name="表格 11">
            <a:extLst>
              <a:ext uri="{FF2B5EF4-FFF2-40B4-BE49-F238E27FC236}">
                <a16:creationId xmlns:a16="http://schemas.microsoft.com/office/drawing/2014/main" id="{D71DB016-57F1-4D10-A30F-059C3B718D0F}"/>
              </a:ext>
            </a:extLst>
          </p:cNvPr>
          <p:cNvGraphicFramePr>
            <a:graphicFrameLocks noGrp="1"/>
          </p:cNvGraphicFramePr>
          <p:nvPr>
            <p:extLst>
              <p:ext uri="{D42A27DB-BD31-4B8C-83A1-F6EECF244321}">
                <p14:modId xmlns:p14="http://schemas.microsoft.com/office/powerpoint/2010/main" val="2230347000"/>
              </p:ext>
            </p:extLst>
          </p:nvPr>
        </p:nvGraphicFramePr>
        <p:xfrm>
          <a:off x="1703511" y="1508309"/>
          <a:ext cx="9047671" cy="3625775"/>
        </p:xfrm>
        <a:graphic>
          <a:graphicData uri="http://schemas.openxmlformats.org/drawingml/2006/table">
            <a:tbl>
              <a:tblPr firstRow="1" bandRow="1">
                <a:tableStyleId>{1FECB4D8-DB02-4DC6-A0A2-4F2EBAE1DC90}</a:tableStyleId>
              </a:tblPr>
              <a:tblGrid>
                <a:gridCol w="2261918">
                  <a:extLst>
                    <a:ext uri="{9D8B030D-6E8A-4147-A177-3AD203B41FA5}">
                      <a16:colId xmlns:a16="http://schemas.microsoft.com/office/drawing/2014/main" val="1363594635"/>
                    </a:ext>
                  </a:extLst>
                </a:gridCol>
                <a:gridCol w="6785753">
                  <a:extLst>
                    <a:ext uri="{9D8B030D-6E8A-4147-A177-3AD203B41FA5}">
                      <a16:colId xmlns:a16="http://schemas.microsoft.com/office/drawing/2014/main" val="770106994"/>
                    </a:ext>
                  </a:extLst>
                </a:gridCol>
              </a:tblGrid>
              <a:tr h="556238">
                <a:tc>
                  <a:txBody>
                    <a:bodyPr/>
                    <a:lstStyle/>
                    <a:p>
                      <a:pPr algn="ctr"/>
                      <a:r>
                        <a:rPr lang="zh-TW" altLang="en-US" sz="1900" b="0" i="0" dirty="0">
                          <a:solidFill>
                            <a:srgbClr val="000099"/>
                          </a:solidFill>
                          <a:latin typeface="標楷體" panose="03000509000000000000" pitchFamily="65" charset="-120"/>
                          <a:ea typeface="標楷體" panose="03000509000000000000" pitchFamily="65" charset="-120"/>
                        </a:rPr>
                        <a:t>涉及案件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0" i="0" dirty="0">
                          <a:solidFill>
                            <a:srgbClr val="000099"/>
                          </a:solidFill>
                          <a:latin typeface="標楷體" panose="03000509000000000000" pitchFamily="65" charset="-120"/>
                          <a:ea typeface="標楷體" panose="03000509000000000000" pitchFamily="65" charset="-120"/>
                        </a:rPr>
                        <a:t>違　 反　 處 　理　 方 　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643032">
                <a:tc>
                  <a:txBody>
                    <a:bodyPr/>
                    <a:lstStyle/>
                    <a:p>
                      <a:pPr algn="ctr"/>
                      <a:r>
                        <a:rPr lang="zh-TW" altLang="en-US" sz="2000" b="1" i="0" u="none" dirty="0">
                          <a:solidFill>
                            <a:srgbClr val="0033CC"/>
                          </a:solidFill>
                          <a:latin typeface="標楷體" panose="03000509000000000000" pitchFamily="65" charset="-120"/>
                          <a:ea typeface="標楷體" panose="03000509000000000000" pitchFamily="65" charset="-120"/>
                        </a:rPr>
                        <a:t>學位授予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33CC"/>
                          </a:solidFill>
                          <a:latin typeface="標楷體" panose="03000509000000000000" pitchFamily="65" charset="-120"/>
                          <a:ea typeface="標楷體" panose="03000509000000000000" pitchFamily="65" charset="-120"/>
                        </a:rPr>
                        <a:t>以</a:t>
                      </a:r>
                      <a:r>
                        <a:rPr lang="zh-TW" altLang="en-US" sz="1900" b="1" i="0" dirty="0">
                          <a:solidFill>
                            <a:srgbClr val="FF0000"/>
                          </a:solidFill>
                          <a:latin typeface="標楷體" panose="03000509000000000000" pitchFamily="65" charset="-120"/>
                          <a:ea typeface="標楷體" panose="03000509000000000000" pitchFamily="65" charset="-120"/>
                        </a:rPr>
                        <a:t>教務處</a:t>
                      </a:r>
                      <a:r>
                        <a:rPr lang="zh-TW" altLang="en-US" sz="1900" b="0" i="0" dirty="0">
                          <a:solidFill>
                            <a:srgbClr val="000099"/>
                          </a:solidFill>
                          <a:latin typeface="標楷體" panose="03000509000000000000" pitchFamily="65" charset="-120"/>
                          <a:ea typeface="標楷體" panose="03000509000000000000" pitchFamily="65" charset="-120"/>
                        </a:rPr>
                        <a:t>為審理單位，並依學位授予法及本校相關規定辦理。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937445">
                <a:tc>
                  <a:txBody>
                    <a:bodyPr/>
                    <a:lstStyle/>
                    <a:p>
                      <a:pPr algn="ctr"/>
                      <a:r>
                        <a:rPr lang="zh-TW" altLang="en-US" sz="2000" b="1" i="0" u="none" dirty="0">
                          <a:solidFill>
                            <a:srgbClr val="0033CC"/>
                          </a:solidFill>
                          <a:latin typeface="標楷體" panose="03000509000000000000" pitchFamily="65" charset="-120"/>
                          <a:ea typeface="標楷體" panose="03000509000000000000" pitchFamily="65" charset="-120"/>
                        </a:rPr>
                        <a:t>教師資格送審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33CC"/>
                          </a:solidFill>
                          <a:latin typeface="標楷體" panose="03000509000000000000" pitchFamily="65" charset="-120"/>
                          <a:ea typeface="標楷體" panose="03000509000000000000" pitchFamily="65" charset="-120"/>
                        </a:rPr>
                        <a:t>以</a:t>
                      </a:r>
                      <a:r>
                        <a:rPr lang="zh-TW" altLang="en-US" sz="1900" b="1" i="0" dirty="0">
                          <a:solidFill>
                            <a:srgbClr val="FF0000"/>
                          </a:solidFill>
                          <a:latin typeface="標楷體" panose="03000509000000000000" pitchFamily="65" charset="-120"/>
                          <a:ea typeface="標楷體" panose="03000509000000000000" pitchFamily="65" charset="-120"/>
                        </a:rPr>
                        <a:t>各級教評會</a:t>
                      </a:r>
                      <a:r>
                        <a:rPr lang="zh-TW" altLang="en-US" sz="1900" b="0" i="0" dirty="0">
                          <a:solidFill>
                            <a:srgbClr val="000099"/>
                          </a:solidFill>
                          <a:latin typeface="標楷體" panose="03000509000000000000" pitchFamily="65" charset="-120"/>
                          <a:ea typeface="標楷體" panose="03000509000000000000" pitchFamily="65" charset="-120"/>
                        </a:rPr>
                        <a:t>為審理單位，並依專科以上學校教師資格審定辦法及本校相關規定辦理。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744530">
                <a:tc>
                  <a:txBody>
                    <a:bodyPr/>
                    <a:lstStyle/>
                    <a:p>
                      <a:pPr algn="ctr"/>
                      <a:r>
                        <a:rPr lang="zh-TW" altLang="en-US" sz="2000" b="1" i="0" u="none" dirty="0">
                          <a:solidFill>
                            <a:srgbClr val="0033CC"/>
                          </a:solidFill>
                          <a:latin typeface="標楷體" panose="03000509000000000000" pitchFamily="65" charset="-120"/>
                          <a:ea typeface="標楷體" panose="03000509000000000000" pitchFamily="65" charset="-120"/>
                        </a:rPr>
                        <a:t>獎補助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33CC"/>
                          </a:solidFill>
                          <a:latin typeface="標楷體" panose="03000509000000000000" pitchFamily="65" charset="-120"/>
                          <a:ea typeface="標楷體" panose="03000509000000000000" pitchFamily="65" charset="-120"/>
                        </a:rPr>
                        <a:t>以</a:t>
                      </a:r>
                      <a:r>
                        <a:rPr lang="zh-TW" altLang="en-US" sz="1900" b="1" i="0" dirty="0">
                          <a:solidFill>
                            <a:srgbClr val="FF0000"/>
                          </a:solidFill>
                          <a:latin typeface="標楷體" panose="03000509000000000000" pitchFamily="65" charset="-120"/>
                          <a:ea typeface="標楷體" panose="03000509000000000000" pitchFamily="65" charset="-120"/>
                        </a:rPr>
                        <a:t>研究發展處</a:t>
                      </a:r>
                      <a:r>
                        <a:rPr lang="zh-TW" altLang="en-US" sz="1900" b="0" i="0" dirty="0">
                          <a:solidFill>
                            <a:srgbClr val="000099"/>
                          </a:solidFill>
                          <a:latin typeface="標楷體" panose="03000509000000000000" pitchFamily="65" charset="-120"/>
                          <a:ea typeface="標楷體" panose="03000509000000000000" pitchFamily="65" charset="-120"/>
                        </a:rPr>
                        <a:t>為審理單位，並依教育部、國科會及本校相關規定辦理。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624500857"/>
                  </a:ext>
                </a:extLst>
              </a:tr>
              <a:tr h="744530">
                <a:tc>
                  <a:txBody>
                    <a:bodyPr/>
                    <a:lstStyle/>
                    <a:p>
                      <a:pPr algn="ctr"/>
                      <a:r>
                        <a:rPr lang="zh-TW" altLang="en-US" sz="2000" b="1" i="0" u="none" dirty="0">
                          <a:solidFill>
                            <a:srgbClr val="0033CC"/>
                          </a:solidFill>
                          <a:latin typeface="標楷體" panose="03000509000000000000" pitchFamily="65" charset="-120"/>
                          <a:ea typeface="標楷體" panose="03000509000000000000" pitchFamily="65" charset="-120"/>
                        </a:rPr>
                        <a:t>非屬前三款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33CC"/>
                          </a:solidFill>
                          <a:latin typeface="標楷體" panose="03000509000000000000" pitchFamily="65" charset="-120"/>
                          <a:ea typeface="標楷體" panose="03000509000000000000" pitchFamily="65" charset="-120"/>
                        </a:rPr>
                        <a:t>以</a:t>
                      </a:r>
                      <a:r>
                        <a:rPr lang="zh-TW" altLang="en-US" sz="1900" b="1" i="0" dirty="0">
                          <a:solidFill>
                            <a:srgbClr val="FF0000"/>
                          </a:solidFill>
                          <a:latin typeface="標楷體" panose="03000509000000000000" pitchFamily="65" charset="-120"/>
                          <a:ea typeface="標楷體" panose="03000509000000000000" pitchFamily="65" charset="-120"/>
                        </a:rPr>
                        <a:t>系、所</a:t>
                      </a:r>
                      <a:r>
                        <a:rPr lang="en-US" altLang="zh-TW" sz="1900" b="1" i="0" dirty="0">
                          <a:solidFill>
                            <a:srgbClr val="FF0000"/>
                          </a:solidFill>
                          <a:latin typeface="標楷體" panose="03000509000000000000" pitchFamily="65" charset="-120"/>
                          <a:ea typeface="標楷體" panose="03000509000000000000" pitchFamily="65" charset="-120"/>
                        </a:rPr>
                        <a:t>(</a:t>
                      </a:r>
                      <a:r>
                        <a:rPr lang="zh-TW" altLang="en-US" sz="1900" b="1" i="0" dirty="0">
                          <a:solidFill>
                            <a:srgbClr val="FF0000"/>
                          </a:solidFill>
                          <a:latin typeface="標楷體" panose="03000509000000000000" pitchFamily="65" charset="-120"/>
                          <a:ea typeface="標楷體" panose="03000509000000000000" pitchFamily="65" charset="-120"/>
                        </a:rPr>
                        <a:t>室、中心</a:t>
                      </a:r>
                      <a:r>
                        <a:rPr lang="en-US" altLang="zh-TW" sz="1900" b="1" i="0" dirty="0">
                          <a:solidFill>
                            <a:srgbClr val="FF0000"/>
                          </a:solidFill>
                          <a:latin typeface="標楷體" panose="03000509000000000000" pitchFamily="65" charset="-120"/>
                          <a:ea typeface="標楷體" panose="03000509000000000000" pitchFamily="65" charset="-120"/>
                        </a:rPr>
                        <a:t>)</a:t>
                      </a:r>
                      <a:r>
                        <a:rPr lang="zh-TW" altLang="en-US" sz="1900" b="0" i="0" dirty="0">
                          <a:solidFill>
                            <a:srgbClr val="000099"/>
                          </a:solidFill>
                          <a:latin typeface="標楷體" panose="03000509000000000000" pitchFamily="65" charset="-120"/>
                          <a:ea typeface="標楷體" panose="03000509000000000000" pitchFamily="65" charset="-120"/>
                        </a:rPr>
                        <a:t>為審理單位，並參照主管機關及本校相關規定辦理。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2545773882"/>
                  </a:ext>
                </a:extLst>
              </a:tr>
            </a:tbl>
          </a:graphicData>
        </a:graphic>
      </p:graphicFrame>
      <p:sp>
        <p:nvSpPr>
          <p:cNvPr id="5" name="文字方塊 4">
            <a:extLst>
              <a:ext uri="{FF2B5EF4-FFF2-40B4-BE49-F238E27FC236}">
                <a16:creationId xmlns:a16="http://schemas.microsoft.com/office/drawing/2014/main" id="{08EC1853-0154-4A3A-84FC-252095619336}"/>
              </a:ext>
            </a:extLst>
          </p:cNvPr>
          <p:cNvSpPr txBox="1"/>
          <p:nvPr/>
        </p:nvSpPr>
        <p:spPr>
          <a:xfrm>
            <a:off x="1703511" y="5208099"/>
            <a:ext cx="9147370" cy="384721"/>
          </a:xfrm>
          <a:prstGeom prst="rect">
            <a:avLst/>
          </a:prstGeom>
          <a:noFill/>
        </p:spPr>
        <p:txBody>
          <a:bodyPr wrap="square" rtlCol="0">
            <a:spAutoFit/>
          </a:bodyPr>
          <a:lstStyle/>
          <a:p>
            <a:r>
              <a:rPr lang="zh-TW" altLang="en-US" sz="1900" dirty="0">
                <a:solidFill>
                  <a:srgbClr val="000099"/>
                </a:solidFill>
                <a:latin typeface="標楷體" panose="03000509000000000000" pitchFamily="65" charset="-120"/>
                <a:ea typeface="標楷體" panose="03000509000000000000" pitchFamily="65" charset="-120"/>
              </a:rPr>
              <a:t>備註</a:t>
            </a:r>
            <a:r>
              <a:rPr lang="zh-TW" altLang="en-US" dirty="0">
                <a:solidFill>
                  <a:srgbClr val="000099"/>
                </a:solidFill>
              </a:rPr>
              <a:t>：</a:t>
            </a:r>
            <a:r>
              <a:rPr lang="zh-TW" altLang="en-US" sz="1900" dirty="0">
                <a:solidFill>
                  <a:srgbClr val="000099"/>
                </a:solidFill>
                <a:latin typeface="標楷體" panose="03000509000000000000" pitchFamily="65" charset="-120"/>
                <a:ea typeface="標楷體" panose="03000509000000000000" pitchFamily="65" charset="-120"/>
              </a:rPr>
              <a:t>上開處理方式，係依本校學術倫理案件審理規範第</a:t>
            </a:r>
            <a:r>
              <a:rPr lang="en-US" altLang="zh-TW" sz="1900" dirty="0">
                <a:solidFill>
                  <a:srgbClr val="000099"/>
                </a:solidFill>
                <a:latin typeface="標楷體" panose="03000509000000000000" pitchFamily="65" charset="-120"/>
                <a:ea typeface="標楷體" panose="03000509000000000000" pitchFamily="65" charset="-120"/>
              </a:rPr>
              <a:t>6</a:t>
            </a:r>
            <a:r>
              <a:rPr lang="zh-TW" altLang="en-US" sz="1900" dirty="0">
                <a:solidFill>
                  <a:srgbClr val="000099"/>
                </a:solidFill>
                <a:latin typeface="標楷體" panose="03000509000000000000" pitchFamily="65" charset="-120"/>
                <a:ea typeface="標楷體" panose="03000509000000000000" pitchFamily="65" charset="-120"/>
              </a:rPr>
              <a:t>點規定辦理。</a:t>
            </a:r>
          </a:p>
        </p:txBody>
      </p:sp>
      <p:sp>
        <p:nvSpPr>
          <p:cNvPr id="13" name="文字方塊 12">
            <a:extLst>
              <a:ext uri="{FF2B5EF4-FFF2-40B4-BE49-F238E27FC236}">
                <a16:creationId xmlns:a16="http://schemas.microsoft.com/office/drawing/2014/main" id="{02FDD74F-4524-4E24-A772-854EA895A3C0}"/>
              </a:ext>
            </a:extLst>
          </p:cNvPr>
          <p:cNvSpPr txBox="1"/>
          <p:nvPr/>
        </p:nvSpPr>
        <p:spPr>
          <a:xfrm>
            <a:off x="10529501" y="5316677"/>
            <a:ext cx="578416" cy="400110"/>
          </a:xfrm>
          <a:prstGeom prst="rect">
            <a:avLst/>
          </a:prstGeom>
          <a:noFill/>
        </p:spPr>
        <p:txBody>
          <a:bodyPr wrap="square" rtlCol="0">
            <a:spAutoFit/>
          </a:bodyPr>
          <a:lstStyle/>
          <a:p>
            <a:r>
              <a:rPr lang="en-US" altLang="zh-TW" sz="2000" dirty="0"/>
              <a:t>13</a:t>
            </a:r>
            <a:endParaRPr lang="zh-TW" altLang="en-US" sz="2000" dirty="0"/>
          </a:p>
        </p:txBody>
      </p:sp>
    </p:spTree>
    <p:extLst>
      <p:ext uri="{BB962C8B-B14F-4D97-AF65-F5344CB8AC3E}">
        <p14:creationId xmlns:p14="http://schemas.microsoft.com/office/powerpoint/2010/main" val="186890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兼職兼課</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454905996"/>
              </p:ext>
            </p:extLst>
          </p:nvPr>
        </p:nvGraphicFramePr>
        <p:xfrm>
          <a:off x="1847527" y="1414902"/>
          <a:ext cx="8638609" cy="4907280"/>
        </p:xfrm>
        <a:graphic>
          <a:graphicData uri="http://schemas.openxmlformats.org/drawingml/2006/table">
            <a:tbl>
              <a:tblPr firstRow="1" bandRow="1">
                <a:tableStyleId>{1FECB4D8-DB02-4DC6-A0A2-4F2EBAE1DC90}</a:tableStyleId>
              </a:tblPr>
              <a:tblGrid>
                <a:gridCol w="1452672">
                  <a:extLst>
                    <a:ext uri="{9D8B030D-6E8A-4147-A177-3AD203B41FA5}">
                      <a16:colId xmlns:a16="http://schemas.microsoft.com/office/drawing/2014/main" val="1363594635"/>
                    </a:ext>
                  </a:extLst>
                </a:gridCol>
                <a:gridCol w="7185937">
                  <a:extLst>
                    <a:ext uri="{9D8B030D-6E8A-4147-A177-3AD203B41FA5}">
                      <a16:colId xmlns:a16="http://schemas.microsoft.com/office/drawing/2014/main" val="770106994"/>
                    </a:ext>
                  </a:extLst>
                </a:gridCol>
              </a:tblGrid>
              <a:tr h="20639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2000" b="1" i="0" u="none" kern="1200" dirty="0">
                          <a:solidFill>
                            <a:srgbClr val="660066"/>
                          </a:solidFill>
                          <a:latin typeface="標楷體" panose="03000509000000000000" pitchFamily="65" charset="-120"/>
                          <a:ea typeface="標楷體" panose="03000509000000000000" pitchFamily="65" charset="-120"/>
                          <a:cs typeface="+mn-cs"/>
                        </a:rPr>
                        <a:t>編制內</a:t>
                      </a:r>
                      <a:r>
                        <a:rPr lang="zh-TW" altLang="en-US" sz="2000" b="0" i="0" kern="1200" dirty="0">
                          <a:solidFill>
                            <a:srgbClr val="0033CC"/>
                          </a:solidFill>
                          <a:latin typeface="標楷體" panose="03000509000000000000" pitchFamily="65" charset="-120"/>
                          <a:ea typeface="標楷體" panose="03000509000000000000" pitchFamily="65" charset="-120"/>
                          <a:cs typeface="+mn-cs"/>
                        </a:rPr>
                        <a:t>專任及兼任行政職務教師</a:t>
                      </a:r>
                      <a:r>
                        <a:rPr lang="zh-TW" altLang="en-US" sz="2000" b="1" i="0" kern="1200" dirty="0">
                          <a:solidFill>
                            <a:srgbClr val="660066"/>
                          </a:solidFill>
                          <a:latin typeface="標楷體" panose="03000509000000000000" pitchFamily="65" charset="-120"/>
                          <a:ea typeface="標楷體" panose="03000509000000000000" pitchFamily="65" charset="-120"/>
                          <a:cs typeface="+mn-cs"/>
                        </a:rPr>
                        <a:t>兼職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just" defTabSz="914400" rtl="0" eaLnBrk="1" latinLnBrk="0" hangingPunct="1"/>
                      <a:r>
                        <a:rPr lang="zh-TW" altLang="zh-TW" sz="1900" b="0" i="0" kern="1200" dirty="0">
                          <a:solidFill>
                            <a:srgbClr val="0033CC"/>
                          </a:solidFill>
                          <a:latin typeface="標楷體" panose="03000509000000000000" pitchFamily="65" charset="-120"/>
                          <a:ea typeface="標楷體" panose="03000509000000000000" pitchFamily="65" charset="-120"/>
                          <a:cs typeface="+mn-cs"/>
                        </a:rPr>
                        <a:t>教師兼職</a:t>
                      </a:r>
                      <a:r>
                        <a:rPr lang="zh-TW" altLang="zh-TW" sz="1900" b="1" i="0" kern="1200" dirty="0">
                          <a:solidFill>
                            <a:srgbClr val="FF0000"/>
                          </a:solidFill>
                          <a:latin typeface="標楷體" panose="03000509000000000000" pitchFamily="65" charset="-120"/>
                          <a:ea typeface="標楷體" panose="03000509000000000000" pitchFamily="65" charset="-120"/>
                          <a:cs typeface="+mn-cs"/>
                        </a:rPr>
                        <a:t>不得影響本職工作</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，且</a:t>
                      </a:r>
                      <a:r>
                        <a:rPr lang="zh-TW" altLang="zh-TW" sz="1900" b="1" i="0" u="none" kern="1200" dirty="0">
                          <a:solidFill>
                            <a:srgbClr val="0033CC"/>
                          </a:solidFill>
                          <a:latin typeface="標楷體" panose="03000509000000000000" pitchFamily="65" charset="-120"/>
                          <a:ea typeface="標楷體" panose="03000509000000000000" pitchFamily="65" charset="-120"/>
                          <a:cs typeface="+mn-cs"/>
                        </a:rPr>
                        <a:t>須符合校內基本授課時數</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及工作要求，並</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事先以書面</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報經所屬</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系</a:t>
                      </a:r>
                      <a:r>
                        <a:rPr lang="en-US" altLang="zh-TW" sz="1900" b="0" i="0" kern="1200" dirty="0">
                          <a:solidFill>
                            <a:srgbClr val="0033CC"/>
                          </a:solidFill>
                          <a:latin typeface="標楷體" panose="03000509000000000000" pitchFamily="65" charset="-120"/>
                          <a:ea typeface="標楷體" panose="03000509000000000000" pitchFamily="65" charset="-120"/>
                          <a:cs typeface="+mn-cs"/>
                        </a:rPr>
                        <a:t>(</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科</a:t>
                      </a:r>
                      <a:r>
                        <a:rPr lang="en-US" altLang="zh-TW" sz="1900" b="0" i="0" kern="1200" dirty="0">
                          <a:solidFill>
                            <a:srgbClr val="0033CC"/>
                          </a:solidFill>
                          <a:latin typeface="標楷體" panose="03000509000000000000" pitchFamily="65" charset="-120"/>
                          <a:ea typeface="標楷體" panose="03000509000000000000" pitchFamily="65" charset="-120"/>
                          <a:cs typeface="+mn-cs"/>
                        </a:rPr>
                        <a:t>)</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、所、室</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務</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、中心、學位學程</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會議</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進行實質審核，審核通過並依行政程序陳報校長核准後方得前往兼職。</a:t>
                      </a:r>
                      <a:r>
                        <a:rPr lang="zh-TW" altLang="zh-TW" sz="1900" b="1" i="0" kern="1200" dirty="0">
                          <a:solidFill>
                            <a:srgbClr val="FF0000"/>
                          </a:solidFill>
                          <a:latin typeface="標楷體" panose="03000509000000000000" pitchFamily="65" charset="-120"/>
                          <a:ea typeface="標楷體" panose="03000509000000000000" pitchFamily="65" charset="-120"/>
                          <a:cs typeface="+mn-cs"/>
                        </a:rPr>
                        <a:t>教師兼職期滿</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a:t>
                      </a:r>
                      <a:r>
                        <a:rPr lang="zh-TW" altLang="zh-TW" sz="1900" b="1" i="0" kern="1200" dirty="0">
                          <a:solidFill>
                            <a:srgbClr val="FF0000"/>
                          </a:solidFill>
                          <a:latin typeface="標楷體" panose="03000509000000000000" pitchFamily="65" charset="-120"/>
                          <a:ea typeface="標楷體" panose="03000509000000000000" pitchFamily="65" charset="-120"/>
                          <a:cs typeface="+mn-cs"/>
                        </a:rPr>
                        <a:t>應重行申請</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p>
                      <a:pPr marL="0" algn="just" defTabSz="914400" rtl="0" eaLnBrk="1" latinLnBrk="0" hangingPunct="1"/>
                      <a:r>
                        <a:rPr lang="zh-TW" altLang="en-US" sz="1900" b="0" i="0" kern="1200" dirty="0">
                          <a:solidFill>
                            <a:srgbClr val="0033CC"/>
                          </a:solidFill>
                          <a:latin typeface="標楷體" panose="03000509000000000000" pitchFamily="65" charset="-120"/>
                          <a:ea typeface="標楷體" panose="03000509000000000000" pitchFamily="65" charset="-120"/>
                          <a:cs typeface="+mn-cs"/>
                        </a:rPr>
                        <a:t>◆限制</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p>
                      <a:pPr marL="0" algn="just" defTabSz="914400" rtl="0" eaLnBrk="1" latinLnBrk="0" hangingPunct="1"/>
                      <a:r>
                        <a:rPr lang="zh-TW" altLang="en-US" sz="1900" b="0" i="0" kern="1200" dirty="0">
                          <a:solidFill>
                            <a:srgbClr val="0033CC"/>
                          </a:solidFill>
                          <a:latin typeface="標楷體" panose="03000509000000000000" pitchFamily="65" charset="-120"/>
                          <a:ea typeface="標楷體" panose="03000509000000000000" pitchFamily="65" charset="-120"/>
                          <a:cs typeface="+mn-cs"/>
                        </a:rPr>
                        <a:t>教師兼任職務以執行經常性業務為主者，其兼職時數</a:t>
                      </a:r>
                      <a:r>
                        <a:rPr lang="zh-TW" altLang="en-US" sz="1900" b="1" i="0" kern="1200" dirty="0">
                          <a:solidFill>
                            <a:srgbClr val="FF0000"/>
                          </a:solidFill>
                          <a:latin typeface="標楷體" panose="03000509000000000000" pitchFamily="65" charset="-120"/>
                          <a:ea typeface="標楷體" panose="03000509000000000000" pitchFamily="65" charset="-120"/>
                          <a:cs typeface="+mn-cs"/>
                        </a:rPr>
                        <a:t>每週</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合計</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不得超過</a:t>
                      </a:r>
                      <a:r>
                        <a:rPr lang="en-US" altLang="zh-TW" sz="1900" b="1" i="0" u="none" kern="1200" dirty="0">
                          <a:solidFill>
                            <a:srgbClr val="FF0000"/>
                          </a:solidFill>
                          <a:latin typeface="標楷體" panose="03000509000000000000" pitchFamily="65" charset="-120"/>
                          <a:ea typeface="標楷體" panose="03000509000000000000" pitchFamily="65" charset="-120"/>
                          <a:cs typeface="+mn-cs"/>
                        </a:rPr>
                        <a:t>8</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小時</a:t>
                      </a:r>
                      <a:r>
                        <a:rPr lang="zh-TW" altLang="en-US" sz="1900" b="0" i="0" u="none" kern="1200" dirty="0">
                          <a:solidFill>
                            <a:srgbClr val="0033CC"/>
                          </a:solidFill>
                          <a:latin typeface="標楷體" panose="03000509000000000000" pitchFamily="65" charset="-120"/>
                          <a:ea typeface="標楷體" panose="03000509000000000000" pitchFamily="65" charset="-120"/>
                          <a:cs typeface="+mn-cs"/>
                        </a:rPr>
                        <a:t>。</a:t>
                      </a:r>
                      <a:endParaRPr lang="en-US" altLang="zh-TW" sz="1900" b="0" i="0" u="none" kern="1200" dirty="0">
                        <a:solidFill>
                          <a:srgbClr val="0033CC"/>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14997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2000" b="1" i="0" u="none" kern="1200" dirty="0">
                          <a:solidFill>
                            <a:srgbClr val="660066"/>
                          </a:solidFill>
                          <a:latin typeface="標楷體" panose="03000509000000000000" pitchFamily="65" charset="-120"/>
                          <a:ea typeface="標楷體" panose="03000509000000000000" pitchFamily="65" charset="-120"/>
                          <a:cs typeface="+mn-cs"/>
                        </a:rPr>
                        <a:t>編制內</a:t>
                      </a:r>
                      <a:r>
                        <a:rPr lang="zh-TW" altLang="en-US" sz="2000" b="0" i="0" kern="1200" dirty="0">
                          <a:solidFill>
                            <a:srgbClr val="0033CC"/>
                          </a:solidFill>
                          <a:latin typeface="標楷體" panose="03000509000000000000" pitchFamily="65" charset="-120"/>
                          <a:ea typeface="標楷體" panose="03000509000000000000" pitchFamily="65" charset="-120"/>
                          <a:cs typeface="+mn-cs"/>
                        </a:rPr>
                        <a:t>專任及兼任行政職務教師</a:t>
                      </a:r>
                      <a:r>
                        <a:rPr lang="zh-TW" altLang="en-US" sz="2000" b="1" i="0" kern="1200" dirty="0">
                          <a:solidFill>
                            <a:srgbClr val="660066"/>
                          </a:solidFill>
                          <a:latin typeface="標楷體" panose="03000509000000000000" pitchFamily="65" charset="-120"/>
                          <a:ea typeface="標楷體" panose="03000509000000000000" pitchFamily="65" charset="-120"/>
                          <a:cs typeface="+mn-cs"/>
                        </a:rPr>
                        <a:t>兼課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kern="1200" dirty="0">
                          <a:solidFill>
                            <a:srgbClr val="0033CC"/>
                          </a:solidFill>
                          <a:latin typeface="標楷體" panose="03000509000000000000" pitchFamily="65" charset="-120"/>
                          <a:ea typeface="標楷體" panose="03000509000000000000" pitchFamily="65" charset="-120"/>
                          <a:cs typeface="+mn-cs"/>
                        </a:rPr>
                        <a:t>教師在校外兼課，</a:t>
                      </a:r>
                      <a:r>
                        <a:rPr lang="zh-TW" altLang="en-US" sz="1900" b="1" i="0" u="none" kern="1200" dirty="0">
                          <a:solidFill>
                            <a:srgbClr val="0033CC"/>
                          </a:solidFill>
                          <a:latin typeface="標楷體" panose="03000509000000000000" pitchFamily="65" charset="-120"/>
                          <a:ea typeface="標楷體" panose="03000509000000000000" pitchFamily="65" charset="-120"/>
                          <a:cs typeface="+mn-cs"/>
                        </a:rPr>
                        <a:t>應事先經學校同意</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，即應於每年</a:t>
                      </a:r>
                      <a:r>
                        <a:rPr lang="en-US" altLang="zh-TW" sz="1900" b="1" i="0" kern="1200" dirty="0">
                          <a:solidFill>
                            <a:srgbClr val="0033CC"/>
                          </a:solidFill>
                          <a:latin typeface="標楷體" panose="03000509000000000000" pitchFamily="65" charset="-120"/>
                          <a:ea typeface="標楷體" panose="03000509000000000000" pitchFamily="65" charset="-120"/>
                          <a:cs typeface="+mn-cs"/>
                        </a:rPr>
                        <a:t>1</a:t>
                      </a:r>
                      <a:r>
                        <a:rPr lang="zh-TW" altLang="en-US" sz="1900" b="1" i="0" kern="1200" dirty="0">
                          <a:solidFill>
                            <a:srgbClr val="0033CC"/>
                          </a:solidFill>
                          <a:latin typeface="標楷體" panose="03000509000000000000" pitchFamily="65" charset="-120"/>
                          <a:ea typeface="標楷體" panose="03000509000000000000" pitchFamily="65" charset="-120"/>
                          <a:cs typeface="+mn-cs"/>
                        </a:rPr>
                        <a:t>月</a:t>
                      </a:r>
                      <a:r>
                        <a:rPr lang="en-US" altLang="zh-TW" sz="1900" b="1" i="0" kern="1200" dirty="0">
                          <a:solidFill>
                            <a:srgbClr val="0033CC"/>
                          </a:solidFill>
                          <a:latin typeface="標楷體" panose="03000509000000000000" pitchFamily="65" charset="-120"/>
                          <a:ea typeface="標楷體" panose="03000509000000000000" pitchFamily="65" charset="-120"/>
                          <a:cs typeface="+mn-cs"/>
                        </a:rPr>
                        <a:t>31</a:t>
                      </a:r>
                      <a:r>
                        <a:rPr lang="zh-TW" altLang="en-US" sz="1900" b="1" i="0" kern="1200" dirty="0">
                          <a:solidFill>
                            <a:srgbClr val="0033CC"/>
                          </a:solidFill>
                          <a:latin typeface="標楷體" panose="03000509000000000000" pitchFamily="65" charset="-120"/>
                          <a:ea typeface="標楷體" panose="03000509000000000000" pitchFamily="65" charset="-120"/>
                          <a:cs typeface="+mn-cs"/>
                        </a:rPr>
                        <a:t>日或</a:t>
                      </a:r>
                      <a:r>
                        <a:rPr lang="en-US" altLang="zh-TW" sz="1900" b="1" i="0" kern="1200" dirty="0">
                          <a:solidFill>
                            <a:srgbClr val="0033CC"/>
                          </a:solidFill>
                          <a:latin typeface="標楷體" panose="03000509000000000000" pitchFamily="65" charset="-120"/>
                          <a:ea typeface="標楷體" panose="03000509000000000000" pitchFamily="65" charset="-120"/>
                          <a:cs typeface="+mn-cs"/>
                        </a:rPr>
                        <a:t>7</a:t>
                      </a:r>
                      <a:r>
                        <a:rPr lang="zh-TW" altLang="en-US" sz="1900" b="1" i="0" kern="1200" dirty="0">
                          <a:solidFill>
                            <a:srgbClr val="0033CC"/>
                          </a:solidFill>
                          <a:latin typeface="標楷體" panose="03000509000000000000" pitchFamily="65" charset="-120"/>
                          <a:ea typeface="標楷體" panose="03000509000000000000" pitchFamily="65" charset="-120"/>
                          <a:cs typeface="+mn-cs"/>
                        </a:rPr>
                        <a:t>月</a:t>
                      </a:r>
                      <a:r>
                        <a:rPr lang="en-US" altLang="zh-TW" sz="1900" b="1" i="0" kern="1200" dirty="0">
                          <a:solidFill>
                            <a:srgbClr val="0033CC"/>
                          </a:solidFill>
                          <a:latin typeface="標楷體" panose="03000509000000000000" pitchFamily="65" charset="-120"/>
                          <a:ea typeface="標楷體" panose="03000509000000000000" pitchFamily="65" charset="-120"/>
                          <a:cs typeface="+mn-cs"/>
                        </a:rPr>
                        <a:t>31</a:t>
                      </a:r>
                      <a:r>
                        <a:rPr lang="zh-TW" altLang="en-US" sz="1900" b="1" i="0" kern="1200" dirty="0">
                          <a:solidFill>
                            <a:srgbClr val="0033CC"/>
                          </a:solidFill>
                          <a:latin typeface="標楷體" panose="03000509000000000000" pitchFamily="65" charset="-120"/>
                          <a:ea typeface="標楷體" panose="03000509000000000000" pitchFamily="65" charset="-120"/>
                          <a:cs typeface="+mn-cs"/>
                        </a:rPr>
                        <a:t>日前</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，簽報系</a:t>
                      </a:r>
                      <a:r>
                        <a:rPr lang="en-US" altLang="zh-TW" sz="1900" b="0" i="0" kern="1200" dirty="0">
                          <a:solidFill>
                            <a:srgbClr val="0033CC"/>
                          </a:solidFill>
                          <a:latin typeface="標楷體" panose="03000509000000000000" pitchFamily="65" charset="-120"/>
                          <a:ea typeface="標楷體" panose="03000509000000000000" pitchFamily="65" charset="-120"/>
                          <a:cs typeface="+mn-cs"/>
                        </a:rPr>
                        <a:t>(</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科</a:t>
                      </a:r>
                      <a:r>
                        <a:rPr lang="en-US" altLang="zh-TW" sz="1900" b="0" i="0" kern="1200" dirty="0">
                          <a:solidFill>
                            <a:srgbClr val="0033CC"/>
                          </a:solidFill>
                          <a:latin typeface="標楷體" panose="03000509000000000000" pitchFamily="65" charset="-120"/>
                          <a:ea typeface="標楷體" panose="03000509000000000000" pitchFamily="65" charset="-120"/>
                          <a:cs typeface="+mn-cs"/>
                        </a:rPr>
                        <a:t>)</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、所、室、中心、學位學程主管慎重審核並陳奉校長同意後始可兼課，</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日間合併</a:t>
                      </a:r>
                      <a:r>
                        <a:rPr lang="zh-TW" altLang="en-US" sz="1900" b="1" i="0" kern="1200" dirty="0">
                          <a:solidFill>
                            <a:srgbClr val="FF0000"/>
                          </a:solidFill>
                          <a:latin typeface="標楷體" panose="03000509000000000000" pitchFamily="65" charset="-120"/>
                          <a:ea typeface="標楷體" panose="03000509000000000000" pitchFamily="65" charset="-120"/>
                          <a:cs typeface="+mn-cs"/>
                        </a:rPr>
                        <a:t>每週以</a:t>
                      </a:r>
                      <a:r>
                        <a:rPr lang="en-US" altLang="zh-TW" sz="1900" b="1" i="0" u="none" kern="1200" dirty="0">
                          <a:solidFill>
                            <a:srgbClr val="FF0000"/>
                          </a:solidFill>
                          <a:latin typeface="標楷體" panose="03000509000000000000" pitchFamily="65" charset="-120"/>
                          <a:ea typeface="標楷體" panose="03000509000000000000" pitchFamily="65" charset="-120"/>
                          <a:cs typeface="+mn-cs"/>
                        </a:rPr>
                        <a:t>4</a:t>
                      </a:r>
                      <a:r>
                        <a:rPr lang="zh-TW" altLang="en-US" sz="1900" b="1" i="0" kern="1200" dirty="0">
                          <a:solidFill>
                            <a:srgbClr val="FF0000"/>
                          </a:solidFill>
                          <a:latin typeface="標楷體" panose="03000509000000000000" pitchFamily="65" charset="-120"/>
                          <a:ea typeface="標楷體" panose="03000509000000000000" pitchFamily="65" charset="-120"/>
                          <a:cs typeface="+mn-cs"/>
                        </a:rPr>
                        <a:t>小時為限</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p>
                      <a:pPr marL="0" algn="just" defTabSz="914400" rtl="0" eaLnBrk="1" latinLnBrk="0" hangingPunct="1"/>
                      <a:r>
                        <a:rPr lang="zh-TW" altLang="en-US" sz="1900" b="0" i="0" kern="1200" dirty="0">
                          <a:solidFill>
                            <a:srgbClr val="0033CC"/>
                          </a:solidFill>
                          <a:latin typeface="標楷體" panose="03000509000000000000" pitchFamily="65" charset="-120"/>
                          <a:ea typeface="標楷體" panose="03000509000000000000" pitchFamily="65" charset="-120"/>
                          <a:cs typeface="+mn-cs"/>
                        </a:rPr>
                        <a:t>◆限制</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p>
                      <a:pPr marL="0" algn="just" defTabSz="914400" rtl="0" eaLnBrk="1" latinLnBrk="0" hangingPunct="1"/>
                      <a:r>
                        <a:rPr lang="zh-TW" altLang="en-US" sz="1900" b="0" i="0" kern="1200" dirty="0">
                          <a:solidFill>
                            <a:srgbClr val="0033CC"/>
                          </a:solidFill>
                          <a:latin typeface="標楷體" panose="03000509000000000000" pitchFamily="65" charset="-120"/>
                          <a:ea typeface="標楷體" panose="03000509000000000000" pitchFamily="65" charset="-120"/>
                          <a:cs typeface="+mn-cs"/>
                        </a:rPr>
                        <a:t>新聘教師到職後，</a:t>
                      </a:r>
                      <a:r>
                        <a:rPr lang="en-US" altLang="zh-TW" sz="1900" b="1" i="0" u="sng" kern="1200" dirty="0">
                          <a:solidFill>
                            <a:srgbClr val="FF0000"/>
                          </a:solidFill>
                          <a:latin typeface="標楷體" panose="03000509000000000000" pitchFamily="65" charset="-120"/>
                          <a:ea typeface="標楷體" panose="03000509000000000000" pitchFamily="65" charset="-120"/>
                          <a:cs typeface="+mn-cs"/>
                        </a:rPr>
                        <a:t>2</a:t>
                      </a:r>
                      <a:r>
                        <a:rPr lang="zh-TW" altLang="en-US" sz="1900" b="1" i="0" u="sng" kern="1200" dirty="0">
                          <a:solidFill>
                            <a:srgbClr val="FF0000"/>
                          </a:solidFill>
                          <a:latin typeface="標楷體" panose="03000509000000000000" pitchFamily="65" charset="-120"/>
                          <a:ea typeface="標楷體" panose="03000509000000000000" pitchFamily="65" charset="-120"/>
                          <a:cs typeface="+mn-cs"/>
                        </a:rPr>
                        <a:t>年內</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不得在</a:t>
                      </a:r>
                      <a:r>
                        <a:rPr lang="zh-TW" altLang="en-US" sz="1900" b="1" i="0" u="sng" kern="1200" dirty="0">
                          <a:solidFill>
                            <a:srgbClr val="FF0000"/>
                          </a:solidFill>
                          <a:latin typeface="標楷體" panose="03000509000000000000" pitchFamily="65" charset="-120"/>
                          <a:ea typeface="標楷體" panose="03000509000000000000" pitchFamily="65" charset="-120"/>
                          <a:cs typeface="+mn-cs"/>
                        </a:rPr>
                        <a:t>校外兼課</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118011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2000" b="1" i="0" u="none" kern="1200" dirty="0">
                          <a:solidFill>
                            <a:schemeClr val="accent5">
                              <a:lumMod val="75000"/>
                            </a:schemeClr>
                          </a:solidFill>
                          <a:latin typeface="標楷體" panose="03000509000000000000" pitchFamily="65" charset="-120"/>
                          <a:ea typeface="標楷體" panose="03000509000000000000" pitchFamily="65" charset="-120"/>
                          <a:cs typeface="+mn-cs"/>
                        </a:rPr>
                        <a:t>編制外</a:t>
                      </a:r>
                      <a:r>
                        <a:rPr lang="zh-TW" altLang="en-US" sz="2000" b="0" i="0" kern="1200" dirty="0">
                          <a:solidFill>
                            <a:srgbClr val="0033CC"/>
                          </a:solidFill>
                          <a:latin typeface="標楷體" panose="03000509000000000000" pitchFamily="65" charset="-120"/>
                          <a:ea typeface="標楷體" panose="03000509000000000000" pitchFamily="65" charset="-120"/>
                          <a:cs typeface="+mn-cs"/>
                        </a:rPr>
                        <a:t>專任教師</a:t>
                      </a:r>
                      <a:r>
                        <a:rPr lang="zh-TW" altLang="en-US" sz="2000" b="1" i="0" kern="1200" dirty="0">
                          <a:solidFill>
                            <a:schemeClr val="accent5">
                              <a:lumMod val="75000"/>
                            </a:schemeClr>
                          </a:solidFill>
                          <a:latin typeface="標楷體" panose="03000509000000000000" pitchFamily="65" charset="-120"/>
                          <a:ea typeface="標楷體" panose="03000509000000000000" pitchFamily="65" charset="-120"/>
                          <a:cs typeface="+mn-cs"/>
                        </a:rPr>
                        <a:t>兼職兼課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900" b="0" i="0" kern="1200" dirty="0">
                          <a:solidFill>
                            <a:srgbClr val="0033CC"/>
                          </a:solidFill>
                          <a:latin typeface="標楷體" panose="03000509000000000000" pitchFamily="65" charset="-120"/>
                          <a:ea typeface="標楷體" panose="03000509000000000000" pitchFamily="65" charset="-120"/>
                          <a:cs typeface="+mn-cs"/>
                        </a:rPr>
                        <a:t>◆限制</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900" b="0" i="0" kern="1200" dirty="0">
                          <a:solidFill>
                            <a:srgbClr val="0033CC"/>
                          </a:solidFill>
                          <a:latin typeface="標楷體" panose="03000509000000000000" pitchFamily="65" charset="-120"/>
                          <a:ea typeface="標楷體" panose="03000509000000000000" pitchFamily="65" charset="-120"/>
                          <a:cs typeface="+mn-cs"/>
                        </a:rPr>
                        <a:t>新聘專案教師</a:t>
                      </a:r>
                      <a:r>
                        <a:rPr lang="en-US" altLang="zh-TW" sz="1900" b="1" i="0" u="sng" kern="1200" dirty="0">
                          <a:solidFill>
                            <a:srgbClr val="FF0000"/>
                          </a:solidFill>
                          <a:latin typeface="標楷體" panose="03000509000000000000" pitchFamily="65" charset="-120"/>
                          <a:ea typeface="標楷體" panose="03000509000000000000" pitchFamily="65" charset="-120"/>
                          <a:cs typeface="+mn-cs"/>
                        </a:rPr>
                        <a:t>2</a:t>
                      </a:r>
                      <a:r>
                        <a:rPr lang="zh-TW" altLang="en-US" sz="1900" b="1" i="0" u="sng" kern="1200" dirty="0">
                          <a:solidFill>
                            <a:srgbClr val="FF0000"/>
                          </a:solidFill>
                          <a:latin typeface="標楷體" panose="03000509000000000000" pitchFamily="65" charset="-120"/>
                          <a:ea typeface="標楷體" panose="03000509000000000000" pitchFamily="65" charset="-120"/>
                          <a:cs typeface="+mn-cs"/>
                        </a:rPr>
                        <a:t>年內</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不得</a:t>
                      </a:r>
                      <a:r>
                        <a:rPr lang="zh-TW" altLang="en-US" sz="1900" b="1" i="0" u="sng" kern="1200" dirty="0">
                          <a:solidFill>
                            <a:srgbClr val="FF0000"/>
                          </a:solidFill>
                          <a:latin typeface="標楷體" panose="03000509000000000000" pitchFamily="65" charset="-120"/>
                          <a:ea typeface="標楷體" panose="03000509000000000000" pitchFamily="65" charset="-120"/>
                          <a:cs typeface="+mn-cs"/>
                        </a:rPr>
                        <a:t>在校外</a:t>
                      </a:r>
                      <a:r>
                        <a:rPr lang="zh-TW" altLang="zh-TW" sz="1900" b="1" i="0" u="sng" kern="1200" dirty="0">
                          <a:solidFill>
                            <a:srgbClr val="FF0000"/>
                          </a:solidFill>
                          <a:latin typeface="標楷體" panose="03000509000000000000" pitchFamily="65" charset="-120"/>
                          <a:ea typeface="標楷體" panose="03000509000000000000" pitchFamily="65" charset="-120"/>
                          <a:cs typeface="+mn-cs"/>
                        </a:rPr>
                        <a:t>兼職或兼課</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服務</a:t>
                      </a:r>
                      <a:r>
                        <a:rPr lang="en-US" altLang="zh-TW" sz="1900" b="1" i="0" kern="1200" dirty="0">
                          <a:solidFill>
                            <a:srgbClr val="0033CC"/>
                          </a:solidFill>
                          <a:latin typeface="標楷體" panose="03000509000000000000" pitchFamily="65" charset="-120"/>
                          <a:ea typeface="標楷體" panose="03000509000000000000" pitchFamily="65" charset="-120"/>
                          <a:cs typeface="+mn-cs"/>
                        </a:rPr>
                        <a:t>2</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年後</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須經</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本校</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同意始得於校外兼職或兼課，惟其校外兼課鐘點</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日間合併</a:t>
                      </a:r>
                      <a:r>
                        <a:rPr lang="zh-TW" altLang="zh-TW" sz="1900" b="1" i="0" u="none" kern="1200" dirty="0">
                          <a:solidFill>
                            <a:srgbClr val="FF0000"/>
                          </a:solidFill>
                          <a:latin typeface="標楷體" panose="03000509000000000000" pitchFamily="65" charset="-120"/>
                          <a:ea typeface="標楷體" panose="03000509000000000000" pitchFamily="65" charset="-120"/>
                          <a:cs typeface="+mn-cs"/>
                        </a:rPr>
                        <a:t>每週不得逾</a:t>
                      </a:r>
                      <a:r>
                        <a:rPr lang="en-US" altLang="zh-TW" sz="1900" b="1" i="0" u="none" kern="1200" dirty="0">
                          <a:solidFill>
                            <a:srgbClr val="FF0000"/>
                          </a:solidFill>
                          <a:latin typeface="標楷體" panose="03000509000000000000" pitchFamily="65" charset="-120"/>
                          <a:ea typeface="標楷體" panose="03000509000000000000" pitchFamily="65" charset="-120"/>
                          <a:cs typeface="+mn-cs"/>
                        </a:rPr>
                        <a:t>4</a:t>
                      </a:r>
                      <a:r>
                        <a:rPr lang="zh-TW" altLang="zh-TW" sz="1900" b="1" i="0" u="none" kern="1200" dirty="0">
                          <a:solidFill>
                            <a:srgbClr val="FF0000"/>
                          </a:solidFill>
                          <a:latin typeface="標楷體" panose="03000509000000000000" pitchFamily="65" charset="-120"/>
                          <a:ea typeface="標楷體" panose="03000509000000000000" pitchFamily="65" charset="-120"/>
                          <a:cs typeface="+mn-cs"/>
                        </a:rPr>
                        <a:t>小時</a:t>
                      </a:r>
                      <a:r>
                        <a:rPr lang="zh-TW" altLang="zh-TW" sz="1900" b="0" i="0" u="none" kern="1200" dirty="0">
                          <a:solidFill>
                            <a:srgbClr val="0033CC"/>
                          </a:solidFill>
                          <a:latin typeface="標楷體" panose="03000509000000000000" pitchFamily="65" charset="-120"/>
                          <a:ea typeface="標楷體" panose="03000509000000000000" pitchFamily="65" charset="-120"/>
                          <a:cs typeface="+mn-cs"/>
                        </a:rPr>
                        <a:t>。</a:t>
                      </a:r>
                      <a:endParaRPr lang="en-US" altLang="zh-TW" sz="1900" b="0" i="0" u="none" kern="1200" dirty="0">
                        <a:solidFill>
                          <a:srgbClr val="0033CC"/>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8" name="七角星形 7"/>
          <p:cNvSpPr/>
          <p:nvPr/>
        </p:nvSpPr>
        <p:spPr>
          <a:xfrm>
            <a:off x="4727848" y="525118"/>
            <a:ext cx="2736304" cy="836986"/>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2" name="文字方塊 11">
            <a:extLst>
              <a:ext uri="{FF2B5EF4-FFF2-40B4-BE49-F238E27FC236}">
                <a16:creationId xmlns:a16="http://schemas.microsoft.com/office/drawing/2014/main" id="{6BC9C8BD-2247-48C6-9B74-A2F7A2613BA7}"/>
              </a:ext>
            </a:extLst>
          </p:cNvPr>
          <p:cNvSpPr txBox="1"/>
          <p:nvPr/>
        </p:nvSpPr>
        <p:spPr>
          <a:xfrm>
            <a:off x="10561672" y="5257624"/>
            <a:ext cx="578416" cy="400110"/>
          </a:xfrm>
          <a:prstGeom prst="rect">
            <a:avLst/>
          </a:prstGeom>
          <a:noFill/>
        </p:spPr>
        <p:txBody>
          <a:bodyPr wrap="square" rtlCol="0">
            <a:spAutoFit/>
          </a:bodyPr>
          <a:lstStyle/>
          <a:p>
            <a:r>
              <a:rPr lang="en-US" altLang="zh-TW" sz="2000" dirty="0"/>
              <a:t>14</a:t>
            </a:r>
            <a:endParaRPr lang="zh-TW" altLang="en-US" sz="2000" dirty="0"/>
          </a:p>
        </p:txBody>
      </p:sp>
    </p:spTree>
    <p:extLst>
      <p:ext uri="{BB962C8B-B14F-4D97-AF65-F5344CB8AC3E}">
        <p14:creationId xmlns:p14="http://schemas.microsoft.com/office/powerpoint/2010/main" val="129004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性別工作平等</a:t>
            </a:r>
          </a:p>
        </p:txBody>
      </p:sp>
      <p:sp>
        <p:nvSpPr>
          <p:cNvPr id="9" name="摺角紙張 8"/>
          <p:cNvSpPr/>
          <p:nvPr/>
        </p:nvSpPr>
        <p:spPr bwMode="auto">
          <a:xfrm>
            <a:off x="1440817" y="1400321"/>
            <a:ext cx="9623735" cy="5125023"/>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3572942897"/>
              </p:ext>
            </p:extLst>
          </p:nvPr>
        </p:nvGraphicFramePr>
        <p:xfrm>
          <a:off x="1696385" y="1532299"/>
          <a:ext cx="9012901" cy="5031272"/>
        </p:xfrm>
        <a:graphic>
          <a:graphicData uri="http://schemas.openxmlformats.org/drawingml/2006/table">
            <a:tbl>
              <a:tblPr firstRow="1" bandRow="1">
                <a:tableStyleId>{1FECB4D8-DB02-4DC6-A0A2-4F2EBAE1DC90}</a:tableStyleId>
              </a:tblPr>
              <a:tblGrid>
                <a:gridCol w="1753013">
                  <a:extLst>
                    <a:ext uri="{9D8B030D-6E8A-4147-A177-3AD203B41FA5}">
                      <a16:colId xmlns:a16="http://schemas.microsoft.com/office/drawing/2014/main" val="1363594635"/>
                    </a:ext>
                  </a:extLst>
                </a:gridCol>
                <a:gridCol w="7259888">
                  <a:extLst>
                    <a:ext uri="{9D8B030D-6E8A-4147-A177-3AD203B41FA5}">
                      <a16:colId xmlns:a16="http://schemas.microsoft.com/office/drawing/2014/main" val="770106994"/>
                    </a:ext>
                  </a:extLst>
                </a:gridCol>
              </a:tblGrid>
              <a:tr h="999857">
                <a:tc>
                  <a:txBody>
                    <a:bodyPr/>
                    <a:lstStyle/>
                    <a:p>
                      <a:pPr algn="ctr"/>
                      <a:r>
                        <a:rPr lang="zh-TW" altLang="en-US" sz="2000" b="1" kern="1200" dirty="0">
                          <a:solidFill>
                            <a:srgbClr val="000066"/>
                          </a:solidFill>
                          <a:latin typeface="標楷體" panose="03000509000000000000" pitchFamily="65" charset="-120"/>
                          <a:ea typeface="標楷體" panose="03000509000000000000" pitchFamily="65" charset="-120"/>
                          <a:cs typeface="+mn-cs"/>
                        </a:rPr>
                        <a:t>適用情形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91440" algn="l">
                        <a:lnSpc>
                          <a:spcPts val="4000"/>
                        </a:lnSpc>
                        <a:spcBef>
                          <a:spcPts val="835"/>
                        </a:spcBef>
                      </a:pPr>
                      <a:r>
                        <a:rPr lang="zh-TW" altLang="en-US" sz="2000" b="1" kern="1200" dirty="0">
                          <a:solidFill>
                            <a:srgbClr val="000066"/>
                          </a:solidFill>
                          <a:latin typeface="標楷體" panose="03000509000000000000" pitchFamily="65" charset="-120"/>
                          <a:ea typeface="標楷體" panose="03000509000000000000" pitchFamily="65" charset="-120"/>
                          <a:cs typeface="+mn-cs"/>
                        </a:rPr>
                        <a:t>性侵害或性騷擾事件之</a:t>
                      </a:r>
                      <a:r>
                        <a:rPr lang="en-US" altLang="zh-TW" sz="2000" b="1" kern="1200" dirty="0">
                          <a:solidFill>
                            <a:srgbClr val="000066"/>
                          </a:solidFill>
                          <a:latin typeface="標楷體" panose="03000509000000000000" pitchFamily="65" charset="-120"/>
                          <a:ea typeface="標楷體" panose="03000509000000000000" pitchFamily="65" charset="-120"/>
                          <a:cs typeface="+mn-cs"/>
                        </a:rPr>
                        <a:t>(1)</a:t>
                      </a:r>
                      <a:r>
                        <a:rPr lang="zh-TW" altLang="en-US" sz="2000" b="1" kern="1200" dirty="0">
                          <a:solidFill>
                            <a:srgbClr val="000066"/>
                          </a:solidFill>
                          <a:latin typeface="標楷體" panose="03000509000000000000" pitchFamily="65" charset="-120"/>
                          <a:ea typeface="標楷體" panose="03000509000000000000" pitchFamily="65" charset="-120"/>
                          <a:cs typeface="+mn-cs"/>
                        </a:rPr>
                        <a:t>雙方均為教職員工</a:t>
                      </a:r>
                      <a:r>
                        <a:rPr lang="en-US" altLang="zh-TW" sz="2000" b="1" kern="1200" dirty="0">
                          <a:solidFill>
                            <a:srgbClr val="000066"/>
                          </a:solidFill>
                          <a:latin typeface="標楷體" panose="03000509000000000000" pitchFamily="65" charset="-120"/>
                          <a:ea typeface="標楷體" panose="03000509000000000000" pitchFamily="65" charset="-120"/>
                          <a:cs typeface="+mn-cs"/>
                        </a:rPr>
                        <a:t>(</a:t>
                      </a:r>
                      <a:r>
                        <a:rPr lang="zh-TW" altLang="en-US" sz="2000" b="1" kern="1200" dirty="0">
                          <a:solidFill>
                            <a:srgbClr val="000066"/>
                          </a:solidFill>
                          <a:latin typeface="標楷體" panose="03000509000000000000" pitchFamily="65" charset="-120"/>
                          <a:ea typeface="標楷體" panose="03000509000000000000" pitchFamily="65" charset="-120"/>
                          <a:cs typeface="+mn-cs"/>
                        </a:rPr>
                        <a:t>含校長、教師、職員或工友）；</a:t>
                      </a:r>
                      <a:r>
                        <a:rPr lang="en-US" altLang="zh-TW" sz="2000" b="1" kern="1200" dirty="0">
                          <a:solidFill>
                            <a:srgbClr val="000066"/>
                          </a:solidFill>
                          <a:latin typeface="標楷體" panose="03000509000000000000" pitchFamily="65" charset="-120"/>
                          <a:ea typeface="標楷體" panose="03000509000000000000" pitchFamily="65" charset="-120"/>
                          <a:cs typeface="+mn-cs"/>
                        </a:rPr>
                        <a:t>(2)</a:t>
                      </a:r>
                      <a:r>
                        <a:rPr lang="zh-TW" altLang="en-US" sz="2000" b="1" kern="1200" dirty="0">
                          <a:solidFill>
                            <a:srgbClr val="000066"/>
                          </a:solidFill>
                          <a:latin typeface="標楷體" panose="03000509000000000000" pitchFamily="65" charset="-120"/>
                          <a:ea typeface="標楷體" panose="03000509000000000000" pitchFamily="65" charset="-120"/>
                          <a:cs typeface="+mn-cs"/>
                        </a:rPr>
                        <a:t>一方為教職員工，另一方為學生。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2463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b="1"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91440" marR="83820" lvl="0" indent="0" algn="just" defTabSz="914400" rtl="0" eaLnBrk="1" fontAlgn="auto" latinLnBrk="0" hangingPunct="1">
                        <a:lnSpc>
                          <a:spcPts val="3500"/>
                        </a:lnSpc>
                        <a:spcBef>
                          <a:spcPts val="1445"/>
                        </a:spcBef>
                        <a:spcAft>
                          <a:spcPts val="0"/>
                        </a:spcAft>
                        <a:buClrTx/>
                        <a:buSzTx/>
                        <a:buFontTx/>
                        <a:buNone/>
                        <a:tabLst/>
                        <a:defRPr/>
                      </a:pPr>
                      <a:r>
                        <a:rPr kumimoji="0" lang="zh-TW" altLang="en-US" sz="20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cs typeface="+mn-cs"/>
                        </a:rPr>
                        <a:t>本校教職員工在執行職務或在工作場所，任何人以性要求、具有性意味或性別歧視之言詞或行為，對其造成敵意性、脅迫性或冒犯性之工作環境等情形，致侵犯或干擾其人格尊嚴、人身自由或影響其工作表現，均可依法向本室受理後委由性別平等教育委員會協議辦理。</a:t>
                      </a:r>
                      <a:r>
                        <a:rPr kumimoji="0" lang="zh-TW" altLang="en-US" sz="2000" b="0" i="0" u="none" strike="noStrike" kern="1200" cap="none" spc="0" normalizeH="0" baseline="0" noProof="0" dirty="0">
                          <a:ln>
                            <a:noFill/>
                          </a:ln>
                          <a:solidFill>
                            <a:srgbClr val="404040"/>
                          </a:solidFill>
                          <a:effectLst/>
                          <a:uLnTx/>
                          <a:uFillTx/>
                          <a:latin typeface="+mn-lt"/>
                          <a:ea typeface="+mn-ea"/>
                          <a:cs typeface="+mn-cs"/>
                        </a:rPr>
                        <a:t> </a:t>
                      </a:r>
                      <a:r>
                        <a:rPr kumimoji="0" lang="zh-TW" altLang="en-US" sz="20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cs typeface="+mn-cs"/>
                        </a:rPr>
                        <a:t>（與學生間之性騷擾案件則向性別平等教育委員會提出申訴）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12821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66"/>
                          </a:solidFill>
                          <a:latin typeface="標楷體" panose="03000509000000000000" pitchFamily="65" charset="-120"/>
                          <a:ea typeface="標楷體" panose="03000509000000000000" pitchFamily="65" charset="-120"/>
                          <a:cs typeface="+mn-cs"/>
                        </a:rPr>
                        <a:t>申訴管道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nSpc>
                          <a:spcPts val="3200"/>
                        </a:lnSpc>
                      </a:pPr>
                      <a:r>
                        <a:rPr lang="zh-TW" altLang="en-US" sz="2000" b="1" kern="1200" dirty="0">
                          <a:solidFill>
                            <a:srgbClr val="000066"/>
                          </a:solidFill>
                          <a:latin typeface="標楷體" panose="03000509000000000000" pitchFamily="65" charset="-120"/>
                          <a:ea typeface="標楷體" panose="03000509000000000000" pitchFamily="65" charset="-120"/>
                          <a:cs typeface="+mn-cs"/>
                        </a:rPr>
                        <a:t>教職員工有發生性騷擾申訴事件，向人事室受理。</a:t>
                      </a:r>
                      <a:endParaRPr lang="en-US" altLang="zh-TW" sz="2000" b="1" kern="1200" dirty="0">
                        <a:solidFill>
                          <a:srgbClr val="000066"/>
                        </a:solidFill>
                        <a:latin typeface="標楷體" panose="03000509000000000000" pitchFamily="65" charset="-120"/>
                        <a:ea typeface="標楷體" panose="03000509000000000000" pitchFamily="65" charset="-120"/>
                        <a:cs typeface="+mn-cs"/>
                      </a:endParaRPr>
                    </a:p>
                    <a:p>
                      <a:pPr>
                        <a:lnSpc>
                          <a:spcPts val="3200"/>
                        </a:lnSpc>
                      </a:pPr>
                      <a:r>
                        <a:rPr lang="zh-TW" altLang="en-US" sz="2000" b="1" kern="1200" dirty="0">
                          <a:solidFill>
                            <a:srgbClr val="000066"/>
                          </a:solidFill>
                          <a:latin typeface="標楷體" panose="03000509000000000000" pitchFamily="65" charset="-120"/>
                          <a:ea typeface="標楷體" panose="03000509000000000000" pitchFamily="65" charset="-120"/>
                          <a:cs typeface="+mn-cs"/>
                        </a:rPr>
                        <a:t>性騷擾申訴：</a:t>
                      </a:r>
                      <a:endParaRPr lang="en-US" altLang="zh-TW" sz="2000" b="1" kern="1200" dirty="0">
                        <a:solidFill>
                          <a:srgbClr val="000066"/>
                        </a:solidFill>
                        <a:latin typeface="標楷體" panose="03000509000000000000" pitchFamily="65" charset="-120"/>
                        <a:ea typeface="標楷體" panose="03000509000000000000" pitchFamily="65" charset="-120"/>
                        <a:cs typeface="+mn-cs"/>
                      </a:endParaRPr>
                    </a:p>
                    <a:p>
                      <a:pPr>
                        <a:lnSpc>
                          <a:spcPts val="3200"/>
                        </a:lnSpc>
                      </a:pPr>
                      <a:r>
                        <a:rPr lang="zh-TW" altLang="en-US" sz="2000" b="1" kern="1200" dirty="0">
                          <a:solidFill>
                            <a:srgbClr val="000066"/>
                          </a:solidFill>
                          <a:latin typeface="標楷體" panose="03000509000000000000" pitchFamily="65" charset="-120"/>
                          <a:ea typeface="標楷體" panose="03000509000000000000" pitchFamily="65" charset="-120"/>
                          <a:cs typeface="+mn-cs"/>
                        </a:rPr>
                        <a:t>電話：</a:t>
                      </a:r>
                      <a:r>
                        <a:rPr lang="en-US" altLang="zh-TW" sz="2000" b="1" kern="1200" dirty="0">
                          <a:solidFill>
                            <a:srgbClr val="000066"/>
                          </a:solidFill>
                          <a:latin typeface="標楷體" panose="03000509000000000000" pitchFamily="65" charset="-120"/>
                          <a:ea typeface="標楷體" panose="03000509000000000000" pitchFamily="65" charset="-120"/>
                          <a:cs typeface="Times New Roman" pitchFamily="18" charset="0"/>
                        </a:rPr>
                        <a:t>04-22195032</a:t>
                      </a:r>
                      <a:r>
                        <a:rPr lang="zh-TW" altLang="en-US" sz="2000" b="1" kern="1200" dirty="0">
                          <a:solidFill>
                            <a:srgbClr val="000066"/>
                          </a:solidFill>
                          <a:latin typeface="標楷體" panose="03000509000000000000" pitchFamily="65" charset="-120"/>
                          <a:ea typeface="標楷體" panose="03000509000000000000" pitchFamily="65" charset="-120"/>
                          <a:cs typeface="Times New Roman" pitchFamily="18" charset="0"/>
                        </a:rPr>
                        <a:t>、</a:t>
                      </a:r>
                      <a:r>
                        <a:rPr lang="zh-TW" altLang="en-US" sz="2000" b="1" kern="1200" dirty="0">
                          <a:solidFill>
                            <a:srgbClr val="000066"/>
                          </a:solidFill>
                          <a:latin typeface="標楷體" panose="03000509000000000000" pitchFamily="65" charset="-120"/>
                          <a:ea typeface="標楷體" panose="03000509000000000000" pitchFamily="65" charset="-120"/>
                          <a:cs typeface="+mn-cs"/>
                        </a:rPr>
                        <a:t>電子信箱：</a:t>
                      </a:r>
                      <a:r>
                        <a:rPr lang="en-US" altLang="zh-TW" sz="2000" b="1" kern="1200" dirty="0">
                          <a:solidFill>
                            <a:srgbClr val="000066"/>
                          </a:solidFill>
                          <a:latin typeface="標楷體" panose="03000509000000000000" pitchFamily="65" charset="-120"/>
                          <a:ea typeface="標楷體" panose="03000509000000000000" pitchFamily="65" charset="-120"/>
                          <a:cs typeface="Times New Roman" pitchFamily="18" charset="0"/>
                        </a:rPr>
                        <a:t>psnl20@nutc.edu.tw</a:t>
                      </a:r>
                      <a:endParaRPr lang="zh-TW" altLang="en-US" sz="2000" b="1" kern="1200" dirty="0">
                        <a:solidFill>
                          <a:srgbClr val="000066"/>
                        </a:solidFill>
                        <a:latin typeface="標楷體" panose="03000509000000000000" pitchFamily="65" charset="-12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2054658722"/>
                  </a:ext>
                </a:extLst>
              </a:tr>
            </a:tbl>
          </a:graphicData>
        </a:graphic>
      </p:graphicFrame>
      <p:sp>
        <p:nvSpPr>
          <p:cNvPr id="8" name="七角星形 7"/>
          <p:cNvSpPr/>
          <p:nvPr/>
        </p:nvSpPr>
        <p:spPr>
          <a:xfrm>
            <a:off x="4076897" y="487880"/>
            <a:ext cx="4038205" cy="87795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0675646" y="5257624"/>
            <a:ext cx="578416" cy="400110"/>
          </a:xfrm>
          <a:prstGeom prst="rect">
            <a:avLst/>
          </a:prstGeom>
          <a:noFill/>
        </p:spPr>
        <p:txBody>
          <a:bodyPr wrap="square" rtlCol="0">
            <a:spAutoFit/>
          </a:bodyPr>
          <a:lstStyle/>
          <a:p>
            <a:r>
              <a:rPr lang="en-US" altLang="zh-TW" sz="2000" dirty="0"/>
              <a:t>15</a:t>
            </a:r>
            <a:endParaRPr lang="zh-TW" altLang="en-US" sz="2000" dirty="0"/>
          </a:p>
        </p:txBody>
      </p:sp>
      <p:pic>
        <p:nvPicPr>
          <p:cNvPr id="12" name="圖片 11" descr="禁止性騷擾及性侵害海報 (1).jpg">
            <a:extLst>
              <a:ext uri="{FF2B5EF4-FFF2-40B4-BE49-F238E27FC236}">
                <a16:creationId xmlns:a16="http://schemas.microsoft.com/office/drawing/2014/main" id="{25903C53-03FB-40F5-9C97-D0F9CB6E8A03}"/>
              </a:ext>
            </a:extLst>
          </p:cNvPr>
          <p:cNvPicPr>
            <a:picLocks noChangeAspect="1"/>
          </p:cNvPicPr>
          <p:nvPr/>
        </p:nvPicPr>
        <p:blipFill>
          <a:blip r:embed="rId3" cstate="print"/>
          <a:srcRect r="35176" b="56250"/>
          <a:stretch>
            <a:fillRect/>
          </a:stretch>
        </p:blipFill>
        <p:spPr>
          <a:xfrm>
            <a:off x="1847528" y="3212976"/>
            <a:ext cx="1512168" cy="12372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342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19401" y="405525"/>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b="1" kern="0" dirty="0">
                <a:solidFill>
                  <a:srgbClr val="000099"/>
                </a:solidFill>
                <a:latin typeface="標楷體" panose="03000509000000000000" pitchFamily="65" charset="-120"/>
                <a:ea typeface="標楷體" panose="03000509000000000000" pitchFamily="65" charset="-120"/>
              </a:rPr>
              <a:t>赴大陸地區</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nvPr>
        </p:nvGraphicFramePr>
        <p:xfrm>
          <a:off x="496404" y="1400321"/>
          <a:ext cx="11237994" cy="4891275"/>
        </p:xfrm>
        <a:graphic>
          <a:graphicData uri="http://schemas.openxmlformats.org/drawingml/2006/table">
            <a:tbl>
              <a:tblPr firstRow="1" bandRow="1">
                <a:tableStyleId>{1FECB4D8-DB02-4DC6-A0A2-4F2EBAE1DC90}</a:tableStyleId>
              </a:tblPr>
              <a:tblGrid>
                <a:gridCol w="1723158">
                  <a:extLst>
                    <a:ext uri="{9D8B030D-6E8A-4147-A177-3AD203B41FA5}">
                      <a16:colId xmlns:a16="http://schemas.microsoft.com/office/drawing/2014/main" val="1363594635"/>
                    </a:ext>
                  </a:extLst>
                </a:gridCol>
                <a:gridCol w="9514836">
                  <a:extLst>
                    <a:ext uri="{9D8B030D-6E8A-4147-A177-3AD203B41FA5}">
                      <a16:colId xmlns:a16="http://schemas.microsoft.com/office/drawing/2014/main" val="770106994"/>
                    </a:ext>
                  </a:extLst>
                </a:gridCol>
              </a:tblGrid>
              <a:tr h="412381">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適用法規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000066"/>
                          </a:solidFill>
                          <a:latin typeface="標楷體" panose="03000509000000000000" pitchFamily="65" charset="-120"/>
                          <a:ea typeface="標楷體" panose="03000509000000000000" pitchFamily="65" charset="-120"/>
                        </a:rPr>
                        <a:t>臺灣地區公務員及特定身分人員赴大陸地區許可辦法。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12381">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適用對象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zh-TW" altLang="en-US" sz="2200" b="0" dirty="0">
                          <a:solidFill>
                            <a:srgbClr val="000066"/>
                          </a:solidFill>
                          <a:latin typeface="標楷體" panose="03000509000000000000" pitchFamily="65" charset="-120"/>
                          <a:ea typeface="標楷體" panose="03000509000000000000" pitchFamily="65" charset="-120"/>
                        </a:rPr>
                        <a:t>本校教職員工。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736394">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申請表類別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342900" indent="-342900">
                        <a:buFont typeface="Wingdings" panose="05000000000000000000" pitchFamily="2" charset="2"/>
                        <a:buChar char="ü"/>
                      </a:pPr>
                      <a:r>
                        <a:rPr lang="zh-TW" altLang="en-US" sz="2200" b="0" dirty="0">
                          <a:solidFill>
                            <a:srgbClr val="000066"/>
                          </a:solidFill>
                          <a:latin typeface="標楷體" panose="03000509000000000000" pitchFamily="65" charset="-120"/>
                          <a:ea typeface="標楷體" panose="03000509000000000000" pitchFamily="65" charset="-120"/>
                        </a:rPr>
                        <a:t>簡任</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或相當簡任</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第</a:t>
                      </a:r>
                      <a:r>
                        <a:rPr lang="en-US" altLang="zh-TW" sz="2200" b="0" dirty="0">
                          <a:solidFill>
                            <a:srgbClr val="000066"/>
                          </a:solidFill>
                          <a:latin typeface="標楷體" panose="03000509000000000000" pitchFamily="65" charset="-120"/>
                          <a:ea typeface="標楷體" panose="03000509000000000000" pitchFamily="65" charset="-120"/>
                        </a:rPr>
                        <a:t>11</a:t>
                      </a:r>
                      <a:r>
                        <a:rPr lang="zh-TW" altLang="en-US" sz="2200" b="0" dirty="0">
                          <a:solidFill>
                            <a:srgbClr val="000066"/>
                          </a:solidFill>
                          <a:latin typeface="標楷體" panose="03000509000000000000" pitchFamily="65" charset="-120"/>
                          <a:ea typeface="標楷體" panose="03000509000000000000" pitchFamily="65" charset="-120"/>
                        </a:rPr>
                        <a:t>職等以上公務員進入大陸地區申請表。</a:t>
                      </a:r>
                      <a:endParaRPr lang="en-US" altLang="zh-TW" sz="2200" b="0" dirty="0">
                        <a:solidFill>
                          <a:srgbClr val="000066"/>
                        </a:solidFill>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ü"/>
                      </a:pPr>
                      <a:r>
                        <a:rPr lang="zh-TW" altLang="en-US" sz="2200" b="0" dirty="0">
                          <a:solidFill>
                            <a:srgbClr val="000066"/>
                          </a:solidFill>
                          <a:latin typeface="標楷體" panose="03000509000000000000" pitchFamily="65" charset="-120"/>
                          <a:ea typeface="標楷體" panose="03000509000000000000" pitchFamily="65" charset="-120"/>
                        </a:rPr>
                        <a:t>簡任</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或相當簡任</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第</a:t>
                      </a:r>
                      <a:r>
                        <a:rPr lang="en-US" altLang="zh-TW" sz="2200" b="0" dirty="0">
                          <a:solidFill>
                            <a:srgbClr val="000066"/>
                          </a:solidFill>
                          <a:latin typeface="標楷體" panose="03000509000000000000" pitchFamily="65" charset="-120"/>
                          <a:ea typeface="標楷體" panose="03000509000000000000" pitchFamily="65" charset="-120"/>
                        </a:rPr>
                        <a:t>10</a:t>
                      </a:r>
                      <a:r>
                        <a:rPr lang="zh-TW" altLang="en-US" sz="2200" b="0" dirty="0">
                          <a:solidFill>
                            <a:srgbClr val="000066"/>
                          </a:solidFill>
                          <a:latin typeface="標楷體" panose="03000509000000000000" pitchFamily="65" charset="-120"/>
                          <a:ea typeface="標楷體" panose="03000509000000000000" pitchFamily="65" charset="-120"/>
                        </a:rPr>
                        <a:t>職等以下公務員進入大陸地區申請表。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3275835">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注意事項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en-US" altLang="zh-TW" sz="1800" b="0" dirty="0">
                          <a:solidFill>
                            <a:srgbClr val="002060"/>
                          </a:solidFill>
                          <a:latin typeface="標楷體" panose="03000509000000000000" pitchFamily="65" charset="-120"/>
                          <a:ea typeface="標楷體" panose="03000509000000000000" pitchFamily="65" charset="-120"/>
                        </a:rPr>
                        <a:t>1.</a:t>
                      </a:r>
                      <a:r>
                        <a:rPr lang="zh-TW" altLang="en-US" sz="1800" b="0" dirty="0">
                          <a:solidFill>
                            <a:srgbClr val="000066"/>
                          </a:solidFill>
                          <a:latin typeface="標楷體" panose="03000509000000000000" pitchFamily="65" charset="-120"/>
                          <a:ea typeface="標楷體" panose="03000509000000000000" pitchFamily="65" charset="-120"/>
                        </a:rPr>
                        <a:t>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或相當簡任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第</a:t>
                      </a:r>
                      <a:r>
                        <a:rPr lang="en-US" altLang="zh-TW" sz="1800" b="0" dirty="0">
                          <a:solidFill>
                            <a:srgbClr val="000066"/>
                          </a:solidFill>
                          <a:latin typeface="標楷體" panose="03000509000000000000" pitchFamily="65" charset="-120"/>
                          <a:ea typeface="標楷體" panose="03000509000000000000" pitchFamily="65" charset="-120"/>
                        </a:rPr>
                        <a:t>11</a:t>
                      </a:r>
                      <a:r>
                        <a:rPr lang="zh-TW" altLang="en-US" sz="1800" b="0" dirty="0">
                          <a:solidFill>
                            <a:srgbClr val="000066"/>
                          </a:solidFill>
                          <a:latin typeface="標楷體" panose="03000509000000000000" pitchFamily="65" charset="-120"/>
                          <a:ea typeface="標楷體" panose="03000509000000000000" pitchFamily="65" charset="-120"/>
                        </a:rPr>
                        <a:t>等以上公務員</a:t>
                      </a:r>
                      <a:r>
                        <a:rPr lang="zh-TW" altLang="en-US" sz="1800" b="0" dirty="0">
                          <a:solidFill>
                            <a:srgbClr val="002060"/>
                          </a:solidFill>
                          <a:latin typeface="標楷體" panose="03000509000000000000" pitchFamily="65" charset="-120"/>
                          <a:ea typeface="標楷體" panose="03000509000000000000" pitchFamily="65" charset="-120"/>
                        </a:rPr>
                        <a:t>含兼任一級行政</a:t>
                      </a:r>
                      <a:r>
                        <a:rPr lang="en-US" altLang="zh-TW" sz="1800" b="0" dirty="0">
                          <a:solidFill>
                            <a:srgbClr val="002060"/>
                          </a:solidFill>
                          <a:latin typeface="標楷體" panose="03000509000000000000" pitchFamily="65" charset="-120"/>
                          <a:ea typeface="標楷體" panose="03000509000000000000" pitchFamily="65" charset="-120"/>
                        </a:rPr>
                        <a:t>/</a:t>
                      </a:r>
                      <a:r>
                        <a:rPr lang="zh-TW" altLang="en-US" sz="1800" b="0" dirty="0">
                          <a:solidFill>
                            <a:srgbClr val="002060"/>
                          </a:solidFill>
                          <a:latin typeface="標楷體" panose="03000509000000000000" pitchFamily="65" charset="-120"/>
                          <a:ea typeface="標楷體" panose="03000509000000000000" pitchFamily="65" charset="-120"/>
                        </a:rPr>
                        <a:t>學術單位主管、副主管之教師。</a:t>
                      </a:r>
                      <a:endParaRPr lang="en-US" altLang="zh-TW" sz="1800" b="0" dirty="0">
                        <a:solidFill>
                          <a:srgbClr val="002060"/>
                        </a:solidFill>
                        <a:latin typeface="標楷體" panose="03000509000000000000" pitchFamily="65" charset="-120"/>
                        <a:ea typeface="標楷體" panose="03000509000000000000" pitchFamily="65" charset="-120"/>
                      </a:endParaRPr>
                    </a:p>
                    <a:p>
                      <a:pPr algn="just"/>
                      <a:r>
                        <a:rPr lang="en-US" altLang="zh-TW" sz="1800" b="0" dirty="0">
                          <a:solidFill>
                            <a:srgbClr val="002060"/>
                          </a:solidFill>
                          <a:latin typeface="標楷體" panose="03000509000000000000" pitchFamily="65" charset="-120"/>
                          <a:ea typeface="標楷體" panose="03000509000000000000" pitchFamily="65" charset="-120"/>
                        </a:rPr>
                        <a:t>2.</a:t>
                      </a:r>
                      <a:r>
                        <a:rPr lang="zh-TW" altLang="en-US" sz="1800" b="0" dirty="0">
                          <a:solidFill>
                            <a:srgbClr val="000066"/>
                          </a:solidFill>
                          <a:latin typeface="標楷體" panose="03000509000000000000" pitchFamily="65" charset="-120"/>
                          <a:ea typeface="標楷體" panose="03000509000000000000" pitchFamily="65" charset="-120"/>
                        </a:rPr>
                        <a:t>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或相當簡任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第</a:t>
                      </a:r>
                      <a:r>
                        <a:rPr lang="en-US" altLang="zh-TW" sz="1800" b="0" dirty="0">
                          <a:solidFill>
                            <a:srgbClr val="000066"/>
                          </a:solidFill>
                          <a:latin typeface="標楷體" panose="03000509000000000000" pitchFamily="65" charset="-120"/>
                          <a:ea typeface="標楷體" panose="03000509000000000000" pitchFamily="65" charset="-120"/>
                        </a:rPr>
                        <a:t>11</a:t>
                      </a:r>
                      <a:r>
                        <a:rPr lang="zh-TW" altLang="en-US" sz="1800" b="0" dirty="0">
                          <a:solidFill>
                            <a:srgbClr val="000066"/>
                          </a:solidFill>
                          <a:latin typeface="標楷體" panose="03000509000000000000" pitchFamily="65" charset="-120"/>
                          <a:ea typeface="標楷體" panose="03000509000000000000" pitchFamily="65" charset="-120"/>
                        </a:rPr>
                        <a:t>等以上公務員應於出國前</a:t>
                      </a:r>
                      <a:r>
                        <a:rPr lang="en-US" altLang="zh-TW" sz="1800" b="0" dirty="0">
                          <a:solidFill>
                            <a:srgbClr val="000066"/>
                          </a:solidFill>
                          <a:latin typeface="標楷體" panose="03000509000000000000" pitchFamily="65" charset="-120"/>
                          <a:ea typeface="標楷體" panose="03000509000000000000" pitchFamily="65" charset="-120"/>
                        </a:rPr>
                        <a:t>7</a:t>
                      </a:r>
                      <a:r>
                        <a:rPr lang="zh-TW" altLang="en-US" sz="1800" b="0" dirty="0">
                          <a:solidFill>
                            <a:srgbClr val="000066"/>
                          </a:solidFill>
                          <a:latin typeface="標楷體" panose="03000509000000000000" pitchFamily="65" charset="-120"/>
                          <a:ea typeface="標楷體" panose="03000509000000000000" pitchFamily="65" charset="-120"/>
                        </a:rPr>
                        <a:t>日工作日</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不含例假日</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填具簡任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或相當</a:t>
                      </a:r>
                      <a:endParaRPr lang="en-US" altLang="zh-TW" sz="1800" b="0" dirty="0">
                        <a:solidFill>
                          <a:srgbClr val="000066"/>
                        </a:solidFill>
                        <a:latin typeface="標楷體" panose="03000509000000000000" pitchFamily="65" charset="-120"/>
                        <a:ea typeface="標楷體" panose="03000509000000000000" pitchFamily="65" charset="-120"/>
                      </a:endParaRPr>
                    </a:p>
                    <a:p>
                      <a:pPr algn="just"/>
                      <a:r>
                        <a:rPr lang="zh-TW" altLang="en-US" sz="1800" b="0" dirty="0">
                          <a:solidFill>
                            <a:srgbClr val="000066"/>
                          </a:solidFill>
                          <a:latin typeface="標楷體" panose="03000509000000000000" pitchFamily="65" charset="-120"/>
                          <a:ea typeface="標楷體" panose="03000509000000000000" pitchFamily="65" charset="-120"/>
                        </a:rPr>
                        <a:t>  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第</a:t>
                      </a:r>
                      <a:r>
                        <a:rPr lang="en-US" altLang="zh-TW" sz="1800" b="0" dirty="0">
                          <a:solidFill>
                            <a:srgbClr val="000066"/>
                          </a:solidFill>
                          <a:latin typeface="標楷體" panose="03000509000000000000" pitchFamily="65" charset="-120"/>
                          <a:ea typeface="標楷體" panose="03000509000000000000" pitchFamily="65" charset="-120"/>
                        </a:rPr>
                        <a:t>11</a:t>
                      </a:r>
                      <a:r>
                        <a:rPr lang="zh-TW" altLang="en-US" sz="1800" b="0" dirty="0">
                          <a:solidFill>
                            <a:srgbClr val="000066"/>
                          </a:solidFill>
                          <a:latin typeface="標楷體" panose="03000509000000000000" pitchFamily="65" charset="-120"/>
                          <a:ea typeface="標楷體" panose="03000509000000000000" pitchFamily="65" charset="-120"/>
                        </a:rPr>
                        <a:t>等以上公務員進入大陸地區申請表並與假單一併送出。</a:t>
                      </a:r>
                      <a:endParaRPr lang="en-US" altLang="zh-TW" sz="1800" b="0" dirty="0">
                        <a:solidFill>
                          <a:srgbClr val="000066"/>
                        </a:solidFill>
                        <a:latin typeface="標楷體" panose="03000509000000000000" pitchFamily="65" charset="-120"/>
                        <a:ea typeface="標楷體" panose="03000509000000000000" pitchFamily="65" charset="-120"/>
                      </a:endParaRPr>
                    </a:p>
                    <a:p>
                      <a:pPr algn="just"/>
                      <a:r>
                        <a:rPr lang="en-US" altLang="zh-TW" sz="1800" b="0" dirty="0">
                          <a:solidFill>
                            <a:srgbClr val="000066"/>
                          </a:solidFill>
                          <a:latin typeface="標楷體" panose="03000509000000000000" pitchFamily="65" charset="-120"/>
                          <a:ea typeface="標楷體" panose="03000509000000000000" pitchFamily="65" charset="-120"/>
                        </a:rPr>
                        <a:t>3.</a:t>
                      </a:r>
                      <a:r>
                        <a:rPr lang="zh-TW" altLang="en-US" sz="1800" b="0" dirty="0">
                          <a:solidFill>
                            <a:srgbClr val="000066"/>
                          </a:solidFill>
                          <a:latin typeface="標楷體" panose="03000509000000000000" pitchFamily="65" charset="-120"/>
                          <a:ea typeface="標楷體" panose="03000509000000000000" pitchFamily="65" charset="-120"/>
                        </a:rPr>
                        <a:t>人事室於差勤系統收到後會盡快將資料上傳內政部赴陸申請系統，審核通過後方可出國。</a:t>
                      </a:r>
                      <a:endParaRPr lang="en-US" altLang="zh-TW" sz="1800" b="0" dirty="0">
                        <a:solidFill>
                          <a:srgbClr val="000066"/>
                        </a:solidFill>
                        <a:latin typeface="標楷體" panose="03000509000000000000" pitchFamily="65" charset="-120"/>
                        <a:ea typeface="標楷體" panose="03000509000000000000" pitchFamily="65" charset="-120"/>
                      </a:endParaRPr>
                    </a:p>
                    <a:p>
                      <a:pPr algn="just"/>
                      <a:r>
                        <a:rPr lang="en-US" altLang="zh-TW" sz="1800" b="0" dirty="0">
                          <a:solidFill>
                            <a:srgbClr val="002060"/>
                          </a:solidFill>
                          <a:latin typeface="標楷體" panose="03000509000000000000" pitchFamily="65" charset="-120"/>
                          <a:ea typeface="標楷體" panose="03000509000000000000" pitchFamily="65" charset="-120"/>
                        </a:rPr>
                        <a:t>4.</a:t>
                      </a:r>
                      <a:r>
                        <a:rPr lang="zh-TW" altLang="en-US" sz="1800" b="0" dirty="0">
                          <a:solidFill>
                            <a:srgbClr val="002060"/>
                          </a:solidFill>
                          <a:latin typeface="標楷體" panose="03000509000000000000" pitchFamily="65" charset="-120"/>
                          <a:ea typeface="標楷體" panose="03000509000000000000" pitchFamily="65" charset="-120"/>
                        </a:rPr>
                        <a:t>審核許可通知由內政部移民署連同返臺通報表一併發送至申請人信箱，請申請人注意信箱</a:t>
                      </a:r>
                      <a:endParaRPr lang="en-US" altLang="zh-TW" sz="1800" b="0" dirty="0">
                        <a:solidFill>
                          <a:srgbClr val="002060"/>
                        </a:solidFill>
                        <a:latin typeface="標楷體" panose="03000509000000000000" pitchFamily="65" charset="-120"/>
                        <a:ea typeface="標楷體" panose="03000509000000000000" pitchFamily="65" charset="-120"/>
                      </a:endParaRPr>
                    </a:p>
                    <a:p>
                      <a:pPr algn="just"/>
                      <a:r>
                        <a:rPr lang="zh-TW" altLang="en-US" sz="1800" b="0" dirty="0">
                          <a:solidFill>
                            <a:srgbClr val="002060"/>
                          </a:solidFill>
                          <a:latin typeface="標楷體" panose="03000509000000000000" pitchFamily="65" charset="-120"/>
                          <a:ea typeface="標楷體" panose="03000509000000000000" pitchFamily="65" charset="-120"/>
                        </a:rPr>
                        <a:t>  通知。   </a:t>
                      </a:r>
                      <a:endParaRPr lang="en-US" altLang="zh-TW" sz="1800" b="0" dirty="0">
                        <a:solidFill>
                          <a:srgbClr val="002060"/>
                        </a:solidFill>
                        <a:latin typeface="標楷體" panose="03000509000000000000" pitchFamily="65" charset="-120"/>
                        <a:ea typeface="標楷體" panose="03000509000000000000" pitchFamily="65" charset="-120"/>
                      </a:endParaRPr>
                    </a:p>
                    <a:p>
                      <a:pPr algn="just"/>
                      <a:r>
                        <a:rPr lang="en-US" altLang="zh-TW" sz="1800" b="0" dirty="0">
                          <a:solidFill>
                            <a:srgbClr val="002060"/>
                          </a:solidFill>
                          <a:latin typeface="標楷體" panose="03000509000000000000" pitchFamily="65" charset="-120"/>
                          <a:ea typeface="標楷體" panose="03000509000000000000" pitchFamily="65" charset="-120"/>
                        </a:rPr>
                        <a:t>5.</a:t>
                      </a:r>
                      <a:r>
                        <a:rPr lang="zh-TW" altLang="en-US" sz="1800" b="0" dirty="0">
                          <a:solidFill>
                            <a:srgbClr val="002060"/>
                          </a:solidFill>
                          <a:latin typeface="標楷體" panose="03000509000000000000" pitchFamily="65" charset="-120"/>
                          <a:ea typeface="標楷體" panose="03000509000000000000" pitchFamily="65" charset="-120"/>
                        </a:rPr>
                        <a:t>回國後，請填報赴大陸地區返臺通報表回傳至人事室，由人事室上傳至內政部赴陸申請系</a:t>
                      </a:r>
                      <a:endParaRPr lang="en-US" altLang="zh-TW" sz="1800" b="0" dirty="0">
                        <a:solidFill>
                          <a:srgbClr val="002060"/>
                        </a:solidFill>
                        <a:latin typeface="標楷體" panose="03000509000000000000" pitchFamily="65" charset="-120"/>
                        <a:ea typeface="標楷體" panose="03000509000000000000" pitchFamily="65" charset="-120"/>
                      </a:endParaRPr>
                    </a:p>
                    <a:p>
                      <a:pPr algn="just"/>
                      <a:r>
                        <a:rPr lang="zh-TW" altLang="en-US" sz="1800" b="0" dirty="0">
                          <a:solidFill>
                            <a:srgbClr val="002060"/>
                          </a:solidFill>
                          <a:latin typeface="標楷體" panose="03000509000000000000" pitchFamily="65" charset="-120"/>
                          <a:ea typeface="標楷體" panose="03000509000000000000" pitchFamily="65" charset="-120"/>
                        </a:rPr>
                        <a:t>  統。</a:t>
                      </a:r>
                      <a:endParaRPr lang="en-US" altLang="zh-TW" sz="1800" b="0" dirty="0">
                        <a:solidFill>
                          <a:srgbClr val="002060"/>
                        </a:solidFill>
                        <a:latin typeface="標楷體" panose="03000509000000000000" pitchFamily="65" charset="-120"/>
                        <a:ea typeface="標楷體" panose="03000509000000000000" pitchFamily="65" charset="-120"/>
                      </a:endParaRPr>
                    </a:p>
                    <a:p>
                      <a:pPr algn="just"/>
                      <a:r>
                        <a:rPr lang="en-US" altLang="zh-TW" sz="1800" b="0" dirty="0">
                          <a:solidFill>
                            <a:srgbClr val="000066"/>
                          </a:solidFill>
                          <a:latin typeface="標楷體" panose="03000509000000000000" pitchFamily="65" charset="-120"/>
                          <a:ea typeface="標楷體" panose="03000509000000000000" pitchFamily="65" charset="-120"/>
                        </a:rPr>
                        <a:t>6.</a:t>
                      </a:r>
                      <a:r>
                        <a:rPr lang="zh-TW" altLang="en-US" sz="1800" b="0" dirty="0">
                          <a:solidFill>
                            <a:srgbClr val="000066"/>
                          </a:solidFill>
                          <a:latin typeface="標楷體" panose="03000509000000000000" pitchFamily="65" charset="-120"/>
                          <a:ea typeface="標楷體" panose="03000509000000000000" pitchFamily="65" charset="-120"/>
                        </a:rPr>
                        <a:t>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或相當簡任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第</a:t>
                      </a:r>
                      <a:r>
                        <a:rPr lang="en-US" altLang="zh-TW" sz="1800" b="0" dirty="0">
                          <a:solidFill>
                            <a:srgbClr val="000066"/>
                          </a:solidFill>
                          <a:latin typeface="標楷體" panose="03000509000000000000" pitchFamily="65" charset="-120"/>
                          <a:ea typeface="標楷體" panose="03000509000000000000" pitchFamily="65" charset="-120"/>
                        </a:rPr>
                        <a:t>10</a:t>
                      </a:r>
                      <a:r>
                        <a:rPr lang="zh-TW" altLang="en-US" sz="1800" b="0" dirty="0">
                          <a:solidFill>
                            <a:srgbClr val="000066"/>
                          </a:solidFill>
                          <a:latin typeface="標楷體" panose="03000509000000000000" pitchFamily="65" charset="-120"/>
                          <a:ea typeface="標楷體" panose="03000509000000000000" pitchFamily="65" charset="-120"/>
                        </a:rPr>
                        <a:t>職等以下公務員（含教師及職員工）請逕於差勤系統填寫赴大陸地</a:t>
                      </a:r>
                      <a:endParaRPr lang="en-US" altLang="zh-TW" sz="1800" b="0" dirty="0">
                        <a:solidFill>
                          <a:srgbClr val="000066"/>
                        </a:solidFill>
                        <a:latin typeface="標楷體" panose="03000509000000000000" pitchFamily="65" charset="-120"/>
                        <a:ea typeface="標楷體" panose="03000509000000000000" pitchFamily="65" charset="-120"/>
                      </a:endParaRPr>
                    </a:p>
                    <a:p>
                      <a:pPr algn="just"/>
                      <a:r>
                        <a:rPr lang="zh-TW" altLang="en-US" sz="1800" b="0" dirty="0">
                          <a:solidFill>
                            <a:srgbClr val="000066"/>
                          </a:solidFill>
                          <a:latin typeface="標楷體" panose="03000509000000000000" pitchFamily="65" charset="-120"/>
                          <a:ea typeface="標楷體" panose="03000509000000000000" pitchFamily="65" charset="-120"/>
                        </a:rPr>
                        <a:t>  區申請表，由本校首長核准即可。</a:t>
                      </a:r>
                      <a:endParaRPr lang="en-US" altLang="zh-TW" sz="1800" b="0" dirty="0">
                        <a:solidFill>
                          <a:srgbClr val="000066"/>
                        </a:solidFill>
                        <a:latin typeface="標楷體" panose="03000509000000000000" pitchFamily="65" charset="-120"/>
                        <a:ea typeface="標楷體" panose="03000509000000000000" pitchFamily="65" charset="-120"/>
                      </a:endParaRPr>
                    </a:p>
                    <a:p>
                      <a:pPr algn="just"/>
                      <a:r>
                        <a:rPr lang="en-US" altLang="zh-TW" sz="1800" b="0" dirty="0">
                          <a:solidFill>
                            <a:srgbClr val="000066"/>
                          </a:solidFill>
                          <a:latin typeface="標楷體" panose="03000509000000000000" pitchFamily="65" charset="-120"/>
                          <a:ea typeface="標楷體" panose="03000509000000000000" pitchFamily="65" charset="-120"/>
                        </a:rPr>
                        <a:t>7.</a:t>
                      </a:r>
                      <a:r>
                        <a:rPr lang="zh-TW" altLang="en-US" sz="1800" b="0" dirty="0">
                          <a:solidFill>
                            <a:srgbClr val="002060"/>
                          </a:solidFill>
                          <a:latin typeface="標楷體" panose="03000509000000000000" pitchFamily="65" charset="-120"/>
                          <a:ea typeface="標楷體" panose="03000509000000000000" pitchFamily="65" charset="-120"/>
                        </a:rPr>
                        <a:t>回國後，亦須於差勤系統填妥赴大陸地區通報表。</a:t>
                      </a:r>
                      <a:endParaRPr lang="en-US" altLang="zh-TW" sz="1800" b="0" dirty="0">
                        <a:solidFill>
                          <a:srgbClr val="00206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11" name="七角星形 10"/>
          <p:cNvSpPr/>
          <p:nvPr/>
        </p:nvSpPr>
        <p:spPr>
          <a:xfrm>
            <a:off x="4403812" y="476672"/>
            <a:ext cx="3384376"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1130223" y="5829524"/>
            <a:ext cx="578416" cy="400110"/>
          </a:xfrm>
          <a:prstGeom prst="rect">
            <a:avLst/>
          </a:prstGeom>
          <a:noFill/>
        </p:spPr>
        <p:txBody>
          <a:bodyPr wrap="square" rtlCol="0">
            <a:spAutoFit/>
          </a:bodyPr>
          <a:lstStyle/>
          <a:p>
            <a:r>
              <a:rPr lang="en-US" altLang="zh-TW" sz="2000" dirty="0"/>
              <a:t>16</a:t>
            </a:r>
          </a:p>
        </p:txBody>
      </p:sp>
    </p:spTree>
    <p:extLst>
      <p:ext uri="{BB962C8B-B14F-4D97-AF65-F5344CB8AC3E}">
        <p14:creationId xmlns:p14="http://schemas.microsoft.com/office/powerpoint/2010/main" val="354915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b="1" kern="0" dirty="0">
                <a:solidFill>
                  <a:srgbClr val="000099"/>
                </a:solidFill>
                <a:latin typeface="標楷體" panose="03000509000000000000" pitchFamily="65" charset="-120"/>
                <a:ea typeface="標楷體" panose="03000509000000000000" pitchFamily="65" charset="-120"/>
              </a:rPr>
              <a:t>公差假</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nvPr>
        </p:nvGraphicFramePr>
        <p:xfrm>
          <a:off x="263352" y="1400321"/>
          <a:ext cx="11809312" cy="5034665"/>
        </p:xfrm>
        <a:graphic>
          <a:graphicData uri="http://schemas.openxmlformats.org/drawingml/2006/table">
            <a:tbl>
              <a:tblPr firstRow="1" bandRow="1">
                <a:tableStyleId>{1FECB4D8-DB02-4DC6-A0A2-4F2EBAE1DC90}</a:tableStyleId>
              </a:tblPr>
              <a:tblGrid>
                <a:gridCol w="1603734">
                  <a:extLst>
                    <a:ext uri="{9D8B030D-6E8A-4147-A177-3AD203B41FA5}">
                      <a16:colId xmlns:a16="http://schemas.microsoft.com/office/drawing/2014/main" val="1363594635"/>
                    </a:ext>
                  </a:extLst>
                </a:gridCol>
                <a:gridCol w="10205578">
                  <a:extLst>
                    <a:ext uri="{9D8B030D-6E8A-4147-A177-3AD203B41FA5}">
                      <a16:colId xmlns:a16="http://schemas.microsoft.com/office/drawing/2014/main" val="770106994"/>
                    </a:ext>
                  </a:extLst>
                </a:gridCol>
              </a:tblGrid>
              <a:tr h="413370">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適用法規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000066"/>
                          </a:solidFill>
                          <a:latin typeface="標楷體" panose="03000509000000000000" pitchFamily="65" charset="-120"/>
                          <a:ea typeface="標楷體" panose="03000509000000000000" pitchFamily="65" charset="-120"/>
                        </a:rPr>
                        <a:t>教師請假規則、本校教職員工出差暨加班注意事項。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13370">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請假方式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zh-TW" altLang="en-US" sz="2200" b="0" dirty="0">
                          <a:solidFill>
                            <a:srgbClr val="000066"/>
                          </a:solidFill>
                          <a:latin typeface="標楷體" panose="03000509000000000000" pitchFamily="65" charset="-120"/>
                          <a:ea typeface="標楷體" panose="03000509000000000000" pitchFamily="65" charset="-120"/>
                        </a:rPr>
                        <a:t>線上差勤系統申請。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519949">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申請單類別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zh-TW" altLang="en-US" sz="2200" b="0" dirty="0">
                          <a:solidFill>
                            <a:srgbClr val="000066"/>
                          </a:solidFill>
                          <a:latin typeface="標楷體" panose="03000509000000000000" pitchFamily="65" charset="-120"/>
                          <a:ea typeface="標楷體" panose="03000509000000000000" pitchFamily="65" charset="-120"/>
                        </a:rPr>
                        <a:t>國內公假申請單、國內出差申請單、因公出國申請單。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3661276">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注意事項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en-US" altLang="zh-TW" sz="1900" b="0" dirty="0">
                          <a:solidFill>
                            <a:srgbClr val="002060"/>
                          </a:solidFill>
                          <a:latin typeface="標楷體" panose="03000509000000000000" pitchFamily="65" charset="-120"/>
                          <a:ea typeface="標楷體" panose="03000509000000000000" pitchFamily="65" charset="-120"/>
                        </a:rPr>
                        <a:t>1.</a:t>
                      </a:r>
                      <a:r>
                        <a:rPr lang="zh-TW" altLang="en-US" sz="1900" b="0" dirty="0">
                          <a:solidFill>
                            <a:srgbClr val="002060"/>
                          </a:solidFill>
                          <a:latin typeface="標楷體" panose="03000509000000000000" pitchFamily="65" charset="-120"/>
                          <a:ea typeface="標楷體" panose="03000509000000000000" pitchFamily="65" charset="-120"/>
                        </a:rPr>
                        <a:t>因公務必須出差開會、研討等應視事實之需要，事先簽奉校長核准後至線上差勤系統申請公</a:t>
                      </a:r>
                      <a:endParaRPr lang="en-US" altLang="zh-TW" sz="1900" b="0" dirty="0">
                        <a:solidFill>
                          <a:srgbClr val="002060"/>
                        </a:solidFill>
                        <a:latin typeface="標楷體" panose="03000509000000000000" pitchFamily="65" charset="-120"/>
                        <a:ea typeface="標楷體" panose="03000509000000000000" pitchFamily="65" charset="-120"/>
                      </a:endParaRPr>
                    </a:p>
                    <a:p>
                      <a:pPr algn="just"/>
                      <a:r>
                        <a:rPr lang="zh-TW" altLang="en-US" sz="1900" b="0" dirty="0">
                          <a:solidFill>
                            <a:srgbClr val="002060"/>
                          </a:solidFill>
                          <a:latin typeface="標楷體" panose="03000509000000000000" pitchFamily="65" charset="-120"/>
                          <a:ea typeface="標楷體" panose="03000509000000000000" pitchFamily="65" charset="-120"/>
                        </a:rPr>
                        <a:t>  （差）假。</a:t>
                      </a:r>
                      <a:endParaRPr lang="en-US" altLang="zh-TW" sz="1900" b="0" dirty="0">
                        <a:solidFill>
                          <a:srgbClr val="002060"/>
                        </a:solidFill>
                        <a:latin typeface="標楷體" panose="03000509000000000000" pitchFamily="65" charset="-120"/>
                        <a:ea typeface="標楷體" panose="03000509000000000000" pitchFamily="65" charset="-12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900" b="0" dirty="0">
                          <a:solidFill>
                            <a:srgbClr val="000066"/>
                          </a:solidFill>
                          <a:latin typeface="標楷體" panose="03000509000000000000" pitchFamily="65" charset="-120"/>
                          <a:ea typeface="標楷體" panose="03000509000000000000" pitchFamily="65" charset="-120"/>
                        </a:rPr>
                        <a:t>2.</a:t>
                      </a:r>
                      <a:r>
                        <a:rPr lang="zh-TW" altLang="en-US" sz="1900" b="0" dirty="0">
                          <a:solidFill>
                            <a:srgbClr val="000066"/>
                          </a:solidFill>
                          <a:latin typeface="標楷體" panose="03000509000000000000" pitchFamily="65" charset="-120"/>
                          <a:ea typeface="標楷體" panose="03000509000000000000" pitchFamily="65" charset="-120"/>
                        </a:rPr>
                        <a:t>教師因執行政府補助計畫或產學合作計畫，於計畫期間申請公（差）假時，請檢附核定計畫</a:t>
                      </a:r>
                      <a:endParaRPr lang="en-US" altLang="zh-TW" sz="1900" b="0" dirty="0">
                        <a:solidFill>
                          <a:srgbClr val="000066"/>
                        </a:solidFill>
                        <a:latin typeface="標楷體" panose="03000509000000000000" pitchFamily="65" charset="-120"/>
                        <a:ea typeface="標楷體" panose="03000509000000000000" pitchFamily="65" charset="-12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900" b="0" dirty="0">
                          <a:solidFill>
                            <a:srgbClr val="000066"/>
                          </a:solidFill>
                          <a:latin typeface="標楷體" panose="03000509000000000000" pitchFamily="65" charset="-120"/>
                          <a:ea typeface="標楷體" panose="03000509000000000000" pitchFamily="65" charset="-120"/>
                        </a:rPr>
                        <a:t>  證明件或經費處理表。</a:t>
                      </a:r>
                      <a:endParaRPr lang="en-US" altLang="zh-TW" sz="1900" b="0" dirty="0">
                        <a:solidFill>
                          <a:srgbClr val="000066"/>
                        </a:solidFill>
                        <a:latin typeface="標楷體" panose="03000509000000000000" pitchFamily="65" charset="-120"/>
                        <a:ea typeface="標楷體" panose="03000509000000000000" pitchFamily="65" charset="-120"/>
                      </a:endParaRPr>
                    </a:p>
                    <a:p>
                      <a:pPr algn="just"/>
                      <a:r>
                        <a:rPr lang="en-US" altLang="zh-TW" sz="1900" b="0" dirty="0">
                          <a:solidFill>
                            <a:srgbClr val="000066"/>
                          </a:solidFill>
                          <a:latin typeface="標楷體" panose="03000509000000000000" pitchFamily="65" charset="-120"/>
                          <a:ea typeface="標楷體" panose="03000509000000000000" pitchFamily="65" charset="-120"/>
                        </a:rPr>
                        <a:t>3.</a:t>
                      </a:r>
                      <a:r>
                        <a:rPr lang="zh-TW" altLang="en-US" sz="1900" b="0" dirty="0">
                          <a:solidFill>
                            <a:srgbClr val="000066"/>
                          </a:solidFill>
                          <a:latin typeface="標楷體" panose="03000509000000000000" pitchFamily="65" charset="-120"/>
                          <a:ea typeface="標楷體" panose="03000509000000000000" pitchFamily="65" charset="-120"/>
                        </a:rPr>
                        <a:t>國內出差往返行程以一日為原則；但因車次時間無法準時到達時，得事前簽奉校長核准後，</a:t>
                      </a:r>
                      <a:endParaRPr lang="en-US" altLang="zh-TW" sz="1900" b="0" dirty="0">
                        <a:solidFill>
                          <a:srgbClr val="000066"/>
                        </a:solidFill>
                        <a:latin typeface="標楷體" panose="03000509000000000000" pitchFamily="65" charset="-120"/>
                        <a:ea typeface="標楷體" panose="03000509000000000000" pitchFamily="65" charset="-120"/>
                      </a:endParaRPr>
                    </a:p>
                    <a:p>
                      <a:pPr algn="just"/>
                      <a:r>
                        <a:rPr lang="zh-TW" altLang="en-US" sz="1900" b="0" dirty="0">
                          <a:solidFill>
                            <a:srgbClr val="000066"/>
                          </a:solidFill>
                          <a:latin typeface="標楷體" panose="03000509000000000000" pitchFamily="65" charset="-120"/>
                          <a:ea typeface="標楷體" panose="03000509000000000000" pitchFamily="65" charset="-120"/>
                        </a:rPr>
                        <a:t>  始得提前出發或酌予延長。</a:t>
                      </a:r>
                      <a:endParaRPr lang="en-US" altLang="zh-TW" sz="1900" b="0" dirty="0">
                        <a:solidFill>
                          <a:srgbClr val="000066"/>
                        </a:solidFill>
                        <a:latin typeface="標楷體" panose="03000509000000000000" pitchFamily="65" charset="-120"/>
                        <a:ea typeface="標楷體" panose="03000509000000000000" pitchFamily="65" charset="-120"/>
                      </a:endParaRPr>
                    </a:p>
                    <a:p>
                      <a:pPr algn="just"/>
                      <a:r>
                        <a:rPr lang="en-US" altLang="zh-TW" sz="1900" b="0" dirty="0">
                          <a:solidFill>
                            <a:srgbClr val="000066"/>
                          </a:solidFill>
                          <a:latin typeface="標楷體" panose="03000509000000000000" pitchFamily="65" charset="-120"/>
                          <a:ea typeface="標楷體" panose="03000509000000000000" pitchFamily="65" charset="-120"/>
                        </a:rPr>
                        <a:t>4.</a:t>
                      </a:r>
                      <a:r>
                        <a:rPr lang="zh-TW" altLang="en-US" sz="1900" b="0" dirty="0">
                          <a:solidFill>
                            <a:srgbClr val="000066"/>
                          </a:solidFill>
                          <a:latin typeface="標楷體" panose="03000509000000000000" pitchFamily="65" charset="-120"/>
                          <a:ea typeface="標楷體" panose="03000509000000000000" pitchFamily="65" charset="-120"/>
                        </a:rPr>
                        <a:t>如已支領審查（評審）費或出席費者，一律以公假登記。</a:t>
                      </a:r>
                      <a:endParaRPr lang="en-US" altLang="zh-TW" sz="1900" b="0" dirty="0">
                        <a:solidFill>
                          <a:srgbClr val="000066"/>
                        </a:solidFill>
                        <a:latin typeface="標楷體" panose="03000509000000000000" pitchFamily="65" charset="-120"/>
                        <a:ea typeface="標楷體" panose="03000509000000000000" pitchFamily="65" charset="-120"/>
                      </a:endParaRPr>
                    </a:p>
                    <a:p>
                      <a:pPr algn="just"/>
                      <a:r>
                        <a:rPr lang="en-US" altLang="zh-TW" sz="1900" b="0" dirty="0">
                          <a:solidFill>
                            <a:srgbClr val="002060"/>
                          </a:solidFill>
                          <a:latin typeface="標楷體" panose="03000509000000000000" pitchFamily="65" charset="-120"/>
                          <a:ea typeface="標楷體" panose="03000509000000000000" pitchFamily="65" charset="-120"/>
                        </a:rPr>
                        <a:t>5.</a:t>
                      </a:r>
                      <a:r>
                        <a:rPr lang="zh-TW" altLang="en-US" sz="1900" b="0" dirty="0">
                          <a:solidFill>
                            <a:srgbClr val="002060"/>
                          </a:solidFill>
                          <a:latin typeface="標楷體" panose="03000509000000000000" pitchFamily="65" charset="-120"/>
                          <a:ea typeface="標楷體" panose="03000509000000000000" pitchFamily="65" charset="-120"/>
                        </a:rPr>
                        <a:t>申請國外公</a:t>
                      </a:r>
                      <a:r>
                        <a:rPr lang="en-US" altLang="zh-TW" sz="1900" b="0" dirty="0">
                          <a:solidFill>
                            <a:srgbClr val="002060"/>
                          </a:solidFill>
                          <a:latin typeface="標楷體" panose="03000509000000000000" pitchFamily="65" charset="-120"/>
                          <a:ea typeface="標楷體" panose="03000509000000000000" pitchFamily="65" charset="-120"/>
                        </a:rPr>
                        <a:t>(</a:t>
                      </a:r>
                      <a:r>
                        <a:rPr lang="zh-TW" altLang="en-US" sz="1900" b="0" dirty="0">
                          <a:solidFill>
                            <a:srgbClr val="002060"/>
                          </a:solidFill>
                          <a:latin typeface="標楷體" panose="03000509000000000000" pitchFamily="65" charset="-120"/>
                          <a:ea typeface="標楷體" panose="03000509000000000000" pitchFamily="65" charset="-120"/>
                        </a:rPr>
                        <a:t>差</a:t>
                      </a:r>
                      <a:r>
                        <a:rPr lang="en-US" altLang="zh-TW" sz="1900" b="0" dirty="0">
                          <a:solidFill>
                            <a:srgbClr val="002060"/>
                          </a:solidFill>
                          <a:latin typeface="標楷體" panose="03000509000000000000" pitchFamily="65" charset="-120"/>
                          <a:ea typeface="標楷體" panose="03000509000000000000" pitchFamily="65" charset="-120"/>
                        </a:rPr>
                        <a:t>)</a:t>
                      </a:r>
                      <a:r>
                        <a:rPr lang="zh-TW" altLang="en-US" sz="1900" b="0" dirty="0">
                          <a:solidFill>
                            <a:srgbClr val="002060"/>
                          </a:solidFill>
                          <a:latin typeface="標楷體" panose="03000509000000000000" pitchFamily="65" charset="-120"/>
                          <a:ea typeface="標楷體" panose="03000509000000000000" pitchFamily="65" charset="-120"/>
                        </a:rPr>
                        <a:t>假，應視任務性質及事實需要，以儘量縮短行程為原則，於出差前簽報校</a:t>
                      </a:r>
                      <a:endParaRPr lang="en-US" altLang="zh-TW" sz="1900" b="0" dirty="0">
                        <a:solidFill>
                          <a:srgbClr val="002060"/>
                        </a:solidFill>
                        <a:latin typeface="標楷體" panose="03000509000000000000" pitchFamily="65" charset="-120"/>
                        <a:ea typeface="標楷體" panose="03000509000000000000" pitchFamily="65" charset="-120"/>
                      </a:endParaRPr>
                    </a:p>
                    <a:p>
                      <a:pPr algn="just"/>
                      <a:r>
                        <a:rPr lang="zh-TW" altLang="en-US" sz="1900" b="0" dirty="0">
                          <a:solidFill>
                            <a:srgbClr val="002060"/>
                          </a:solidFill>
                          <a:latin typeface="標楷體" panose="03000509000000000000" pitchFamily="65" charset="-120"/>
                          <a:ea typeface="標楷體" panose="03000509000000000000" pitchFamily="65" charset="-120"/>
                        </a:rPr>
                        <a:t>  長核准出差行程及日數；除有不可歸責於出差人員之事由外，非經事先核准，不得延期返國。</a:t>
                      </a:r>
                      <a:endParaRPr lang="en-US" altLang="zh-TW" sz="1900" b="0" dirty="0">
                        <a:solidFill>
                          <a:srgbClr val="002060"/>
                        </a:solidFill>
                        <a:latin typeface="標楷體" panose="03000509000000000000" pitchFamily="65" charset="-120"/>
                        <a:ea typeface="標楷體" panose="03000509000000000000" pitchFamily="65" charset="-120"/>
                      </a:endParaRPr>
                    </a:p>
                    <a:p>
                      <a:pPr algn="just"/>
                      <a:r>
                        <a:rPr lang="en-US" altLang="zh-TW" sz="1900" b="0" dirty="0">
                          <a:solidFill>
                            <a:srgbClr val="002060"/>
                          </a:solidFill>
                          <a:latin typeface="標楷體" panose="03000509000000000000" pitchFamily="65" charset="-120"/>
                          <a:ea typeface="標楷體" panose="03000509000000000000" pitchFamily="65" charset="-120"/>
                        </a:rPr>
                        <a:t>6.</a:t>
                      </a:r>
                      <a:r>
                        <a:rPr lang="zh-TW" altLang="en-US" sz="1900" b="0" dirty="0">
                          <a:solidFill>
                            <a:srgbClr val="002060"/>
                          </a:solidFill>
                          <a:latin typeface="標楷體" panose="03000509000000000000" pitchFamily="65" charset="-120"/>
                          <a:ea typeface="標楷體" panose="03000509000000000000" pitchFamily="65" charset="-120"/>
                        </a:rPr>
                        <a:t>國外之公</a:t>
                      </a:r>
                      <a:r>
                        <a:rPr lang="en-US" altLang="zh-TW" sz="1900" b="0" dirty="0">
                          <a:solidFill>
                            <a:srgbClr val="002060"/>
                          </a:solidFill>
                          <a:latin typeface="標楷體" panose="03000509000000000000" pitchFamily="65" charset="-120"/>
                          <a:ea typeface="標楷體" panose="03000509000000000000" pitchFamily="65" charset="-120"/>
                        </a:rPr>
                        <a:t>(</a:t>
                      </a:r>
                      <a:r>
                        <a:rPr lang="zh-TW" altLang="en-US" sz="1900" b="0" dirty="0">
                          <a:solidFill>
                            <a:srgbClr val="002060"/>
                          </a:solidFill>
                          <a:latin typeface="標楷體" panose="03000509000000000000" pitchFamily="65" charset="-120"/>
                          <a:ea typeface="標楷體" panose="03000509000000000000" pitchFamily="65" charset="-120"/>
                        </a:rPr>
                        <a:t>差</a:t>
                      </a:r>
                      <a:r>
                        <a:rPr lang="en-US" altLang="zh-TW" sz="1900" b="0" dirty="0">
                          <a:solidFill>
                            <a:srgbClr val="002060"/>
                          </a:solidFill>
                          <a:latin typeface="標楷體" panose="03000509000000000000" pitchFamily="65" charset="-120"/>
                          <a:ea typeface="標楷體" panose="03000509000000000000" pitchFamily="65" charset="-120"/>
                        </a:rPr>
                        <a:t>)</a:t>
                      </a:r>
                      <a:r>
                        <a:rPr lang="zh-TW" altLang="en-US" sz="1900" b="0" dirty="0">
                          <a:solidFill>
                            <a:srgbClr val="002060"/>
                          </a:solidFill>
                          <a:latin typeface="標楷體" panose="03000509000000000000" pitchFamily="65" charset="-120"/>
                          <a:ea typeface="標楷體" panose="03000509000000000000" pitchFamily="65" charset="-120"/>
                        </a:rPr>
                        <a:t>假以國際會議或活動日數加計往返所需日數為上限計算，有關往返所需日數上</a:t>
                      </a:r>
                      <a:endParaRPr lang="en-US" altLang="zh-TW" sz="1900" b="0" dirty="0">
                        <a:solidFill>
                          <a:srgbClr val="002060"/>
                        </a:solidFill>
                        <a:latin typeface="標楷體" panose="03000509000000000000" pitchFamily="65" charset="-120"/>
                        <a:ea typeface="標楷體" panose="03000509000000000000" pitchFamily="65" charset="-120"/>
                      </a:endParaRPr>
                    </a:p>
                    <a:p>
                      <a:pPr algn="just"/>
                      <a:r>
                        <a:rPr lang="zh-TW" altLang="en-US" sz="1900" b="0" dirty="0">
                          <a:solidFill>
                            <a:srgbClr val="002060"/>
                          </a:solidFill>
                          <a:latin typeface="標楷體" panose="03000509000000000000" pitchFamily="65" charset="-120"/>
                          <a:ea typeface="標楷體" panose="03000509000000000000" pitchFamily="65" charset="-120"/>
                        </a:rPr>
                        <a:t>  限如下</a:t>
                      </a:r>
                      <a:r>
                        <a:rPr lang="en-US" altLang="zh-TW" sz="1900" b="0" dirty="0">
                          <a:solidFill>
                            <a:srgbClr val="002060"/>
                          </a:solidFill>
                          <a:latin typeface="標楷體" panose="03000509000000000000" pitchFamily="65" charset="-120"/>
                          <a:ea typeface="標楷體" panose="03000509000000000000" pitchFamily="65" charset="-120"/>
                        </a:rPr>
                        <a:t>:</a:t>
                      </a:r>
                    </a:p>
                    <a:p>
                      <a:pPr marL="0" indent="0" algn="just">
                        <a:buFont typeface="Wingdings" panose="05000000000000000000" pitchFamily="2" charset="2"/>
                        <a:buNone/>
                      </a:pPr>
                      <a:r>
                        <a:rPr lang="zh-TW" altLang="en-US" sz="1900" b="0" dirty="0">
                          <a:solidFill>
                            <a:srgbClr val="002060"/>
                          </a:solidFill>
                          <a:latin typeface="標楷體" panose="03000509000000000000" pitchFamily="65" charset="-120"/>
                          <a:ea typeface="標楷體" panose="03000509000000000000" pitchFamily="65" charset="-120"/>
                        </a:rPr>
                        <a:t>  ▓大陸地區：二天。  ▓亞太地區：二天。  ▓歐美地區：三天。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11" name="七角星形 10"/>
          <p:cNvSpPr/>
          <p:nvPr/>
        </p:nvSpPr>
        <p:spPr>
          <a:xfrm>
            <a:off x="5015880" y="476672"/>
            <a:ext cx="2232248"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1433588" y="6024323"/>
            <a:ext cx="578416" cy="400110"/>
          </a:xfrm>
          <a:prstGeom prst="rect">
            <a:avLst/>
          </a:prstGeom>
          <a:noFill/>
        </p:spPr>
        <p:txBody>
          <a:bodyPr wrap="square" rtlCol="0">
            <a:spAutoFit/>
          </a:bodyPr>
          <a:lstStyle/>
          <a:p>
            <a:r>
              <a:rPr lang="en-US" altLang="zh-TW" sz="2000" dirty="0"/>
              <a:t>17</a:t>
            </a:r>
            <a:endParaRPr lang="zh-TW" altLang="en-US" sz="2000" dirty="0"/>
          </a:p>
        </p:txBody>
      </p:sp>
    </p:spTree>
    <p:extLst>
      <p:ext uri="{BB962C8B-B14F-4D97-AF65-F5344CB8AC3E}">
        <p14:creationId xmlns:p14="http://schemas.microsoft.com/office/powerpoint/2010/main" val="109065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生活津貼</a:t>
            </a:r>
          </a:p>
        </p:txBody>
      </p:sp>
      <p:sp>
        <p:nvSpPr>
          <p:cNvPr id="9" name="摺角紙張 8"/>
          <p:cNvSpPr/>
          <p:nvPr/>
        </p:nvSpPr>
        <p:spPr bwMode="auto">
          <a:xfrm>
            <a:off x="1440817" y="1400321"/>
            <a:ext cx="9623735" cy="5125023"/>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nvPr>
        </p:nvGraphicFramePr>
        <p:xfrm>
          <a:off x="1738282" y="1643051"/>
          <a:ext cx="8424936" cy="4594261"/>
        </p:xfrm>
        <a:graphic>
          <a:graphicData uri="http://schemas.openxmlformats.org/drawingml/2006/table">
            <a:tbl>
              <a:tblPr firstRow="1" bandRow="1">
                <a:tableStyleId>{1FECB4D8-DB02-4DC6-A0A2-4F2EBAE1DC90}</a:tableStyleId>
              </a:tblPr>
              <a:tblGrid>
                <a:gridCol w="1638654">
                  <a:extLst>
                    <a:ext uri="{9D8B030D-6E8A-4147-A177-3AD203B41FA5}">
                      <a16:colId xmlns:a16="http://schemas.microsoft.com/office/drawing/2014/main" val="1363594635"/>
                    </a:ext>
                  </a:extLst>
                </a:gridCol>
                <a:gridCol w="6786282">
                  <a:extLst>
                    <a:ext uri="{9D8B030D-6E8A-4147-A177-3AD203B41FA5}">
                      <a16:colId xmlns:a16="http://schemas.microsoft.com/office/drawing/2014/main" val="770106994"/>
                    </a:ext>
                  </a:extLst>
                </a:gridCol>
              </a:tblGrid>
              <a:tr h="740911">
                <a:tc>
                  <a:txBody>
                    <a:bodyPr/>
                    <a:lstStyle/>
                    <a:p>
                      <a:pPr marL="90805">
                        <a:lnSpc>
                          <a:spcPct val="100000"/>
                        </a:lnSpc>
                        <a:spcBef>
                          <a:spcPts val="305"/>
                        </a:spcBef>
                      </a:pPr>
                      <a:r>
                        <a:rPr lang="zh-TW" altLang="en-US" sz="2000" b="1" spc="-15" dirty="0">
                          <a:solidFill>
                            <a:srgbClr val="0C279C"/>
                          </a:solidFill>
                          <a:latin typeface="標楷體" panose="03000509000000000000" pitchFamily="65" charset="-120"/>
                          <a:ea typeface="標楷體" panose="03000509000000000000" pitchFamily="65" charset="-120"/>
                          <a:cs typeface="微軟正黑體"/>
                        </a:rPr>
                        <a:t>結婚補助</a:t>
                      </a:r>
                      <a:endParaRPr lang="zh-TW" altLang="en-US" sz="2000" dirty="0">
                        <a:latin typeface="標楷體" panose="03000509000000000000" pitchFamily="65" charset="-120"/>
                        <a:ea typeface="標楷體" panose="03000509000000000000" pitchFamily="65" charset="-120"/>
                        <a:cs typeface="微軟正黑體"/>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434340" indent="-342900">
                        <a:lnSpc>
                          <a:spcPct val="100000"/>
                        </a:lnSpc>
                        <a:spcBef>
                          <a:spcPts val="305"/>
                        </a:spcBef>
                        <a:buFont typeface="Wingdings"/>
                        <a:buChar char=""/>
                        <a:tabLst>
                          <a:tab pos="434340" algn="l"/>
                        </a:tabLst>
                      </a:pPr>
                      <a:r>
                        <a:rPr lang="zh-TW" altLang="en-US" sz="2000" dirty="0">
                          <a:solidFill>
                            <a:srgbClr val="0C279C"/>
                          </a:solidFill>
                          <a:latin typeface="標楷體" panose="03000509000000000000" pitchFamily="65" charset="-120"/>
                          <a:ea typeface="標楷體" panose="03000509000000000000" pitchFamily="65" charset="-120"/>
                          <a:cs typeface="微軟正黑體"/>
                        </a:rPr>
                        <a:t>補助</a:t>
                      </a:r>
                      <a:r>
                        <a:rPr lang="en-US" altLang="zh-TW" sz="2000" dirty="0">
                          <a:solidFill>
                            <a:srgbClr val="FF0000"/>
                          </a:solidFill>
                          <a:latin typeface="標楷體" panose="03000509000000000000" pitchFamily="65" charset="-120"/>
                          <a:ea typeface="標楷體" panose="03000509000000000000" pitchFamily="65" charset="-120"/>
                          <a:cs typeface="微軟正黑體"/>
                        </a:rPr>
                        <a:t>2</a:t>
                      </a:r>
                      <a:r>
                        <a:rPr lang="zh-TW" altLang="en-US" sz="2000" spc="-10" dirty="0">
                          <a:solidFill>
                            <a:srgbClr val="FF0000"/>
                          </a:solidFill>
                          <a:latin typeface="標楷體" panose="03000509000000000000" pitchFamily="65" charset="-120"/>
                          <a:ea typeface="標楷體" panose="03000509000000000000" pitchFamily="65" charset="-120"/>
                          <a:cs typeface="微軟正黑體"/>
                        </a:rPr>
                        <a:t>個月薪俸額</a:t>
                      </a:r>
                      <a:endParaRPr lang="zh-TW" altLang="en-US" sz="2000" dirty="0">
                        <a:latin typeface="標楷體" panose="03000509000000000000" pitchFamily="65" charset="-120"/>
                        <a:ea typeface="標楷體" panose="03000509000000000000" pitchFamily="65" charset="-120"/>
                        <a:cs typeface="微軟正黑體"/>
                      </a:endParaRPr>
                    </a:p>
                    <a:p>
                      <a:pPr marL="434340" indent="-342900">
                        <a:lnSpc>
                          <a:spcPts val="1900"/>
                        </a:lnSpc>
                        <a:buFont typeface="Wingdings"/>
                        <a:buChar char=""/>
                        <a:tabLst>
                          <a:tab pos="434340" algn="l"/>
                        </a:tabLst>
                      </a:pPr>
                      <a:r>
                        <a:rPr lang="zh-TW" altLang="en-US" sz="2000" spc="-5" dirty="0">
                          <a:solidFill>
                            <a:srgbClr val="0C279C"/>
                          </a:solidFill>
                          <a:latin typeface="標楷體" panose="03000509000000000000" pitchFamily="65" charset="-120"/>
                          <a:ea typeface="標楷體" panose="03000509000000000000" pitchFamily="65" charset="-120"/>
                          <a:cs typeface="微軟正黑體"/>
                        </a:rPr>
                        <a:t>以事實發生之日起</a:t>
                      </a:r>
                      <a:r>
                        <a:rPr lang="zh-TW" altLang="en-US" sz="2000" b="1" kern="1200" dirty="0">
                          <a:solidFill>
                            <a:srgbClr val="0C279C"/>
                          </a:solidFill>
                          <a:latin typeface="標楷體" panose="03000509000000000000" pitchFamily="65" charset="-120"/>
                          <a:ea typeface="標楷體" panose="03000509000000000000" pitchFamily="65" charset="-120"/>
                          <a:cs typeface="微軟正黑體"/>
                        </a:rPr>
                        <a:t>３</a:t>
                      </a:r>
                      <a:r>
                        <a:rPr lang="zh-TW" altLang="en-US" sz="2000" spc="-5" dirty="0">
                          <a:solidFill>
                            <a:srgbClr val="0C279C"/>
                          </a:solidFill>
                          <a:latin typeface="標楷體" panose="03000509000000000000" pitchFamily="65" charset="-120"/>
                          <a:ea typeface="標楷體" panose="03000509000000000000" pitchFamily="65" charset="-120"/>
                          <a:cs typeface="微軟正黑體"/>
                        </a:rPr>
                        <a:t>個月內申請</a:t>
                      </a:r>
                      <a:endParaRPr lang="zh-TW" altLang="en-US" sz="2000" dirty="0">
                        <a:latin typeface="標楷體" panose="03000509000000000000" pitchFamily="65" charset="-120"/>
                        <a:ea typeface="標楷體" panose="03000509000000000000" pitchFamily="65" charset="-120"/>
                        <a:cs typeface="微軟正黑體"/>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20269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spc="-15" dirty="0">
                          <a:solidFill>
                            <a:srgbClr val="072EA0"/>
                          </a:solidFill>
                          <a:latin typeface="標楷體" panose="03000509000000000000" pitchFamily="65" charset="-120"/>
                          <a:ea typeface="標楷體" panose="03000509000000000000" pitchFamily="65" charset="-120"/>
                          <a:cs typeface="微軟正黑體"/>
                        </a:rPr>
                        <a:t>子女教育</a:t>
                      </a:r>
                      <a:r>
                        <a:rPr lang="zh-TW" altLang="en-US" sz="2000" b="1" spc="-25" dirty="0">
                          <a:solidFill>
                            <a:srgbClr val="072EA0"/>
                          </a:solidFill>
                          <a:latin typeface="標楷體" panose="03000509000000000000" pitchFamily="65" charset="-120"/>
                          <a:ea typeface="標楷體" panose="03000509000000000000" pitchFamily="65" charset="-120"/>
                          <a:cs typeface="微軟正黑體"/>
                        </a:rPr>
                        <a:t>補助</a:t>
                      </a:r>
                      <a:endParaRPr lang="zh-TW" altLang="en-US" sz="2000" dirty="0">
                        <a:latin typeface="標楷體" panose="03000509000000000000" pitchFamily="65" charset="-120"/>
                        <a:ea typeface="標楷體" panose="03000509000000000000" pitchFamily="65" charset="-120"/>
                        <a:cs typeface="微軟正黑體"/>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b="1"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91440" marR="83820" algn="just">
                        <a:lnSpc>
                          <a:spcPts val="2300"/>
                        </a:lnSpc>
                        <a:spcBef>
                          <a:spcPts val="1445"/>
                        </a:spcBef>
                      </a:pPr>
                      <a:r>
                        <a:rPr lang="zh-TW" altLang="en-US" sz="2000" b="1" kern="1200" spc="-5" dirty="0">
                          <a:solidFill>
                            <a:srgbClr val="0C279C"/>
                          </a:solidFill>
                          <a:latin typeface="標楷體" panose="03000509000000000000" pitchFamily="65" charset="-120"/>
                          <a:ea typeface="標楷體" panose="03000509000000000000" pitchFamily="65" charset="-120"/>
                          <a:cs typeface="+mn-cs"/>
                        </a:rPr>
                        <a:t>就讀</a:t>
                      </a:r>
                      <a:r>
                        <a:rPr lang="zh-TW" altLang="en-US" sz="2000" b="1" kern="1200" spc="-5" dirty="0">
                          <a:solidFill>
                            <a:srgbClr val="FF0000"/>
                          </a:solidFill>
                          <a:latin typeface="標楷體" panose="03000509000000000000" pitchFamily="65" charset="-120"/>
                          <a:ea typeface="標楷體" panose="03000509000000000000" pitchFamily="65" charset="-120"/>
                          <a:cs typeface="+mn-cs"/>
                        </a:rPr>
                        <a:t>政府立案之公私立大專以下小學以上學校肄業正式生</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，可按規定申請子女教育補助。</a:t>
                      </a:r>
                      <a:endParaRPr lang="en-US" altLang="zh-TW" sz="2000" b="1" kern="1200" spc="-5" dirty="0">
                        <a:solidFill>
                          <a:srgbClr val="0C279C"/>
                        </a:solidFill>
                        <a:latin typeface="標楷體" panose="03000509000000000000" pitchFamily="65" charset="-120"/>
                        <a:ea typeface="標楷體" panose="03000509000000000000" pitchFamily="65" charset="-120"/>
                        <a:cs typeface="+mn-cs"/>
                      </a:endParaRPr>
                    </a:p>
                    <a:p>
                      <a:pPr marL="91440" marR="83820" algn="just">
                        <a:lnSpc>
                          <a:spcPts val="2300"/>
                        </a:lnSpc>
                        <a:spcBef>
                          <a:spcPts val="1445"/>
                        </a:spcBef>
                      </a:pPr>
                      <a:r>
                        <a:rPr lang="zh-TW" altLang="en-US" sz="2000" b="1" kern="1200" spc="-5" dirty="0">
                          <a:solidFill>
                            <a:srgbClr val="0C279C"/>
                          </a:solidFill>
                          <a:latin typeface="標楷體" panose="03000509000000000000" pitchFamily="65" charset="-120"/>
                          <a:ea typeface="標楷體" panose="03000509000000000000" pitchFamily="65" charset="-120"/>
                          <a:cs typeface="+mn-cs"/>
                        </a:rPr>
                        <a:t>請至人事室網頁</a:t>
                      </a:r>
                      <a:r>
                        <a:rPr lang="en-US" altLang="zh-TW" sz="2000" b="1" kern="1200" spc="-5" dirty="0">
                          <a:solidFill>
                            <a:srgbClr val="0C279C"/>
                          </a:solidFill>
                          <a:latin typeface="標楷體" panose="03000509000000000000" pitchFamily="65" charset="-120"/>
                          <a:ea typeface="標楷體" panose="03000509000000000000" pitchFamily="65" charset="-120"/>
                          <a:cs typeface="+mn-cs"/>
                        </a:rPr>
                        <a:t>/</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表格下載，列印申請書，</a:t>
                      </a:r>
                      <a:r>
                        <a:rPr lang="zh-TW" altLang="en-US" sz="2000" b="1" kern="1200" spc="-5" dirty="0">
                          <a:solidFill>
                            <a:srgbClr val="7030A0"/>
                          </a:solidFill>
                          <a:latin typeface="標楷體" panose="03000509000000000000" pitchFamily="65" charset="-120"/>
                          <a:ea typeface="標楷體" panose="03000509000000000000" pitchFamily="65" charset="-120"/>
                          <a:cs typeface="+mn-cs"/>
                        </a:rPr>
                        <a:t>於本校第一次申辦者，須檢附戶口名簿影本，並檢附相關繳費通知單據，如為影本，請簽名或加蓋私章</a:t>
                      </a:r>
                      <a:r>
                        <a:rPr lang="en-US" altLang="zh-TW" sz="2000" b="1" kern="1200" spc="-5" dirty="0">
                          <a:solidFill>
                            <a:srgbClr val="0C279C"/>
                          </a:solidFill>
                          <a:latin typeface="標楷體" panose="03000509000000000000" pitchFamily="65" charset="-120"/>
                          <a:ea typeface="標楷體" panose="03000509000000000000" pitchFamily="65" charset="-120"/>
                          <a:cs typeface="+mn-cs"/>
                        </a:rPr>
                        <a:t>(</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如以信用卡繳費者，仍請檢附繳費通知單</a:t>
                      </a:r>
                      <a:r>
                        <a:rPr lang="en-US" altLang="zh-TW" sz="2000" b="1" kern="1200" spc="-5" dirty="0">
                          <a:solidFill>
                            <a:srgbClr val="0C279C"/>
                          </a:solidFill>
                          <a:latin typeface="標楷體" panose="03000509000000000000" pitchFamily="65" charset="-120"/>
                          <a:ea typeface="標楷體" panose="03000509000000000000" pitchFamily="65" charset="-120"/>
                          <a:cs typeface="+mn-cs"/>
                        </a:rPr>
                        <a:t>)</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，送人事室辦理核銷手續。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1826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spc="-15" dirty="0">
                          <a:solidFill>
                            <a:srgbClr val="0C279C"/>
                          </a:solidFill>
                          <a:latin typeface="標楷體" panose="03000509000000000000" pitchFamily="65" charset="-120"/>
                          <a:ea typeface="標楷體" panose="03000509000000000000" pitchFamily="65" charset="-120"/>
                          <a:cs typeface="微軟正黑體"/>
                        </a:rPr>
                        <a:t>生活津貼</a:t>
                      </a:r>
                      <a:r>
                        <a:rPr lang="en-US" altLang="zh-TW" sz="2000" b="1" spc="-15" dirty="0">
                          <a:solidFill>
                            <a:srgbClr val="0C279C"/>
                          </a:solidFill>
                          <a:latin typeface="標楷體" panose="03000509000000000000" pitchFamily="65" charset="-120"/>
                          <a:ea typeface="標楷體" panose="03000509000000000000" pitchFamily="65" charset="-120"/>
                          <a:cs typeface="微軟正黑體"/>
                        </a:rPr>
                        <a:t>_</a:t>
                      </a:r>
                      <a:r>
                        <a:rPr lang="zh-TW" altLang="en-US" sz="2000" b="1" spc="-15" dirty="0">
                          <a:solidFill>
                            <a:srgbClr val="0C279C"/>
                          </a:solidFill>
                          <a:latin typeface="標楷體" panose="03000509000000000000" pitchFamily="65" charset="-120"/>
                          <a:ea typeface="標楷體" panose="03000509000000000000" pitchFamily="65" charset="-120"/>
                          <a:cs typeface="微軟正黑體"/>
                        </a:rPr>
                        <a:t>眷屬喪葬</a:t>
                      </a:r>
                      <a:r>
                        <a:rPr lang="zh-TW" altLang="en-US" sz="2000" b="1" spc="-30" dirty="0">
                          <a:solidFill>
                            <a:srgbClr val="0C279C"/>
                          </a:solidFill>
                          <a:latin typeface="標楷體" panose="03000509000000000000" pitchFamily="65" charset="-120"/>
                          <a:ea typeface="標楷體" panose="03000509000000000000" pitchFamily="65" charset="-120"/>
                          <a:cs typeface="微軟正黑體"/>
                        </a:rPr>
                        <a:t>補助</a:t>
                      </a:r>
                      <a:endParaRPr lang="zh-TW" altLang="en-US" sz="2000" dirty="0">
                        <a:latin typeface="標楷體" panose="03000509000000000000" pitchFamily="65" charset="-120"/>
                        <a:ea typeface="標楷體" panose="03000509000000000000" pitchFamily="65" charset="-120"/>
                        <a:cs typeface="微軟正黑體"/>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b="1"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434340" indent="-342900">
                        <a:lnSpc>
                          <a:spcPct val="100000"/>
                        </a:lnSpc>
                        <a:spcBef>
                          <a:spcPts val="315"/>
                        </a:spcBef>
                        <a:buFont typeface="Wingdings"/>
                        <a:buChar char=""/>
                        <a:tabLst>
                          <a:tab pos="434340" algn="l"/>
                        </a:tabLst>
                      </a:pPr>
                      <a:r>
                        <a:rPr lang="zh-TW" altLang="en-US" sz="2000" b="1" kern="1200" spc="-5" dirty="0">
                          <a:solidFill>
                            <a:srgbClr val="0C279C"/>
                          </a:solidFill>
                          <a:latin typeface="標楷體" panose="03000509000000000000" pitchFamily="65" charset="-120"/>
                          <a:ea typeface="標楷體" panose="03000509000000000000" pitchFamily="65" charset="-120"/>
                          <a:cs typeface="+mn-cs"/>
                        </a:rPr>
                        <a:t>父母及配偶：</a:t>
                      </a:r>
                      <a:r>
                        <a:rPr lang="zh-TW" altLang="en-US" sz="2000" b="1" spc="-5" dirty="0">
                          <a:solidFill>
                            <a:srgbClr val="FF0000"/>
                          </a:solidFill>
                          <a:latin typeface="標楷體" panose="03000509000000000000" pitchFamily="65" charset="-120"/>
                          <a:ea typeface="標楷體" panose="03000509000000000000" pitchFamily="65" charset="-120"/>
                          <a:cs typeface="微軟正黑體"/>
                        </a:rPr>
                        <a:t>５個月薪俸額</a:t>
                      </a:r>
                      <a:r>
                        <a:rPr lang="zh-TW" altLang="en-US" sz="2000" spc="-50" dirty="0">
                          <a:solidFill>
                            <a:srgbClr val="072EA0"/>
                          </a:solidFill>
                          <a:latin typeface="標楷體" panose="03000509000000000000" pitchFamily="65" charset="-120"/>
                          <a:ea typeface="標楷體" panose="03000509000000000000" pitchFamily="65" charset="-120"/>
                          <a:cs typeface="微軟正黑體"/>
                        </a:rPr>
                        <a:t>。</a:t>
                      </a:r>
                      <a:endParaRPr lang="zh-TW" altLang="en-US" sz="2000" dirty="0">
                        <a:latin typeface="標楷體" panose="03000509000000000000" pitchFamily="65" charset="-120"/>
                        <a:ea typeface="標楷體" panose="03000509000000000000" pitchFamily="65" charset="-120"/>
                        <a:cs typeface="微軟正黑體"/>
                      </a:endParaRPr>
                    </a:p>
                    <a:p>
                      <a:pPr marL="434340" indent="-342900">
                        <a:lnSpc>
                          <a:spcPct val="100000"/>
                        </a:lnSpc>
                        <a:buFont typeface="Wingdings"/>
                        <a:buChar char=""/>
                        <a:tabLst>
                          <a:tab pos="434340" algn="l"/>
                        </a:tabLst>
                      </a:pPr>
                      <a:r>
                        <a:rPr lang="zh-TW" altLang="en-US" sz="2000" b="1" kern="1200" spc="-5" dirty="0">
                          <a:solidFill>
                            <a:srgbClr val="0C279C"/>
                          </a:solidFill>
                          <a:latin typeface="標楷體" panose="03000509000000000000" pitchFamily="65" charset="-120"/>
                          <a:ea typeface="標楷體" panose="03000509000000000000" pitchFamily="65" charset="-120"/>
                          <a:cs typeface="+mn-cs"/>
                        </a:rPr>
                        <a:t>子女：</a:t>
                      </a:r>
                      <a:r>
                        <a:rPr lang="zh-TW" altLang="en-US" sz="2000" b="1" dirty="0">
                          <a:solidFill>
                            <a:srgbClr val="FF0000"/>
                          </a:solidFill>
                          <a:latin typeface="標楷體" panose="03000509000000000000" pitchFamily="65" charset="-120"/>
                          <a:ea typeface="標楷體" panose="03000509000000000000" pitchFamily="65" charset="-120"/>
                          <a:cs typeface="微軟正黑體"/>
                        </a:rPr>
                        <a:t>３個月薪俸額</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，以未滿</a:t>
                      </a:r>
                      <a:r>
                        <a:rPr lang="en-US" altLang="zh-TW" sz="2000" b="1" kern="1200" spc="-5" dirty="0">
                          <a:solidFill>
                            <a:srgbClr val="0C279C"/>
                          </a:solidFill>
                          <a:latin typeface="標楷體" panose="03000509000000000000" pitchFamily="65" charset="-120"/>
                          <a:ea typeface="標楷體" panose="03000509000000000000" pitchFamily="65" charset="-120"/>
                          <a:cs typeface="+mn-cs"/>
                        </a:rPr>
                        <a:t>20</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歲、未婚且無職業者為限。但未婚子女年滿</a:t>
                      </a:r>
                      <a:r>
                        <a:rPr lang="en-US" altLang="zh-TW" sz="2000" b="1" kern="1200" spc="-5" dirty="0">
                          <a:solidFill>
                            <a:srgbClr val="0C279C"/>
                          </a:solidFill>
                          <a:latin typeface="標楷體" panose="03000509000000000000" pitchFamily="65" charset="-120"/>
                          <a:ea typeface="標楷體" panose="03000509000000000000" pitchFamily="65" charset="-120"/>
                          <a:cs typeface="+mn-cs"/>
                        </a:rPr>
                        <a:t>20</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歲在校肄業確無職業或無力謀生，必須仰賴申請人扶養者，不在此限。</a:t>
                      </a:r>
                    </a:p>
                    <a:p>
                      <a:pPr marL="434340" indent="-342900">
                        <a:lnSpc>
                          <a:spcPct val="100000"/>
                        </a:lnSpc>
                        <a:buFont typeface="Wingdings"/>
                        <a:buChar char=""/>
                        <a:tabLst>
                          <a:tab pos="434340" algn="l"/>
                        </a:tabLst>
                      </a:pPr>
                      <a:r>
                        <a:rPr lang="zh-TW" altLang="en-US" sz="2000" b="1" kern="1200" spc="-5" dirty="0">
                          <a:solidFill>
                            <a:srgbClr val="0C279C"/>
                          </a:solidFill>
                          <a:latin typeface="標楷體" panose="03000509000000000000" pitchFamily="65" charset="-120"/>
                          <a:ea typeface="標楷體" panose="03000509000000000000" pitchFamily="65" charset="-120"/>
                          <a:cs typeface="+mn-cs"/>
                        </a:rPr>
                        <a:t>以事實發生</a:t>
                      </a:r>
                      <a:r>
                        <a:rPr lang="zh-TW" altLang="en-US" sz="2000" b="1" dirty="0">
                          <a:solidFill>
                            <a:srgbClr val="FF0000"/>
                          </a:solidFill>
                          <a:latin typeface="標楷體" panose="03000509000000000000" pitchFamily="65" charset="-120"/>
                          <a:ea typeface="標楷體" panose="03000509000000000000" pitchFamily="65" charset="-120"/>
                          <a:cs typeface="微軟正黑體"/>
                        </a:rPr>
                        <a:t>３個月內</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申請。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92582797"/>
                  </a:ext>
                </a:extLst>
              </a:tr>
            </a:tbl>
          </a:graphicData>
        </a:graphic>
      </p:graphicFrame>
      <p:sp>
        <p:nvSpPr>
          <p:cNvPr id="8" name="七角星形 7"/>
          <p:cNvSpPr/>
          <p:nvPr/>
        </p:nvSpPr>
        <p:spPr>
          <a:xfrm>
            <a:off x="4258356" y="477064"/>
            <a:ext cx="3675287" cy="87795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0723131" y="5257624"/>
            <a:ext cx="578416" cy="400110"/>
          </a:xfrm>
          <a:prstGeom prst="rect">
            <a:avLst/>
          </a:prstGeom>
          <a:noFill/>
        </p:spPr>
        <p:txBody>
          <a:bodyPr wrap="square" rtlCol="0">
            <a:spAutoFit/>
          </a:bodyPr>
          <a:lstStyle/>
          <a:p>
            <a:r>
              <a:rPr lang="en-US" altLang="zh-TW" sz="2000" dirty="0"/>
              <a:t>18</a:t>
            </a:r>
            <a:endParaRPr lang="zh-TW" altLang="en-US" sz="2000" dirty="0"/>
          </a:p>
        </p:txBody>
      </p:sp>
    </p:spTree>
    <p:extLst>
      <p:ext uri="{BB962C8B-B14F-4D97-AF65-F5344CB8AC3E}">
        <p14:creationId xmlns:p14="http://schemas.microsoft.com/office/powerpoint/2010/main" val="13604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99"/>
                </a:solidFill>
                <a:latin typeface="標楷體" panose="03000509000000000000" pitchFamily="65" charset="-120"/>
                <a:ea typeface="標楷體" panose="03000509000000000000" pitchFamily="65" charset="-120"/>
              </a:rPr>
              <a:t>本校組織概況</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7" name="表格 6">
            <a:extLst>
              <a:ext uri="{FF2B5EF4-FFF2-40B4-BE49-F238E27FC236}">
                <a16:creationId xmlns:a16="http://schemas.microsoft.com/office/drawing/2014/main" id="{2C0CD874-9AE9-4423-B337-E20B1D9FD96A}"/>
              </a:ext>
            </a:extLst>
          </p:cNvPr>
          <p:cNvGraphicFramePr>
            <a:graphicFrameLocks noGrp="1"/>
          </p:cNvGraphicFramePr>
          <p:nvPr>
            <p:extLst>
              <p:ext uri="{D42A27DB-BD31-4B8C-83A1-F6EECF244321}">
                <p14:modId xmlns:p14="http://schemas.microsoft.com/office/powerpoint/2010/main" val="2333310822"/>
              </p:ext>
            </p:extLst>
          </p:nvPr>
        </p:nvGraphicFramePr>
        <p:xfrm>
          <a:off x="840010" y="1330219"/>
          <a:ext cx="10511979" cy="5181600"/>
        </p:xfrm>
        <a:graphic>
          <a:graphicData uri="http://schemas.openxmlformats.org/drawingml/2006/table">
            <a:tbl>
              <a:tblPr firstRow="1" bandRow="1">
                <a:tableStyleId>{1FECB4D8-DB02-4DC6-A0A2-4F2EBAE1DC90}</a:tableStyleId>
              </a:tblPr>
              <a:tblGrid>
                <a:gridCol w="2520280">
                  <a:extLst>
                    <a:ext uri="{9D8B030D-6E8A-4147-A177-3AD203B41FA5}">
                      <a16:colId xmlns:a16="http://schemas.microsoft.com/office/drawing/2014/main" val="1363594635"/>
                    </a:ext>
                  </a:extLst>
                </a:gridCol>
                <a:gridCol w="7991699">
                  <a:extLst>
                    <a:ext uri="{9D8B030D-6E8A-4147-A177-3AD203B41FA5}">
                      <a16:colId xmlns:a16="http://schemas.microsoft.com/office/drawing/2014/main" val="770106994"/>
                    </a:ext>
                  </a:extLst>
                </a:gridCol>
              </a:tblGrid>
              <a:tr h="1597104">
                <a:tc>
                  <a:txBody>
                    <a:bodyPr/>
                    <a:lstStyle/>
                    <a:p>
                      <a:pPr algn="ctr">
                        <a:spcAft>
                          <a:spcPts val="0"/>
                        </a:spcAft>
                      </a:pPr>
                      <a:r>
                        <a:rPr lang="zh-TW" altLang="en-US"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學術單位 </a:t>
                      </a:r>
                    </a:p>
                    <a:p>
                      <a:pPr>
                        <a:spcAft>
                          <a:spcPts val="0"/>
                        </a:spcAft>
                      </a:pPr>
                      <a:r>
                        <a:rPr lang="en-US" alt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6</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院、</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24</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系、</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所、學位學程及博士班</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、專科部</a:t>
                      </a:r>
                      <a:r>
                        <a:rPr lang="en-US" alt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14</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科、</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2</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中心</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1</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室</a:t>
                      </a:r>
                      <a:r>
                        <a:rPr lang="en-US" alt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spcAft>
                          <a:spcPts val="0"/>
                        </a:spcAft>
                      </a:pPr>
                      <a:r>
                        <a:rPr lang="en-US" sz="2300" b="1" kern="100" dirty="0">
                          <a:solidFill>
                            <a:srgbClr val="0000FF"/>
                          </a:solidFill>
                          <a:effectLst/>
                          <a:latin typeface="標楷體" panose="03000509000000000000" pitchFamily="65" charset="-120"/>
                          <a:ea typeface="新細明體" panose="02020500000000000000" pitchFamily="18" charset="-120"/>
                          <a:cs typeface="Times New Roman" panose="02020603050405020304" pitchFamily="18" charset="0"/>
                        </a:rPr>
                        <a:t>6</a:t>
                      </a:r>
                      <a:r>
                        <a:rPr 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學院</a:t>
                      </a:r>
                      <a:r>
                        <a:rPr 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spcAft>
                          <a:spcPts val="0"/>
                        </a:spcAft>
                      </a:pPr>
                      <a:r>
                        <a:rPr 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商學院、設計學院、語文學院、資訊與流通學院、中護健康學院、智慧產業學院</a:t>
                      </a:r>
                      <a:endParaRPr lang="en-US" alt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專科部</a:t>
                      </a:r>
                      <a:endParaRPr lang="zh-TW" sz="1200" b="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spcAft>
                          <a:spcPts val="0"/>
                        </a:spcAft>
                      </a:pPr>
                      <a:r>
                        <a:rPr 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通識教育中心、語言中心及體育室</a:t>
                      </a:r>
                      <a:endParaRPr lang="en-US" alt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1464861">
                <a:tc>
                  <a:txBody>
                    <a:bodyPr/>
                    <a:lstStyle/>
                    <a:p>
                      <a:pPr algn="ctr">
                        <a:spcAft>
                          <a:spcPts val="0"/>
                        </a:spcAft>
                      </a:pPr>
                      <a:endParaRPr lang="en-US" altLang="zh-TW" sz="1000" b="1"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endParaRPr>
                    </a:p>
                    <a:p>
                      <a:pPr algn="ctr">
                        <a:spcAft>
                          <a:spcPts val="0"/>
                        </a:spcAft>
                      </a:pPr>
                      <a:r>
                        <a:rPr lang="zh-TW" sz="2300" b="1"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行政單位</a:t>
                      </a:r>
                      <a:endParaRPr lang="zh-TW" sz="1200" kern="100" dirty="0">
                        <a:solidFill>
                          <a:srgbClr val="660066"/>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2300" b="1" kern="100" dirty="0">
                          <a:solidFill>
                            <a:srgbClr val="660066"/>
                          </a:solidFill>
                          <a:effectLst/>
                          <a:latin typeface="標楷體" panose="03000509000000000000" pitchFamily="65" charset="-120"/>
                          <a:ea typeface="新細明體" panose="02020500000000000000" pitchFamily="18" charset="-120"/>
                          <a:cs typeface="Times New Roman" panose="02020603050405020304" pitchFamily="18" charset="0"/>
                        </a:rPr>
                        <a:t> (</a:t>
                      </a:r>
                      <a:r>
                        <a:rPr lang="en-US" sz="2300" kern="100" dirty="0">
                          <a:solidFill>
                            <a:srgbClr val="660066"/>
                          </a:solidFill>
                          <a:effectLst/>
                          <a:latin typeface="標楷體" panose="03000509000000000000" pitchFamily="65" charset="-120"/>
                          <a:ea typeface="新細明體" panose="02020500000000000000" pitchFamily="18" charset="-120"/>
                          <a:cs typeface="Times New Roman" panose="02020603050405020304" pitchFamily="18" charset="0"/>
                        </a:rPr>
                        <a:t>5</a:t>
                      </a: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處、</a:t>
                      </a:r>
                      <a:r>
                        <a:rPr 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2</a:t>
                      </a: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部、</a:t>
                      </a:r>
                      <a:r>
                        <a:rPr 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5</a:t>
                      </a: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室、</a:t>
                      </a:r>
                      <a:r>
                        <a:rPr 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1</a:t>
                      </a: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館、</a:t>
                      </a:r>
                      <a:r>
                        <a:rPr 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4</a:t>
                      </a: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中心</a:t>
                      </a:r>
                      <a:r>
                        <a:rPr 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sz="1200" kern="100" dirty="0">
                        <a:solidFill>
                          <a:srgbClr val="660066"/>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spcAft>
                          <a:spcPts val="0"/>
                        </a:spcAft>
                      </a:pP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教務處、學生事務處、總務處、研究發展處、國際事務處、圖書館、電子計算機中心、職涯及諮商輔導中心、環境與安全衛生中心、進修部、推廣部、秘書室、軍訓室、稽核室、校務研究中心、人事室、主計室</a:t>
                      </a:r>
                      <a:endParaRPr lang="zh-TW" sz="1200" kern="100" dirty="0">
                        <a:solidFill>
                          <a:srgbClr val="660066"/>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1808654">
                <a:tc>
                  <a:txBody>
                    <a:bodyPr/>
                    <a:lstStyle/>
                    <a:p>
                      <a:pPr algn="ctr">
                        <a:spcAft>
                          <a:spcPts val="0"/>
                        </a:spcAft>
                      </a:pPr>
                      <a:endParaRPr lang="en-US" alt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p>
                      <a:pPr algn="ctr">
                        <a:spcAft>
                          <a:spcPts val="0"/>
                        </a:spcAft>
                      </a:pPr>
                      <a:endParaRPr lang="en-US" alt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p>
                      <a:pPr algn="ctr">
                        <a:spcAft>
                          <a:spcPts val="0"/>
                        </a:spcAft>
                      </a:pPr>
                      <a:r>
                        <a:rPr 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各類任務編組中心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商學院商業智慧應用與研究中心、設計學院設計服務中心、語文學院日本研究中心、資訊與流通學院資訊創新應用與服務中心、中護健康學院健康產研中心、全人教育委員會臺中區域與社會發展研究中心、智慧產業學院智慧產學研究中心、研發處產學研發中心</a:t>
                      </a:r>
                      <a:endPar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8" name="文字方塊 7">
            <a:extLst>
              <a:ext uri="{FF2B5EF4-FFF2-40B4-BE49-F238E27FC236}">
                <a16:creationId xmlns:a16="http://schemas.microsoft.com/office/drawing/2014/main" id="{C8B928FC-DD50-426B-9E8A-42583AF99F33}"/>
              </a:ext>
            </a:extLst>
          </p:cNvPr>
          <p:cNvSpPr txBox="1"/>
          <p:nvPr/>
        </p:nvSpPr>
        <p:spPr>
          <a:xfrm>
            <a:off x="11482786" y="6111709"/>
            <a:ext cx="578416" cy="400110"/>
          </a:xfrm>
          <a:prstGeom prst="rect">
            <a:avLst/>
          </a:prstGeom>
          <a:noFill/>
        </p:spPr>
        <p:txBody>
          <a:bodyPr wrap="square" rtlCol="0">
            <a:spAutoFit/>
          </a:bodyPr>
          <a:lstStyle/>
          <a:p>
            <a:r>
              <a:rPr lang="en-US" altLang="zh-TW" sz="2000" dirty="0"/>
              <a:t>1</a:t>
            </a:r>
            <a:endParaRPr lang="zh-TW" altLang="en-US" sz="2000" dirty="0"/>
          </a:p>
        </p:txBody>
      </p:sp>
    </p:spTree>
    <p:extLst>
      <p:ext uri="{BB962C8B-B14F-4D97-AF65-F5344CB8AC3E}">
        <p14:creationId xmlns:p14="http://schemas.microsoft.com/office/powerpoint/2010/main" val="209154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7532" y="401001"/>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algn="ctr" eaLnBrk="0" fontAlgn="base" hangingPunct="0">
              <a:spcBef>
                <a:spcPct val="0"/>
              </a:spcBef>
              <a:spcAft>
                <a:spcPct val="0"/>
              </a:spcAft>
              <a:defRPr/>
            </a:pPr>
            <a:r>
              <a:rPr lang="zh-TW" altLang="en-US" sz="3600" b="1" spc="-15" dirty="0">
                <a:solidFill>
                  <a:srgbClr val="0000FF"/>
                </a:solidFill>
                <a:latin typeface="標楷體" panose="03000509000000000000" pitchFamily="65" charset="-120"/>
                <a:ea typeface="標楷體" panose="03000509000000000000" pitchFamily="65" charset="-120"/>
              </a:rPr>
              <a:t>公保補助</a:t>
            </a:r>
            <a:endParaRPr lang="zh-TW" altLang="en-US" sz="3600" dirty="0">
              <a:latin typeface="標楷體" panose="03000509000000000000" pitchFamily="65" charset="-120"/>
              <a:ea typeface="標楷體" panose="03000509000000000000" pitchFamily="65" charset="-120"/>
              <a:cs typeface="微軟正黑體"/>
            </a:endParaRPr>
          </a:p>
        </p:txBody>
      </p:sp>
      <p:sp>
        <p:nvSpPr>
          <p:cNvPr id="9" name="摺角紙張 8"/>
          <p:cNvSpPr/>
          <p:nvPr/>
        </p:nvSpPr>
        <p:spPr bwMode="auto">
          <a:xfrm>
            <a:off x="1440817" y="1400321"/>
            <a:ext cx="9623735" cy="5125023"/>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nvPr>
        </p:nvGraphicFramePr>
        <p:xfrm>
          <a:off x="1738282" y="1643051"/>
          <a:ext cx="8424936" cy="4241301"/>
        </p:xfrm>
        <a:graphic>
          <a:graphicData uri="http://schemas.openxmlformats.org/drawingml/2006/table">
            <a:tbl>
              <a:tblPr firstRow="1" bandRow="1">
                <a:tableStyleId>{1FECB4D8-DB02-4DC6-A0A2-4F2EBAE1DC90}</a:tableStyleId>
              </a:tblPr>
              <a:tblGrid>
                <a:gridCol w="1638654">
                  <a:extLst>
                    <a:ext uri="{9D8B030D-6E8A-4147-A177-3AD203B41FA5}">
                      <a16:colId xmlns:a16="http://schemas.microsoft.com/office/drawing/2014/main" val="1363594635"/>
                    </a:ext>
                  </a:extLst>
                </a:gridCol>
                <a:gridCol w="6786282">
                  <a:extLst>
                    <a:ext uri="{9D8B030D-6E8A-4147-A177-3AD203B41FA5}">
                      <a16:colId xmlns:a16="http://schemas.microsoft.com/office/drawing/2014/main" val="770106994"/>
                    </a:ext>
                  </a:extLst>
                </a:gridCol>
              </a:tblGrid>
              <a:tr h="1857957">
                <a:tc>
                  <a:txBody>
                    <a:bodyPr/>
                    <a:lstStyle/>
                    <a:p>
                      <a:pPr marL="90805">
                        <a:lnSpc>
                          <a:spcPct val="100000"/>
                        </a:lnSpc>
                        <a:spcBef>
                          <a:spcPts val="309"/>
                        </a:spcBef>
                      </a:pPr>
                      <a:r>
                        <a:rPr lang="zh-TW" altLang="en-US" sz="2000" b="1" kern="1200" dirty="0">
                          <a:solidFill>
                            <a:srgbClr val="000066"/>
                          </a:solidFill>
                          <a:latin typeface="標楷體" panose="03000509000000000000" pitchFamily="65" charset="-120"/>
                          <a:ea typeface="標楷體" panose="03000509000000000000" pitchFamily="65" charset="-120"/>
                          <a:cs typeface="+mn-cs"/>
                        </a:rPr>
                        <a:t>公保生育補</a:t>
                      </a:r>
                    </a:p>
                    <a:p>
                      <a:pPr marL="90805">
                        <a:lnSpc>
                          <a:spcPct val="100000"/>
                        </a:lnSpc>
                      </a:pPr>
                      <a:r>
                        <a:rPr lang="zh-TW" altLang="en-US" sz="2000" b="1" kern="1200" dirty="0">
                          <a:solidFill>
                            <a:srgbClr val="000066"/>
                          </a:solidFill>
                          <a:latin typeface="標楷體" panose="03000509000000000000" pitchFamily="65" charset="-120"/>
                          <a:ea typeface="標楷體" panose="03000509000000000000" pitchFamily="65" charset="-120"/>
                          <a:cs typeface="+mn-cs"/>
                        </a:rPr>
                        <a:t>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434340" indent="-342900">
                        <a:lnSpc>
                          <a:spcPts val="3000"/>
                        </a:lnSpc>
                        <a:spcBef>
                          <a:spcPts val="309"/>
                        </a:spcBef>
                        <a:buFont typeface="Wingdings"/>
                        <a:buChar char=""/>
                        <a:tabLst>
                          <a:tab pos="434340" algn="l"/>
                        </a:tabLst>
                      </a:pPr>
                      <a:r>
                        <a:rPr lang="zh-TW" altLang="en-US" sz="2000" b="1" kern="1200" dirty="0">
                          <a:solidFill>
                            <a:srgbClr val="000066"/>
                          </a:solidFill>
                          <a:latin typeface="標楷體" panose="03000509000000000000" pitchFamily="65" charset="-120"/>
                          <a:ea typeface="標楷體" panose="03000509000000000000" pitchFamily="65" charset="-120"/>
                          <a:cs typeface="+mn-cs"/>
                        </a:rPr>
                        <a:t>補助</a:t>
                      </a:r>
                      <a:r>
                        <a:rPr lang="en-US" altLang="zh-TW" sz="2000" b="1" kern="1200" dirty="0">
                          <a:solidFill>
                            <a:srgbClr val="FF0000"/>
                          </a:solidFill>
                          <a:latin typeface="標楷體" panose="03000509000000000000" pitchFamily="65" charset="-120"/>
                          <a:ea typeface="標楷體" panose="03000509000000000000" pitchFamily="65" charset="-120"/>
                          <a:cs typeface="+mn-cs"/>
                        </a:rPr>
                        <a:t>2</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a:t>
                      </a:r>
                      <a:r>
                        <a:rPr lang="zh-TW" altLang="en-US" sz="2000" b="1" kern="1200" dirty="0">
                          <a:solidFill>
                            <a:srgbClr val="000066"/>
                          </a:solidFill>
                          <a:latin typeface="標楷體" panose="03000509000000000000" pitchFamily="65" charset="-120"/>
                          <a:ea typeface="標楷體" panose="03000509000000000000" pitchFamily="65" charset="-120"/>
                          <a:cs typeface="+mn-cs"/>
                        </a:rPr>
                        <a:t>按事實發生當月起，</a:t>
                      </a:r>
                      <a:r>
                        <a:rPr lang="zh-TW" altLang="en-US" sz="2000" b="1" kern="1200" dirty="0">
                          <a:solidFill>
                            <a:srgbClr val="FF0000"/>
                          </a:solidFill>
                          <a:latin typeface="標楷體" panose="03000509000000000000" pitchFamily="65" charset="-120"/>
                          <a:ea typeface="標楷體" panose="03000509000000000000" pitchFamily="65" charset="-120"/>
                          <a:cs typeface="+mn-cs"/>
                        </a:rPr>
                        <a:t>往前推算</a:t>
                      </a:r>
                      <a:r>
                        <a:rPr lang="en-US" altLang="zh-TW" sz="2000" b="1" kern="1200" dirty="0">
                          <a:solidFill>
                            <a:srgbClr val="FF0000"/>
                          </a:solidFill>
                          <a:latin typeface="標楷體" panose="03000509000000000000" pitchFamily="65" charset="-120"/>
                          <a:ea typeface="標楷體" panose="03000509000000000000" pitchFamily="65" charset="-120"/>
                          <a:cs typeface="+mn-cs"/>
                        </a:rPr>
                        <a:t>6</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個月薪俸額之平均數計算</a:t>
                      </a:r>
                    </a:p>
                    <a:p>
                      <a:pPr marL="434340" indent="-342900">
                        <a:lnSpc>
                          <a:spcPts val="3000"/>
                        </a:lnSpc>
                        <a:buFont typeface="Wingdings"/>
                        <a:buChar char=""/>
                        <a:tabLst>
                          <a:tab pos="434340" algn="l"/>
                        </a:tabLst>
                      </a:pPr>
                      <a:r>
                        <a:rPr lang="zh-TW" altLang="en-US" sz="2000" b="1" kern="1200" dirty="0">
                          <a:solidFill>
                            <a:srgbClr val="000066"/>
                          </a:solidFill>
                          <a:latin typeface="標楷體" panose="03000509000000000000" pitchFamily="65" charset="-120"/>
                          <a:ea typeface="標楷體" panose="03000509000000000000" pitchFamily="65" charset="-120"/>
                          <a:cs typeface="+mn-cs"/>
                        </a:rPr>
                        <a:t>以事實發生３個月內申請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2383344">
                <a:tc>
                  <a:txBody>
                    <a:bodyPr/>
                    <a:lstStyle/>
                    <a:p>
                      <a:pPr marL="90805" marR="85725">
                        <a:lnSpc>
                          <a:spcPct val="100000"/>
                        </a:lnSpc>
                        <a:spcBef>
                          <a:spcPts val="310"/>
                        </a:spcBef>
                      </a:pPr>
                      <a:r>
                        <a:rPr lang="zh-TW" altLang="en-US" sz="2000" b="1" kern="1200" dirty="0">
                          <a:solidFill>
                            <a:srgbClr val="000066"/>
                          </a:solidFill>
                          <a:latin typeface="標楷體" panose="03000509000000000000" pitchFamily="65" charset="-120"/>
                          <a:ea typeface="標楷體" panose="03000509000000000000" pitchFamily="65" charset="-120"/>
                          <a:cs typeface="+mn-cs"/>
                        </a:rPr>
                        <a:t>公保眷屬喪葬補助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377190" indent="-285750">
                        <a:lnSpc>
                          <a:spcPts val="3000"/>
                        </a:lnSpc>
                        <a:spcBef>
                          <a:spcPts val="310"/>
                        </a:spcBef>
                        <a:buFont typeface="Wingdings"/>
                        <a:buChar char=""/>
                        <a:tabLst>
                          <a:tab pos="377190" algn="l"/>
                        </a:tabLst>
                      </a:pPr>
                      <a:r>
                        <a:rPr lang="zh-TW" altLang="en-US" sz="2000" b="1" kern="1200" dirty="0">
                          <a:solidFill>
                            <a:srgbClr val="000066"/>
                          </a:solidFill>
                          <a:latin typeface="標楷體" panose="03000509000000000000" pitchFamily="65" charset="-120"/>
                          <a:ea typeface="標楷體" panose="03000509000000000000" pitchFamily="65" charset="-120"/>
                          <a:cs typeface="+mn-cs"/>
                        </a:rPr>
                        <a:t>父母及配偶：</a:t>
                      </a:r>
                      <a:r>
                        <a:rPr lang="en-US" altLang="zh-TW" sz="2000" b="1" kern="1200" dirty="0">
                          <a:solidFill>
                            <a:srgbClr val="FF0000"/>
                          </a:solidFill>
                          <a:latin typeface="標楷體" panose="03000509000000000000" pitchFamily="65" charset="-120"/>
                          <a:ea typeface="標楷體" panose="03000509000000000000" pitchFamily="65" charset="-120"/>
                          <a:cs typeface="+mn-cs"/>
                        </a:rPr>
                        <a:t>3</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個月平均保俸額。</a:t>
                      </a:r>
                    </a:p>
                    <a:p>
                      <a:pPr marL="377190" indent="-285750" algn="l" defTabSz="914400" rtl="0" eaLnBrk="1" latinLnBrk="0" hangingPunct="1">
                        <a:lnSpc>
                          <a:spcPts val="3000"/>
                        </a:lnSpc>
                        <a:spcBef>
                          <a:spcPts val="310"/>
                        </a:spcBef>
                        <a:buFont typeface="Wingdings"/>
                        <a:buChar char=""/>
                        <a:tabLst>
                          <a:tab pos="377190" algn="l"/>
                        </a:tabLst>
                      </a:pPr>
                      <a:r>
                        <a:rPr lang="zh-TW" altLang="en-US" sz="2000" b="1" kern="1200" dirty="0">
                          <a:solidFill>
                            <a:srgbClr val="000066"/>
                          </a:solidFill>
                          <a:latin typeface="標楷體" panose="03000509000000000000" pitchFamily="65" charset="-120"/>
                          <a:ea typeface="標楷體" panose="03000509000000000000" pitchFamily="65" charset="-120"/>
                          <a:cs typeface="+mn-cs"/>
                        </a:rPr>
                        <a:t>子女：年滿</a:t>
                      </a:r>
                      <a:r>
                        <a:rPr lang="en-US" altLang="zh-TW" sz="2000" b="1" kern="1200" dirty="0">
                          <a:solidFill>
                            <a:srgbClr val="000066"/>
                          </a:solidFill>
                          <a:latin typeface="標楷體" panose="03000509000000000000" pitchFamily="65" charset="-120"/>
                          <a:ea typeface="標楷體" panose="03000509000000000000" pitchFamily="65" charset="-120"/>
                          <a:cs typeface="+mn-cs"/>
                        </a:rPr>
                        <a:t>12</a:t>
                      </a:r>
                      <a:r>
                        <a:rPr lang="zh-TW" altLang="en-US" sz="2000" b="1" kern="1200" dirty="0">
                          <a:solidFill>
                            <a:srgbClr val="000066"/>
                          </a:solidFill>
                          <a:latin typeface="標楷體" panose="03000509000000000000" pitchFamily="65" charset="-120"/>
                          <a:ea typeface="標楷體" panose="03000509000000000000" pitchFamily="65" charset="-120"/>
                          <a:cs typeface="+mn-cs"/>
                        </a:rPr>
                        <a:t>歲，未滿</a:t>
                      </a:r>
                      <a:r>
                        <a:rPr lang="en-US" altLang="zh-TW" sz="2000" b="1" kern="1200" dirty="0">
                          <a:solidFill>
                            <a:srgbClr val="000066"/>
                          </a:solidFill>
                          <a:latin typeface="標楷體" panose="03000509000000000000" pitchFamily="65" charset="-120"/>
                          <a:ea typeface="標楷體" panose="03000509000000000000" pitchFamily="65" charset="-120"/>
                          <a:cs typeface="+mn-cs"/>
                        </a:rPr>
                        <a:t>25</a:t>
                      </a:r>
                      <a:r>
                        <a:rPr lang="zh-TW" altLang="en-US" sz="2000" b="1" kern="1200" dirty="0">
                          <a:solidFill>
                            <a:srgbClr val="000066"/>
                          </a:solidFill>
                          <a:latin typeface="標楷體" panose="03000509000000000000" pitchFamily="65" charset="-120"/>
                          <a:ea typeface="標楷體" panose="03000509000000000000" pitchFamily="65" charset="-120"/>
                          <a:cs typeface="+mn-cs"/>
                        </a:rPr>
                        <a:t>歲者，</a:t>
                      </a:r>
                      <a:r>
                        <a:rPr lang="en-US" altLang="zh-TW" sz="2000" b="1" kern="1200" dirty="0">
                          <a:solidFill>
                            <a:srgbClr val="FF0000"/>
                          </a:solidFill>
                          <a:latin typeface="標楷體" panose="03000509000000000000" pitchFamily="65" charset="-120"/>
                          <a:ea typeface="標楷體" panose="03000509000000000000" pitchFamily="65" charset="-120"/>
                          <a:cs typeface="+mn-cs"/>
                        </a:rPr>
                        <a:t>2</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個月平均保俸額</a:t>
                      </a:r>
                      <a:r>
                        <a:rPr lang="zh-TW" altLang="en-US" sz="2000" b="1" kern="1200" dirty="0">
                          <a:solidFill>
                            <a:srgbClr val="000066"/>
                          </a:solidFill>
                          <a:latin typeface="標楷體" panose="03000509000000000000" pitchFamily="65" charset="-120"/>
                          <a:ea typeface="標楷體" panose="03000509000000000000" pitchFamily="65" charset="-120"/>
                          <a:cs typeface="+mn-cs"/>
                        </a:rPr>
                        <a:t>；已為出生登記且未滿</a:t>
                      </a:r>
                      <a:r>
                        <a:rPr lang="en-US" altLang="zh-TW" sz="2000" b="1" kern="1200" dirty="0">
                          <a:solidFill>
                            <a:srgbClr val="000066"/>
                          </a:solidFill>
                          <a:latin typeface="標楷體" panose="03000509000000000000" pitchFamily="65" charset="-120"/>
                          <a:ea typeface="標楷體" panose="03000509000000000000" pitchFamily="65" charset="-120"/>
                          <a:cs typeface="+mn-cs"/>
                        </a:rPr>
                        <a:t>12</a:t>
                      </a:r>
                      <a:r>
                        <a:rPr lang="zh-TW" altLang="en-US" sz="2000" b="1" kern="1200" dirty="0">
                          <a:solidFill>
                            <a:srgbClr val="000066"/>
                          </a:solidFill>
                          <a:latin typeface="標楷體" panose="03000509000000000000" pitchFamily="65" charset="-120"/>
                          <a:ea typeface="標楷體" panose="03000509000000000000" pitchFamily="65" charset="-120"/>
                          <a:cs typeface="+mn-cs"/>
                        </a:rPr>
                        <a:t>歲者，</a:t>
                      </a:r>
                      <a:r>
                        <a:rPr lang="en-US" altLang="zh-TW" sz="2000" b="1" kern="1200" dirty="0">
                          <a:solidFill>
                            <a:srgbClr val="FF0000"/>
                          </a:solidFill>
                          <a:latin typeface="標楷體" panose="03000509000000000000" pitchFamily="65" charset="-120"/>
                          <a:ea typeface="標楷體" panose="03000509000000000000" pitchFamily="65" charset="-120"/>
                          <a:cs typeface="+mn-cs"/>
                        </a:rPr>
                        <a:t>1</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個月平均保俸額</a:t>
                      </a:r>
                      <a:r>
                        <a:rPr lang="zh-TW" altLang="en-US" sz="2000" b="1" kern="1200" dirty="0">
                          <a:solidFill>
                            <a:srgbClr val="000066"/>
                          </a:solidFill>
                          <a:latin typeface="標楷體" panose="03000509000000000000" pitchFamily="65" charset="-120"/>
                          <a:ea typeface="標楷體" panose="03000509000000000000" pitchFamily="65" charset="-120"/>
                          <a:cs typeface="+mn-cs"/>
                        </a:rPr>
                        <a:t>。</a:t>
                      </a:r>
                    </a:p>
                    <a:p>
                      <a:pPr marL="377190" indent="-285750" algn="l" defTabSz="914400" rtl="0" eaLnBrk="1" latinLnBrk="0" hangingPunct="1">
                        <a:lnSpc>
                          <a:spcPts val="3000"/>
                        </a:lnSpc>
                        <a:spcBef>
                          <a:spcPts val="310"/>
                        </a:spcBef>
                        <a:buFont typeface="Wingdings"/>
                        <a:buChar char=""/>
                        <a:tabLst>
                          <a:tab pos="377190" algn="l"/>
                        </a:tabLst>
                      </a:pPr>
                      <a:r>
                        <a:rPr lang="zh-TW" altLang="en-US" sz="2000" b="1" kern="1200" dirty="0">
                          <a:solidFill>
                            <a:srgbClr val="000066"/>
                          </a:solidFill>
                          <a:latin typeface="標楷體" panose="03000509000000000000" pitchFamily="65" charset="-120"/>
                          <a:ea typeface="標楷體" panose="03000509000000000000" pitchFamily="65" charset="-120"/>
                          <a:cs typeface="+mn-cs"/>
                        </a:rPr>
                        <a:t>平均保俸額：事實發生日</a:t>
                      </a:r>
                      <a:r>
                        <a:rPr lang="zh-TW" altLang="en-US" sz="2000" b="1" kern="1200" dirty="0">
                          <a:solidFill>
                            <a:srgbClr val="FF0000"/>
                          </a:solidFill>
                          <a:latin typeface="標楷體" panose="03000509000000000000" pitchFamily="65" charset="-120"/>
                          <a:ea typeface="標楷體" panose="03000509000000000000" pitchFamily="65" charset="-120"/>
                          <a:cs typeface="+mn-cs"/>
                        </a:rPr>
                        <a:t>往前推算</a:t>
                      </a:r>
                      <a:r>
                        <a:rPr lang="en-US" altLang="zh-TW" sz="2000" b="1" kern="1200" dirty="0">
                          <a:solidFill>
                            <a:srgbClr val="FF0000"/>
                          </a:solidFill>
                          <a:latin typeface="標楷體" panose="03000509000000000000" pitchFamily="65" charset="-120"/>
                          <a:ea typeface="標楷體" panose="03000509000000000000" pitchFamily="65" charset="-120"/>
                          <a:cs typeface="+mn-cs"/>
                        </a:rPr>
                        <a:t>6</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a:t>
                      </a:r>
                      <a:r>
                        <a:rPr lang="zh-TW" altLang="en-US" sz="2000" b="1" kern="1200" dirty="0">
                          <a:solidFill>
                            <a:srgbClr val="000066"/>
                          </a:solidFill>
                          <a:latin typeface="標楷體" panose="03000509000000000000" pitchFamily="65" charset="-120"/>
                          <a:ea typeface="標楷體" panose="03000509000000000000" pitchFamily="65" charset="-120"/>
                          <a:cs typeface="+mn-cs"/>
                        </a:rPr>
                        <a:t>保險俸額之平均數。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bl>
          </a:graphicData>
        </a:graphic>
      </p:graphicFrame>
      <p:sp>
        <p:nvSpPr>
          <p:cNvPr id="8" name="七角星形 7"/>
          <p:cNvSpPr/>
          <p:nvPr/>
        </p:nvSpPr>
        <p:spPr>
          <a:xfrm>
            <a:off x="4157541" y="392915"/>
            <a:ext cx="4032448" cy="87795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latin typeface="標楷體" panose="03000509000000000000" pitchFamily="65" charset="-120"/>
              <a:ea typeface="標楷體" panose="03000509000000000000" pitchFamily="65" charset="-120"/>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0723131" y="5257624"/>
            <a:ext cx="578416" cy="400110"/>
          </a:xfrm>
          <a:prstGeom prst="rect">
            <a:avLst/>
          </a:prstGeom>
          <a:noFill/>
        </p:spPr>
        <p:txBody>
          <a:bodyPr wrap="square" rtlCol="0">
            <a:spAutoFit/>
          </a:bodyPr>
          <a:lstStyle/>
          <a:p>
            <a:r>
              <a:rPr lang="en-US" altLang="zh-TW" sz="2000" dirty="0"/>
              <a:t>19</a:t>
            </a:r>
            <a:endParaRPr lang="zh-TW" altLang="en-US" sz="2000" dirty="0"/>
          </a:p>
        </p:txBody>
      </p:sp>
    </p:spTree>
    <p:extLst>
      <p:ext uri="{BB962C8B-B14F-4D97-AF65-F5344CB8AC3E}">
        <p14:creationId xmlns:p14="http://schemas.microsoft.com/office/powerpoint/2010/main" val="101643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9" name="摺角紙張 8"/>
          <p:cNvSpPr/>
          <p:nvPr/>
        </p:nvSpPr>
        <p:spPr bwMode="auto">
          <a:xfrm>
            <a:off x="1341120" y="1441422"/>
            <a:ext cx="10083472" cy="5029659"/>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pSp>
        <p:nvGrpSpPr>
          <p:cNvPr id="22" name="群組 21">
            <a:extLst>
              <a:ext uri="{FF2B5EF4-FFF2-40B4-BE49-F238E27FC236}">
                <a16:creationId xmlns:a16="http://schemas.microsoft.com/office/drawing/2014/main" id="{61887EE3-C838-4E9F-87F4-6D5690FD05BA}"/>
              </a:ext>
            </a:extLst>
          </p:cNvPr>
          <p:cNvGrpSpPr/>
          <p:nvPr/>
        </p:nvGrpSpPr>
        <p:grpSpPr>
          <a:xfrm>
            <a:off x="3296" y="294919"/>
            <a:ext cx="12192000" cy="1191473"/>
            <a:chOff x="0" y="312163"/>
            <a:chExt cx="12192000" cy="1191473"/>
          </a:xfrm>
        </p:grpSpPr>
        <p:sp>
          <p:nvSpPr>
            <p:cNvPr id="23" name="矩形 22">
              <a:extLst>
                <a:ext uri="{FF2B5EF4-FFF2-40B4-BE49-F238E27FC236}">
                  <a16:creationId xmlns:a16="http://schemas.microsoft.com/office/drawing/2014/main" id="{D6E79A19-4242-4856-A568-1BE034BE4639}"/>
                </a:ext>
              </a:extLst>
            </p:cNvPr>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24" name="七角星形 7">
              <a:extLst>
                <a:ext uri="{FF2B5EF4-FFF2-40B4-BE49-F238E27FC236}">
                  <a16:creationId xmlns:a16="http://schemas.microsoft.com/office/drawing/2014/main" id="{E1D50B34-4543-4F37-9FF3-9A0397A92E49}"/>
                </a:ext>
              </a:extLst>
            </p:cNvPr>
            <p:cNvSpPr/>
            <p:nvPr/>
          </p:nvSpPr>
          <p:spPr>
            <a:xfrm>
              <a:off x="3932464" y="312163"/>
              <a:ext cx="3672408" cy="1191473"/>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solidFill>
                  <a:srgbClr val="0067FE"/>
                </a:solidFill>
              </a:endParaRPr>
            </a:p>
          </p:txBody>
        </p:sp>
        <p:sp>
          <p:nvSpPr>
            <p:cNvPr id="26" name="文字方塊 25">
              <a:extLst>
                <a:ext uri="{FF2B5EF4-FFF2-40B4-BE49-F238E27FC236}">
                  <a16:creationId xmlns:a16="http://schemas.microsoft.com/office/drawing/2014/main" id="{46C1D739-A982-4081-B18E-1CCFF0F1399E}"/>
                </a:ext>
              </a:extLst>
            </p:cNvPr>
            <p:cNvSpPr txBox="1"/>
            <p:nvPr/>
          </p:nvSpPr>
          <p:spPr>
            <a:xfrm>
              <a:off x="4868568" y="592429"/>
              <a:ext cx="1980029" cy="630942"/>
            </a:xfrm>
            <a:prstGeom prst="rect">
              <a:avLst/>
            </a:prstGeom>
            <a:noFill/>
          </p:spPr>
          <p:txBody>
            <a:bodyPr wrap="none" rtlCol="0">
              <a:spAutoFit/>
            </a:bodyPr>
            <a:lstStyle/>
            <a:p>
              <a:r>
                <a:rPr kumimoji="1" lang="zh-TW" altLang="en-US" sz="3500" b="1" kern="0" dirty="0">
                  <a:solidFill>
                    <a:srgbClr val="0000FF"/>
                  </a:solidFill>
                  <a:latin typeface="標楷體" panose="03000509000000000000" pitchFamily="65" charset="-120"/>
                  <a:ea typeface="標楷體" panose="03000509000000000000" pitchFamily="65" charset="-120"/>
                </a:rPr>
                <a:t>健康檢查</a:t>
              </a:r>
              <a:endParaRPr lang="zh-TW" altLang="en-US" sz="3500" dirty="0"/>
            </a:p>
          </p:txBody>
        </p:sp>
      </p:grpSp>
      <p:graphicFrame>
        <p:nvGraphicFramePr>
          <p:cNvPr id="27" name="表格 26">
            <a:extLst>
              <a:ext uri="{FF2B5EF4-FFF2-40B4-BE49-F238E27FC236}">
                <a16:creationId xmlns:a16="http://schemas.microsoft.com/office/drawing/2014/main" id="{631B33F1-77D1-4A15-AC30-203D087434AB}"/>
              </a:ext>
            </a:extLst>
          </p:cNvPr>
          <p:cNvGraphicFramePr>
            <a:graphicFrameLocks noGrp="1"/>
          </p:cNvGraphicFramePr>
          <p:nvPr>
            <p:extLst>
              <p:ext uri="{D42A27DB-BD31-4B8C-83A1-F6EECF244321}">
                <p14:modId xmlns:p14="http://schemas.microsoft.com/office/powerpoint/2010/main" val="4265036459"/>
              </p:ext>
            </p:extLst>
          </p:nvPr>
        </p:nvGraphicFramePr>
        <p:xfrm>
          <a:off x="1652207" y="1726227"/>
          <a:ext cx="8887585" cy="4323544"/>
        </p:xfrm>
        <a:graphic>
          <a:graphicData uri="http://schemas.openxmlformats.org/drawingml/2006/table">
            <a:tbl>
              <a:tblPr firstRow="1" bandRow="1">
                <a:tableStyleId>{1FECB4D8-DB02-4DC6-A0A2-4F2EBAE1DC90}</a:tableStyleId>
              </a:tblPr>
              <a:tblGrid>
                <a:gridCol w="1661355">
                  <a:extLst>
                    <a:ext uri="{9D8B030D-6E8A-4147-A177-3AD203B41FA5}">
                      <a16:colId xmlns:a16="http://schemas.microsoft.com/office/drawing/2014/main" val="2132253386"/>
                    </a:ext>
                  </a:extLst>
                </a:gridCol>
                <a:gridCol w="7226230">
                  <a:extLst>
                    <a:ext uri="{9D8B030D-6E8A-4147-A177-3AD203B41FA5}">
                      <a16:colId xmlns:a16="http://schemas.microsoft.com/office/drawing/2014/main" val="1363594635"/>
                    </a:ext>
                  </a:extLst>
                </a:gridCol>
              </a:tblGrid>
              <a:tr h="466525">
                <a:tc>
                  <a:txBody>
                    <a:bodyPr/>
                    <a:lstStyle/>
                    <a:p>
                      <a:pPr algn="ctr"/>
                      <a:r>
                        <a:rPr lang="zh-TW" altLang="en-US" sz="2600" b="1" i="0" kern="1200" dirty="0">
                          <a:solidFill>
                            <a:schemeClr val="tx1"/>
                          </a:solidFill>
                          <a:effectLst/>
                          <a:latin typeface="標楷體" panose="03000509000000000000" pitchFamily="65" charset="-120"/>
                          <a:ea typeface="標楷體" panose="03000509000000000000" pitchFamily="65" charset="-120"/>
                          <a:cs typeface="+mn-cs"/>
                        </a:rPr>
                        <a:t>依據</a:t>
                      </a:r>
                      <a:endParaRPr lang="en-US" altLang="zh-TW" sz="2600" b="1" i="0" kern="1200" dirty="0">
                        <a:solidFill>
                          <a:schemeClr val="tx1"/>
                        </a:solidFill>
                        <a:effectLst/>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600" b="1" i="0" kern="1200" dirty="0">
                          <a:solidFill>
                            <a:schemeClr val="tx1"/>
                          </a:solidFill>
                          <a:effectLst/>
                          <a:latin typeface="標楷體" panose="03000509000000000000" pitchFamily="65" charset="-120"/>
                          <a:ea typeface="標楷體" panose="03000509000000000000" pitchFamily="65" charset="-120"/>
                          <a:cs typeface="+mn-cs"/>
                        </a:rPr>
                        <a:t>中央機關</a:t>
                      </a:r>
                      <a:r>
                        <a:rPr lang="en-US" altLang="zh-TW" sz="2600" b="1" i="0"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600" b="1" i="0" kern="1200" dirty="0">
                          <a:solidFill>
                            <a:schemeClr val="tx1"/>
                          </a:solidFill>
                          <a:effectLst/>
                          <a:latin typeface="標楷體" panose="03000509000000000000" pitchFamily="65" charset="-120"/>
                          <a:ea typeface="標楷體" panose="03000509000000000000" pitchFamily="65" charset="-120"/>
                          <a:cs typeface="+mn-cs"/>
                        </a:rPr>
                        <a:t>構</a:t>
                      </a:r>
                      <a:r>
                        <a:rPr lang="en-US" altLang="zh-TW" sz="2600" b="1" i="0"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600" b="1" i="0" kern="1200" dirty="0">
                          <a:solidFill>
                            <a:schemeClr val="tx1"/>
                          </a:solidFill>
                          <a:effectLst/>
                          <a:latin typeface="標楷體" panose="03000509000000000000" pitchFamily="65" charset="-120"/>
                          <a:ea typeface="標楷體" panose="03000509000000000000" pitchFamily="65" charset="-120"/>
                          <a:cs typeface="+mn-cs"/>
                        </a:rPr>
                        <a:t>員工一般健康檢查補助基準表</a:t>
                      </a:r>
                      <a:endParaRPr lang="en-US" altLang="zh-TW" sz="2600" b="1" i="0" kern="1200" dirty="0">
                        <a:solidFill>
                          <a:schemeClr val="tx1"/>
                        </a:solidFill>
                        <a:effectLst/>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9170019"/>
                  </a:ext>
                </a:extLst>
              </a:tr>
              <a:tr h="1224629">
                <a:tc>
                  <a:txBody>
                    <a:bodyPr/>
                    <a:lstStyle/>
                    <a:p>
                      <a:pPr algn="ctr"/>
                      <a:r>
                        <a:rPr lang="zh-TW" altLang="en-US" sz="2600" b="1" i="0" kern="1200" dirty="0">
                          <a:solidFill>
                            <a:schemeClr val="tx1">
                              <a:lumMod val="50000"/>
                            </a:schemeClr>
                          </a:solidFill>
                          <a:effectLst/>
                          <a:latin typeface="標楷體" panose="03000509000000000000" pitchFamily="65" charset="-120"/>
                          <a:ea typeface="標楷體" panose="03000509000000000000" pitchFamily="65" charset="-120"/>
                          <a:cs typeface="+mn-cs"/>
                        </a:rPr>
                        <a:t>條件</a:t>
                      </a:r>
                      <a:endParaRPr lang="en-US" altLang="zh-TW" sz="2600" b="1" i="0" kern="1200" dirty="0">
                        <a:solidFill>
                          <a:schemeClr val="tx1">
                            <a:lumMod val="50000"/>
                          </a:schemeClr>
                        </a:solidFill>
                        <a:effectLst/>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600" b="1" dirty="0">
                          <a:latin typeface="標楷體" panose="03000509000000000000" pitchFamily="65" charset="-120"/>
                          <a:ea typeface="標楷體" panose="03000509000000000000" pitchFamily="65" charset="-120"/>
                        </a:rPr>
                        <a:t>1.</a:t>
                      </a:r>
                      <a:r>
                        <a:rPr lang="en-US" altLang="zh-TW" sz="2600" b="1" dirty="0">
                          <a:solidFill>
                            <a:srgbClr val="FF0000"/>
                          </a:solidFill>
                          <a:latin typeface="標楷體" panose="03000509000000000000" pitchFamily="65" charset="-120"/>
                          <a:ea typeface="標楷體" panose="03000509000000000000" pitchFamily="65" charset="-120"/>
                        </a:rPr>
                        <a:t>40</a:t>
                      </a:r>
                      <a:r>
                        <a:rPr lang="zh-TW" altLang="en-US" sz="2600" b="1" dirty="0">
                          <a:solidFill>
                            <a:srgbClr val="FF0000"/>
                          </a:solidFill>
                          <a:latin typeface="標楷體" panose="03000509000000000000" pitchFamily="65" charset="-120"/>
                          <a:ea typeface="標楷體" panose="03000509000000000000" pitchFamily="65" charset="-120"/>
                        </a:rPr>
                        <a:t>歲</a:t>
                      </a:r>
                      <a:r>
                        <a:rPr lang="zh-TW" altLang="en-US" sz="2600" b="1" dirty="0">
                          <a:latin typeface="標楷體" panose="03000509000000000000" pitchFamily="65" charset="-120"/>
                          <a:ea typeface="標楷體" panose="03000509000000000000" pitchFamily="65" charset="-120"/>
                        </a:rPr>
                        <a:t>以上</a:t>
                      </a:r>
                      <a:endParaRPr lang="en-US" altLang="zh-TW" sz="2600" b="1" dirty="0">
                        <a:latin typeface="標楷體" panose="03000509000000000000" pitchFamily="65" charset="-120"/>
                        <a:ea typeface="標楷體" panose="03000509000000000000" pitchFamily="65" charset="-120"/>
                      </a:endParaRPr>
                    </a:p>
                    <a:p>
                      <a:r>
                        <a:rPr lang="en-US" altLang="zh-TW" sz="2600" b="1" dirty="0">
                          <a:latin typeface="標楷體" panose="03000509000000000000" pitchFamily="65" charset="-120"/>
                          <a:ea typeface="標楷體" panose="03000509000000000000" pitchFamily="65" charset="-120"/>
                        </a:rPr>
                        <a:t>2.</a:t>
                      </a:r>
                      <a:r>
                        <a:rPr lang="zh-TW" altLang="en-US" sz="2600" b="1" dirty="0">
                          <a:solidFill>
                            <a:srgbClr val="FF0000"/>
                          </a:solidFill>
                          <a:latin typeface="標楷體" panose="03000509000000000000" pitchFamily="65" charset="-120"/>
                          <a:ea typeface="標楷體" panose="03000509000000000000" pitchFamily="65" charset="-120"/>
                        </a:rPr>
                        <a:t>編制內</a:t>
                      </a:r>
                      <a:r>
                        <a:rPr lang="zh-TW" altLang="en-US" sz="2600" b="1" dirty="0">
                          <a:latin typeface="標楷體" panose="03000509000000000000" pitchFamily="65" charset="-120"/>
                          <a:ea typeface="標楷體" panose="03000509000000000000" pitchFamily="65" charset="-120"/>
                        </a:rPr>
                        <a:t>人員</a:t>
                      </a:r>
                      <a:endParaRPr lang="en-US" altLang="zh-TW" sz="2600" b="1" dirty="0">
                        <a:latin typeface="標楷體" panose="03000509000000000000" pitchFamily="65" charset="-120"/>
                        <a:ea typeface="標楷體" panose="03000509000000000000" pitchFamily="65" charset="-120"/>
                      </a:endParaRPr>
                    </a:p>
                    <a:p>
                      <a:pPr marL="447675" indent="-447675"/>
                      <a:r>
                        <a:rPr lang="en-US" altLang="zh-TW" sz="2600" b="1" dirty="0">
                          <a:latin typeface="標楷體" panose="03000509000000000000" pitchFamily="65" charset="-12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於現職學校服務</a:t>
                      </a:r>
                      <a:r>
                        <a:rPr lang="zh-TW" altLang="en-US" sz="2600" b="1" dirty="0">
                          <a:solidFill>
                            <a:srgbClr val="FF0000"/>
                          </a:solidFill>
                          <a:latin typeface="標楷體" panose="03000509000000000000" pitchFamily="65" charset="-120"/>
                          <a:ea typeface="標楷體" panose="03000509000000000000" pitchFamily="65" charset="-120"/>
                        </a:rPr>
                        <a:t>滿一年</a:t>
                      </a:r>
                      <a:endParaRPr lang="en-US" altLang="zh-TW" sz="2600" b="1"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127367"/>
                  </a:ext>
                </a:extLst>
              </a:tr>
              <a:tr h="2555704">
                <a:tc>
                  <a:txBody>
                    <a:bodyPr/>
                    <a:lstStyle/>
                    <a:p>
                      <a:pPr algn="ctr"/>
                      <a:r>
                        <a:rPr lang="zh-TW" altLang="en-US" sz="2600" b="1" dirty="0">
                          <a:solidFill>
                            <a:schemeClr val="tx1"/>
                          </a:solidFill>
                          <a:latin typeface="標楷體" panose="03000509000000000000" pitchFamily="65" charset="-120"/>
                          <a:ea typeface="標楷體" panose="03000509000000000000" pitchFamily="65" charset="-120"/>
                        </a:rPr>
                        <a:t>限制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600" b="1" dirty="0">
                          <a:latin typeface="標楷體" panose="03000509000000000000" pitchFamily="65" charset="-120"/>
                          <a:ea typeface="標楷體" panose="03000509000000000000" pitchFamily="65" charset="-120"/>
                        </a:rPr>
                        <a:t>1.</a:t>
                      </a:r>
                      <a:r>
                        <a:rPr lang="zh-TW" altLang="en-US" sz="2600" b="1" dirty="0">
                          <a:solidFill>
                            <a:srgbClr val="FF0000"/>
                          </a:solidFill>
                          <a:latin typeface="標楷體" panose="03000509000000000000" pitchFamily="65" charset="-120"/>
                          <a:ea typeface="標楷體" panose="03000509000000000000" pitchFamily="65" charset="-120"/>
                        </a:rPr>
                        <a:t>兩年一次</a:t>
                      </a:r>
                      <a:r>
                        <a:rPr lang="en-US" altLang="zh-TW" sz="2600" b="1" dirty="0">
                          <a:solidFill>
                            <a:srgbClr val="FF0000"/>
                          </a:solidFill>
                          <a:latin typeface="標楷體" panose="03000509000000000000" pitchFamily="65" charset="-120"/>
                          <a:ea typeface="標楷體" panose="03000509000000000000" pitchFamily="65" charset="-120"/>
                        </a:rPr>
                        <a:t>(</a:t>
                      </a:r>
                      <a:r>
                        <a:rPr lang="zh-TW" altLang="en-US" sz="2600" b="1" dirty="0">
                          <a:solidFill>
                            <a:srgbClr val="FF0000"/>
                          </a:solidFill>
                          <a:latin typeface="標楷體" panose="03000509000000000000" pitchFamily="65" charset="-120"/>
                          <a:ea typeface="標楷體" panose="03000509000000000000" pitchFamily="65" charset="-120"/>
                        </a:rPr>
                        <a:t>指須間隔</a:t>
                      </a:r>
                      <a:r>
                        <a:rPr lang="en-US" altLang="zh-TW" sz="2600" b="1" dirty="0">
                          <a:solidFill>
                            <a:srgbClr val="FF0000"/>
                          </a:solidFill>
                          <a:latin typeface="標楷體" panose="03000509000000000000" pitchFamily="65" charset="-120"/>
                          <a:ea typeface="標楷體" panose="03000509000000000000" pitchFamily="65" charset="-120"/>
                        </a:rPr>
                        <a:t>1</a:t>
                      </a:r>
                      <a:r>
                        <a:rPr lang="zh-TW" altLang="en-US" sz="2600" b="1" dirty="0">
                          <a:solidFill>
                            <a:srgbClr val="FF0000"/>
                          </a:solidFill>
                          <a:latin typeface="標楷體" panose="03000509000000000000" pitchFamily="65" charset="-120"/>
                          <a:ea typeface="標楷體" panose="03000509000000000000" pitchFamily="65" charset="-120"/>
                        </a:rPr>
                        <a:t>個年度</a:t>
                      </a:r>
                      <a:r>
                        <a:rPr lang="en-US" altLang="zh-TW" sz="2600" b="1" dirty="0">
                          <a:solidFill>
                            <a:srgbClr val="FF0000"/>
                          </a:solidFill>
                          <a:latin typeface="標楷體" panose="03000509000000000000" pitchFamily="65" charset="-120"/>
                          <a:ea typeface="標楷體" panose="03000509000000000000" pitchFamily="65" charset="-120"/>
                        </a:rPr>
                        <a:t>)</a:t>
                      </a:r>
                    </a:p>
                    <a:p>
                      <a:pPr marL="447675" indent="-447675"/>
                      <a:r>
                        <a:rPr lang="en-US" altLang="zh-TW" sz="2600" b="1" dirty="0">
                          <a:latin typeface="標楷體" panose="03000509000000000000" pitchFamily="65" charset="-12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至多申請</a:t>
                      </a:r>
                      <a:r>
                        <a:rPr lang="en-US" altLang="zh-TW" sz="2600" b="1" dirty="0">
                          <a:solidFill>
                            <a:srgbClr val="FF0000"/>
                          </a:solidFill>
                          <a:latin typeface="標楷體" panose="03000509000000000000" pitchFamily="65" charset="-120"/>
                          <a:ea typeface="標楷體" panose="03000509000000000000" pitchFamily="65" charset="-120"/>
                        </a:rPr>
                        <a:t>4500</a:t>
                      </a:r>
                      <a:r>
                        <a:rPr lang="zh-TW" altLang="en-US" sz="2600" b="1" dirty="0">
                          <a:latin typeface="標楷體" panose="03000509000000000000" pitchFamily="65" charset="-120"/>
                          <a:ea typeface="標楷體" panose="03000509000000000000" pitchFamily="65" charset="-120"/>
                        </a:rPr>
                        <a:t>元。</a:t>
                      </a:r>
                      <a:endParaRPr lang="en-US" altLang="zh-TW" sz="2600" b="1" dirty="0">
                        <a:latin typeface="標楷體" panose="03000509000000000000" pitchFamily="65" charset="-120"/>
                        <a:ea typeface="標楷體" panose="03000509000000000000" pitchFamily="65" charset="-120"/>
                      </a:endParaRPr>
                    </a:p>
                    <a:p>
                      <a:pPr marL="447675" indent="-93663"/>
                      <a:r>
                        <a:rPr lang="zh-TW" altLang="en-US" sz="2600" b="1" u="sng" dirty="0">
                          <a:latin typeface="標楷體" panose="03000509000000000000" pitchFamily="65" charset="-120"/>
                          <a:ea typeface="標楷體" panose="03000509000000000000" pitchFamily="65" charset="-120"/>
                        </a:rPr>
                        <a:t>如有超出</a:t>
                      </a:r>
                      <a:r>
                        <a:rPr lang="zh-TW" altLang="en-US" sz="2600" b="1" u="none" dirty="0">
                          <a:latin typeface="標楷體" panose="03000509000000000000" pitchFamily="65" charset="-120"/>
                          <a:ea typeface="標楷體" panose="03000509000000000000" pitchFamily="65" charset="-120"/>
                        </a:rPr>
                        <a:t>，由</a:t>
                      </a:r>
                      <a:r>
                        <a:rPr lang="zh-TW" altLang="en-US" sz="2600" b="1" u="sng" dirty="0">
                          <a:latin typeface="標楷體" panose="03000509000000000000" pitchFamily="65" charset="-120"/>
                          <a:ea typeface="標楷體" panose="03000509000000000000" pitchFamily="65" charset="-120"/>
                        </a:rPr>
                        <a:t>申請人自行負擔</a:t>
                      </a:r>
                      <a:r>
                        <a:rPr lang="zh-TW" altLang="en-US" sz="2600" b="1" u="none" dirty="0">
                          <a:latin typeface="標楷體" panose="03000509000000000000" pitchFamily="65" charset="-120"/>
                          <a:ea typeface="標楷體" panose="03000509000000000000" pitchFamily="65" charset="-120"/>
                        </a:rPr>
                        <a:t>。</a:t>
                      </a:r>
                      <a:endParaRPr lang="en-US" altLang="zh-TW" sz="2600" b="1" u="none" dirty="0">
                        <a:latin typeface="標楷體" panose="03000509000000000000" pitchFamily="65" charset="-120"/>
                        <a:ea typeface="標楷體" panose="03000509000000000000" pitchFamily="65" charset="-120"/>
                      </a:endParaRPr>
                    </a:p>
                    <a:p>
                      <a:pPr marL="447675" indent="-447675"/>
                      <a:r>
                        <a:rPr lang="en-US" altLang="zh-TW" sz="2600" b="1" dirty="0">
                          <a:latin typeface="標楷體" panose="03000509000000000000" pitchFamily="65" charset="-12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欲請公假檢查者，請</a:t>
                      </a:r>
                      <a:r>
                        <a:rPr lang="zh-TW" altLang="en-US" sz="2600" b="1" dirty="0">
                          <a:solidFill>
                            <a:srgbClr val="FF0000"/>
                          </a:solidFill>
                          <a:latin typeface="標楷體" panose="03000509000000000000" pitchFamily="65" charset="-120"/>
                          <a:ea typeface="標楷體" panose="03000509000000000000" pitchFamily="65" charset="-120"/>
                        </a:rPr>
                        <a:t>檢附證明文件</a:t>
                      </a:r>
                      <a:endParaRPr lang="en-US" altLang="zh-TW" sz="2600" b="1" dirty="0">
                        <a:solidFill>
                          <a:srgbClr val="FF0000"/>
                        </a:solidFill>
                        <a:latin typeface="標楷體" panose="03000509000000000000" pitchFamily="65" charset="-120"/>
                        <a:ea typeface="標楷體" panose="03000509000000000000" pitchFamily="65" charset="-120"/>
                      </a:endParaRPr>
                    </a:p>
                    <a:p>
                      <a:pPr marL="447675" indent="-447675"/>
                      <a:r>
                        <a:rPr lang="zh-TW" altLang="en-US" sz="2600" b="1" dirty="0">
                          <a:solidFill>
                            <a:srgbClr val="FF0000"/>
                          </a:solidFill>
                          <a:latin typeface="標楷體" panose="03000509000000000000" pitchFamily="65" charset="-120"/>
                          <a:ea typeface="標楷體" panose="03000509000000000000" pitchFamily="65" charset="-120"/>
                        </a:rPr>
                        <a:t>  </a:t>
                      </a:r>
                      <a:r>
                        <a:rPr lang="en-US" altLang="zh-TW" sz="2600" b="1" dirty="0">
                          <a:latin typeface="標楷體" panose="03000509000000000000" pitchFamily="65" charset="-120"/>
                          <a:ea typeface="標楷體" panose="03000509000000000000" pitchFamily="65" charset="-120"/>
                        </a:rPr>
                        <a:t>(</a:t>
                      </a:r>
                      <a:r>
                        <a:rPr lang="zh-TW" altLang="en-US" sz="2600" b="1" dirty="0">
                          <a:latin typeface="標楷體" panose="03000509000000000000" pitchFamily="65" charset="-120"/>
                          <a:ea typeface="標楷體" panose="03000509000000000000" pitchFamily="65" charset="-120"/>
                        </a:rPr>
                        <a:t>例如預約檢查之預約單</a:t>
                      </a:r>
                      <a:r>
                        <a:rPr lang="en-US" altLang="zh-TW" sz="2600" b="1" dirty="0">
                          <a:latin typeface="標楷體" panose="03000509000000000000" pitchFamily="65" charset="-120"/>
                          <a:ea typeface="標楷體" panose="03000509000000000000" pitchFamily="65" charset="-120"/>
                        </a:rPr>
                        <a:t>)</a:t>
                      </a:r>
                      <a:r>
                        <a:rPr lang="zh-TW" altLang="en-US" sz="2600" b="1" dirty="0">
                          <a:latin typeface="標楷體" panose="03000509000000000000" pitchFamily="65" charset="-120"/>
                          <a:ea typeface="標楷體" panose="03000509000000000000" pitchFamily="65" charset="-120"/>
                        </a:rPr>
                        <a:t>。</a:t>
                      </a:r>
                      <a:endParaRPr lang="en-US" altLang="zh-TW" sz="2600" b="1" dirty="0">
                        <a:latin typeface="標楷體" panose="03000509000000000000" pitchFamily="65" charset="-120"/>
                        <a:ea typeface="標楷體" panose="03000509000000000000" pitchFamily="65" charset="-120"/>
                      </a:endParaRPr>
                    </a:p>
                    <a:p>
                      <a:pPr marL="447675" indent="-447675"/>
                      <a:r>
                        <a:rPr lang="en-US" altLang="zh-TW" sz="2600" b="1" dirty="0">
                          <a:latin typeface="標楷體" panose="03000509000000000000" pitchFamily="65" charset="-12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留職停薪者，回職復薪前不得申請本項補助。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627955"/>
                  </a:ext>
                </a:extLst>
              </a:tr>
            </a:tbl>
          </a:graphicData>
        </a:graphic>
      </p:graphicFrame>
      <p:sp>
        <p:nvSpPr>
          <p:cNvPr id="12" name="文字方塊 11">
            <a:extLst>
              <a:ext uri="{FF2B5EF4-FFF2-40B4-BE49-F238E27FC236}">
                <a16:creationId xmlns:a16="http://schemas.microsoft.com/office/drawing/2014/main" id="{412888C3-4E25-425B-9F3F-C411687A94DD}"/>
              </a:ext>
            </a:extLst>
          </p:cNvPr>
          <p:cNvSpPr txBox="1"/>
          <p:nvPr/>
        </p:nvSpPr>
        <p:spPr>
          <a:xfrm>
            <a:off x="11020410" y="5216523"/>
            <a:ext cx="578416" cy="400110"/>
          </a:xfrm>
          <a:prstGeom prst="rect">
            <a:avLst/>
          </a:prstGeom>
          <a:noFill/>
        </p:spPr>
        <p:txBody>
          <a:bodyPr wrap="square" rtlCol="0">
            <a:spAutoFit/>
          </a:bodyPr>
          <a:lstStyle/>
          <a:p>
            <a:r>
              <a:rPr lang="en-US" altLang="zh-TW" sz="2000" dirty="0"/>
              <a:t>20</a:t>
            </a:r>
            <a:endParaRPr lang="zh-TW" altLang="en-US" sz="2000" dirty="0"/>
          </a:p>
        </p:txBody>
      </p:sp>
    </p:spTree>
    <p:extLst>
      <p:ext uri="{BB962C8B-B14F-4D97-AF65-F5344CB8AC3E}">
        <p14:creationId xmlns:p14="http://schemas.microsoft.com/office/powerpoint/2010/main" val="373837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6" name="表格 15"/>
          <p:cNvGraphicFramePr>
            <a:graphicFrameLocks noGrp="1"/>
          </p:cNvGraphicFramePr>
          <p:nvPr>
            <p:extLst>
              <p:ext uri="{D42A27DB-BD31-4B8C-83A1-F6EECF244321}">
                <p14:modId xmlns:p14="http://schemas.microsoft.com/office/powerpoint/2010/main" val="2044801364"/>
              </p:ext>
            </p:extLst>
          </p:nvPr>
        </p:nvGraphicFramePr>
        <p:xfrm>
          <a:off x="936104" y="3584315"/>
          <a:ext cx="10319792" cy="3177831"/>
        </p:xfrm>
        <a:graphic>
          <a:graphicData uri="http://schemas.openxmlformats.org/drawingml/2006/table">
            <a:tbl>
              <a:tblPr firstRow="1" bandRow="1">
                <a:tableStyleId>{1FECB4D8-DB02-4DC6-A0A2-4F2EBAE1DC90}</a:tableStyleId>
              </a:tblPr>
              <a:tblGrid>
                <a:gridCol w="10319792">
                  <a:extLst>
                    <a:ext uri="{9D8B030D-6E8A-4147-A177-3AD203B41FA5}">
                      <a16:colId xmlns:a16="http://schemas.microsoft.com/office/drawing/2014/main" val="1363594635"/>
                    </a:ext>
                  </a:extLst>
                </a:gridCol>
              </a:tblGrid>
              <a:tr h="3177831">
                <a:tc>
                  <a:txBody>
                    <a:bodyPr/>
                    <a:lstStyle/>
                    <a:p>
                      <a:pPr algn="ctr"/>
                      <a:r>
                        <a:rPr lang="zh-TW" altLang="en-US" sz="3600" b="1" i="0" kern="1200" dirty="0">
                          <a:solidFill>
                            <a:schemeClr val="tx1"/>
                          </a:solidFill>
                          <a:effectLst/>
                          <a:latin typeface="標楷體" panose="03000509000000000000" pitchFamily="65" charset="-120"/>
                          <a:ea typeface="標楷體" panose="03000509000000000000" pitchFamily="65" charset="-120"/>
                          <a:cs typeface="+mn-cs"/>
                        </a:rPr>
                        <a:t>每月月底發放當月生日壽星</a:t>
                      </a:r>
                      <a:endParaRPr lang="en-US" altLang="zh-TW" sz="3600" b="1" i="0" kern="1200" dirty="0">
                        <a:solidFill>
                          <a:schemeClr val="tx1"/>
                        </a:solidFill>
                        <a:effectLst/>
                        <a:latin typeface="標楷體" panose="03000509000000000000" pitchFamily="65" charset="-120"/>
                        <a:ea typeface="標楷體" panose="03000509000000000000" pitchFamily="65" charset="-120"/>
                        <a:cs typeface="+mn-cs"/>
                      </a:endParaRPr>
                    </a:p>
                    <a:p>
                      <a:pPr algn="ctr"/>
                      <a:r>
                        <a:rPr lang="zh-TW" altLang="en-US" sz="3600" b="1" i="0" kern="1200" dirty="0">
                          <a:solidFill>
                            <a:schemeClr val="accent6">
                              <a:lumMod val="50000"/>
                            </a:schemeClr>
                          </a:solidFill>
                          <a:effectLst/>
                          <a:highlight>
                            <a:srgbClr val="F5D8D8"/>
                          </a:highlight>
                          <a:latin typeface="標楷體" panose="03000509000000000000" pitchFamily="65" charset="-120"/>
                          <a:ea typeface="標楷體" panose="03000509000000000000" pitchFamily="65" charset="-120"/>
                          <a:cs typeface="+mn-cs"/>
                        </a:rPr>
                        <a:t>生日禮金</a:t>
                      </a:r>
                      <a:r>
                        <a:rPr lang="en-US" altLang="zh-TW" sz="3600" b="1" i="0" kern="1200" dirty="0">
                          <a:solidFill>
                            <a:schemeClr val="accent6">
                              <a:lumMod val="50000"/>
                            </a:schemeClr>
                          </a:solidFill>
                          <a:effectLst/>
                          <a:highlight>
                            <a:srgbClr val="F5D8D8"/>
                          </a:highlight>
                          <a:latin typeface="標楷體" panose="03000509000000000000" pitchFamily="65" charset="-120"/>
                          <a:ea typeface="標楷體" panose="03000509000000000000" pitchFamily="65" charset="-120"/>
                          <a:cs typeface="+mn-cs"/>
                        </a:rPr>
                        <a:t>600</a:t>
                      </a:r>
                      <a:r>
                        <a:rPr lang="zh-TW" altLang="en-US" sz="3600" b="1" i="0" kern="1200" dirty="0">
                          <a:solidFill>
                            <a:schemeClr val="accent6">
                              <a:lumMod val="50000"/>
                            </a:schemeClr>
                          </a:solidFill>
                          <a:effectLst/>
                          <a:highlight>
                            <a:srgbClr val="F5D8D8"/>
                          </a:highlight>
                          <a:latin typeface="標楷體" panose="03000509000000000000" pitchFamily="65" charset="-120"/>
                          <a:ea typeface="標楷體" panose="03000509000000000000" pitchFamily="65" charset="-120"/>
                          <a:cs typeface="+mn-cs"/>
                        </a:rPr>
                        <a:t>元</a:t>
                      </a:r>
                      <a:endParaRPr lang="en-US" altLang="zh-TW" sz="3600" dirty="0">
                        <a:solidFill>
                          <a:schemeClr val="accent6">
                            <a:lumMod val="50000"/>
                          </a:schemeClr>
                        </a:solidFill>
                        <a:effectLst/>
                        <a:highlight>
                          <a:srgbClr val="F5D8D8"/>
                        </a:highlight>
                        <a:latin typeface="標楷體" panose="03000509000000000000" pitchFamily="65" charset="-120"/>
                        <a:ea typeface="標楷體" panose="03000509000000000000" pitchFamily="65"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127367"/>
                  </a:ext>
                </a:extLst>
              </a:tr>
            </a:tbl>
          </a:graphicData>
        </a:graphic>
      </p:graphicFrame>
      <p:pic>
        <p:nvPicPr>
          <p:cNvPr id="17" name="圖形 5" descr="氣球 以實心填滿">
            <a:extLst>
              <a:ext uri="{FF2B5EF4-FFF2-40B4-BE49-F238E27FC236}">
                <a16:creationId xmlns:a16="http://schemas.microsoft.com/office/drawing/2014/main" id="{B72FE870-3061-4532-9062-51FD1D1427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54957">
            <a:off x="2119221" y="2754496"/>
            <a:ext cx="914400" cy="914400"/>
          </a:xfrm>
          <a:prstGeom prst="rect">
            <a:avLst/>
          </a:prstGeom>
        </p:spPr>
      </p:pic>
      <p:pic>
        <p:nvPicPr>
          <p:cNvPr id="18" name="圖形 12" descr="煙火 以實心填滿">
            <a:extLst>
              <a:ext uri="{FF2B5EF4-FFF2-40B4-BE49-F238E27FC236}">
                <a16:creationId xmlns:a16="http://schemas.microsoft.com/office/drawing/2014/main" id="{C2466B44-B18A-467A-80C3-2A31520019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3602" y="2297296"/>
            <a:ext cx="1024795" cy="1024795"/>
          </a:xfrm>
          <a:prstGeom prst="rect">
            <a:avLst/>
          </a:prstGeom>
        </p:spPr>
      </p:pic>
      <p:pic>
        <p:nvPicPr>
          <p:cNvPr id="19" name="圖形 10" descr="蛋糕 以實心填滿">
            <a:extLst>
              <a:ext uri="{FF2B5EF4-FFF2-40B4-BE49-F238E27FC236}">
                <a16:creationId xmlns:a16="http://schemas.microsoft.com/office/drawing/2014/main" id="{AEA7D034-FE24-41E1-88F3-B0586E9957E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13576" y="2754496"/>
            <a:ext cx="914400" cy="914400"/>
          </a:xfrm>
          <a:prstGeom prst="rect">
            <a:avLst/>
          </a:prstGeom>
        </p:spPr>
      </p:pic>
      <p:grpSp>
        <p:nvGrpSpPr>
          <p:cNvPr id="12" name="群組 11">
            <a:extLst>
              <a:ext uri="{FF2B5EF4-FFF2-40B4-BE49-F238E27FC236}">
                <a16:creationId xmlns:a16="http://schemas.microsoft.com/office/drawing/2014/main" id="{F0F9F104-DA6D-41DD-847C-64AD90DB9D34}"/>
              </a:ext>
            </a:extLst>
          </p:cNvPr>
          <p:cNvGrpSpPr/>
          <p:nvPr/>
        </p:nvGrpSpPr>
        <p:grpSpPr>
          <a:xfrm>
            <a:off x="0" y="143388"/>
            <a:ext cx="13636859" cy="1191473"/>
            <a:chOff x="0" y="254342"/>
            <a:chExt cx="13636859" cy="1191473"/>
          </a:xfrm>
        </p:grpSpPr>
        <p:sp>
          <p:nvSpPr>
            <p:cNvPr id="13" name="矩形 12">
              <a:extLst>
                <a:ext uri="{FF2B5EF4-FFF2-40B4-BE49-F238E27FC236}">
                  <a16:creationId xmlns:a16="http://schemas.microsoft.com/office/drawing/2014/main" id="{F9B1D814-080F-477D-B544-EB8BC75A3AF4}"/>
                </a:ext>
              </a:extLst>
            </p:cNvPr>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14" name="七角星形 7">
              <a:extLst>
                <a:ext uri="{FF2B5EF4-FFF2-40B4-BE49-F238E27FC236}">
                  <a16:creationId xmlns:a16="http://schemas.microsoft.com/office/drawing/2014/main" id="{BE8A987E-FC03-45A2-B845-E2FC0329D461}"/>
                </a:ext>
              </a:extLst>
            </p:cNvPr>
            <p:cNvSpPr/>
            <p:nvPr/>
          </p:nvSpPr>
          <p:spPr>
            <a:xfrm>
              <a:off x="4151784" y="254342"/>
              <a:ext cx="3672408" cy="1191473"/>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solidFill>
                  <a:srgbClr val="0067FE"/>
                </a:solidFill>
              </a:endParaRPr>
            </a:p>
          </p:txBody>
        </p:sp>
        <p:sp>
          <p:nvSpPr>
            <p:cNvPr id="15" name="文字方塊 14">
              <a:extLst>
                <a:ext uri="{FF2B5EF4-FFF2-40B4-BE49-F238E27FC236}">
                  <a16:creationId xmlns:a16="http://schemas.microsoft.com/office/drawing/2014/main" id="{C4526EEA-8617-44C3-8E8E-6A1B96CECA0F}"/>
                </a:ext>
              </a:extLst>
            </p:cNvPr>
            <p:cNvSpPr txBox="1"/>
            <p:nvPr/>
          </p:nvSpPr>
          <p:spPr>
            <a:xfrm>
              <a:off x="6364263" y="677819"/>
              <a:ext cx="7272596" cy="605294"/>
            </a:xfrm>
            <a:prstGeom prst="rect">
              <a:avLst/>
            </a:prstGeom>
            <a:noFill/>
          </p:spPr>
          <p:txBody>
            <a:bodyPr wrap="square" rtlCol="0">
              <a:spAutoFit/>
            </a:bodyPr>
            <a:lstStyle/>
            <a:p>
              <a:pPr>
                <a:lnSpc>
                  <a:spcPts val="4000"/>
                </a:lnSpc>
              </a:pPr>
              <a:endParaRPr lang="zh-TW" altLang="en-US" sz="3600" b="1" dirty="0">
                <a:latin typeface="標楷體" panose="03000509000000000000" pitchFamily="65" charset="-120"/>
                <a:ea typeface="標楷體" panose="03000509000000000000" pitchFamily="65" charset="-120"/>
              </a:endParaRPr>
            </a:p>
          </p:txBody>
        </p:sp>
        <p:sp>
          <p:nvSpPr>
            <p:cNvPr id="21" name="文字方塊 20">
              <a:extLst>
                <a:ext uri="{FF2B5EF4-FFF2-40B4-BE49-F238E27FC236}">
                  <a16:creationId xmlns:a16="http://schemas.microsoft.com/office/drawing/2014/main" id="{86009E93-F9E7-439C-85E4-BC53103612CE}"/>
                </a:ext>
              </a:extLst>
            </p:cNvPr>
            <p:cNvSpPr txBox="1"/>
            <p:nvPr/>
          </p:nvSpPr>
          <p:spPr>
            <a:xfrm>
              <a:off x="5105984" y="539368"/>
              <a:ext cx="1980029" cy="630942"/>
            </a:xfrm>
            <a:prstGeom prst="rect">
              <a:avLst/>
            </a:prstGeom>
            <a:noFill/>
          </p:spPr>
          <p:txBody>
            <a:bodyPr wrap="none" rtlCol="0">
              <a:spAutoFit/>
            </a:bodyPr>
            <a:lstStyle/>
            <a:p>
              <a:r>
                <a:rPr kumimoji="1" lang="zh-TW" altLang="en-US" sz="3500" b="1" kern="0" dirty="0">
                  <a:solidFill>
                    <a:srgbClr val="0000FF"/>
                  </a:solidFill>
                  <a:latin typeface="標楷體" panose="03000509000000000000" pitchFamily="65" charset="-120"/>
                  <a:ea typeface="標楷體" panose="03000509000000000000" pitchFamily="65" charset="-120"/>
                </a:rPr>
                <a:t>生日禮金</a:t>
              </a:r>
              <a:endParaRPr lang="zh-TW" altLang="en-US" sz="3500" dirty="0"/>
            </a:p>
          </p:txBody>
        </p:sp>
      </p:grpSp>
      <p:sp>
        <p:nvSpPr>
          <p:cNvPr id="20" name="文字方塊 19">
            <a:extLst>
              <a:ext uri="{FF2B5EF4-FFF2-40B4-BE49-F238E27FC236}">
                <a16:creationId xmlns:a16="http://schemas.microsoft.com/office/drawing/2014/main" id="{1AB86C04-E491-4511-BE03-3EADEAC04368}"/>
              </a:ext>
            </a:extLst>
          </p:cNvPr>
          <p:cNvSpPr txBox="1"/>
          <p:nvPr/>
        </p:nvSpPr>
        <p:spPr>
          <a:xfrm>
            <a:off x="10528390" y="5257624"/>
            <a:ext cx="578416" cy="400110"/>
          </a:xfrm>
          <a:prstGeom prst="rect">
            <a:avLst/>
          </a:prstGeom>
          <a:noFill/>
        </p:spPr>
        <p:txBody>
          <a:bodyPr wrap="square" rtlCol="0">
            <a:spAutoFit/>
          </a:bodyPr>
          <a:lstStyle/>
          <a:p>
            <a:r>
              <a:rPr lang="en-US" altLang="zh-TW" sz="2000" dirty="0"/>
              <a:t>21</a:t>
            </a:r>
            <a:endParaRPr lang="zh-TW" altLang="en-US" sz="2000" dirty="0"/>
          </a:p>
        </p:txBody>
      </p:sp>
    </p:spTree>
    <p:extLst>
      <p:ext uri="{BB962C8B-B14F-4D97-AF65-F5344CB8AC3E}">
        <p14:creationId xmlns:p14="http://schemas.microsoft.com/office/powerpoint/2010/main" val="11738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9" name="摺角紙張 8"/>
          <p:cNvSpPr/>
          <p:nvPr/>
        </p:nvSpPr>
        <p:spPr bwMode="auto">
          <a:xfrm>
            <a:off x="736562" y="1403432"/>
            <a:ext cx="10976062" cy="5183202"/>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pSp>
        <p:nvGrpSpPr>
          <p:cNvPr id="12" name="群組 11">
            <a:extLst>
              <a:ext uri="{FF2B5EF4-FFF2-40B4-BE49-F238E27FC236}">
                <a16:creationId xmlns:a16="http://schemas.microsoft.com/office/drawing/2014/main" id="{A4F2ADD8-B537-41DE-815D-9B322BFFCC44}"/>
              </a:ext>
            </a:extLst>
          </p:cNvPr>
          <p:cNvGrpSpPr/>
          <p:nvPr/>
        </p:nvGrpSpPr>
        <p:grpSpPr>
          <a:xfrm>
            <a:off x="0" y="123532"/>
            <a:ext cx="12192000" cy="1191473"/>
            <a:chOff x="0" y="274024"/>
            <a:chExt cx="12192000" cy="1191473"/>
          </a:xfrm>
        </p:grpSpPr>
        <p:sp>
          <p:nvSpPr>
            <p:cNvPr id="13" name="矩形 12">
              <a:extLst>
                <a:ext uri="{FF2B5EF4-FFF2-40B4-BE49-F238E27FC236}">
                  <a16:creationId xmlns:a16="http://schemas.microsoft.com/office/drawing/2014/main" id="{5BA999E9-6C9F-4C31-854A-244FF2D9A047}"/>
                </a:ext>
              </a:extLst>
            </p:cNvPr>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14" name="七角星形 7">
              <a:extLst>
                <a:ext uri="{FF2B5EF4-FFF2-40B4-BE49-F238E27FC236}">
                  <a16:creationId xmlns:a16="http://schemas.microsoft.com/office/drawing/2014/main" id="{BCE3D579-CB70-49E7-AF2E-7F5EE508084B}"/>
                </a:ext>
              </a:extLst>
            </p:cNvPr>
            <p:cNvSpPr/>
            <p:nvPr/>
          </p:nvSpPr>
          <p:spPr>
            <a:xfrm>
              <a:off x="4309426" y="274024"/>
              <a:ext cx="3672408" cy="1191473"/>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solidFill>
                  <a:srgbClr val="0067FE"/>
                </a:solidFill>
              </a:endParaRPr>
            </a:p>
          </p:txBody>
        </p:sp>
        <p:sp>
          <p:nvSpPr>
            <p:cNvPr id="16" name="文字方塊 15">
              <a:extLst>
                <a:ext uri="{FF2B5EF4-FFF2-40B4-BE49-F238E27FC236}">
                  <a16:creationId xmlns:a16="http://schemas.microsoft.com/office/drawing/2014/main" id="{D5BFB677-598B-470B-B618-82B214965943}"/>
                </a:ext>
              </a:extLst>
            </p:cNvPr>
            <p:cNvSpPr txBox="1"/>
            <p:nvPr/>
          </p:nvSpPr>
          <p:spPr>
            <a:xfrm>
              <a:off x="4706774" y="593074"/>
              <a:ext cx="2877711" cy="630942"/>
            </a:xfrm>
            <a:prstGeom prst="rect">
              <a:avLst/>
            </a:prstGeom>
            <a:noFill/>
          </p:spPr>
          <p:txBody>
            <a:bodyPr wrap="none" rtlCol="0">
              <a:spAutoFit/>
            </a:bodyPr>
            <a:lstStyle/>
            <a:p>
              <a:r>
                <a:rPr kumimoji="1" lang="zh-TW" altLang="en-US" sz="3500" b="1" kern="0" dirty="0">
                  <a:solidFill>
                    <a:srgbClr val="0000FF"/>
                  </a:solidFill>
                  <a:latin typeface="標楷體" panose="03000509000000000000" pitchFamily="65" charset="-120"/>
                  <a:ea typeface="標楷體" panose="03000509000000000000" pitchFamily="65" charset="-120"/>
                </a:rPr>
                <a:t>員工休閒活動</a:t>
              </a:r>
              <a:endParaRPr lang="zh-TW" altLang="en-US" sz="3500" dirty="0"/>
            </a:p>
          </p:txBody>
        </p:sp>
      </p:grpSp>
      <p:graphicFrame>
        <p:nvGraphicFramePr>
          <p:cNvPr id="17" name="表格 16">
            <a:extLst>
              <a:ext uri="{FF2B5EF4-FFF2-40B4-BE49-F238E27FC236}">
                <a16:creationId xmlns:a16="http://schemas.microsoft.com/office/drawing/2014/main" id="{0C751A03-3F3C-49E3-87EB-FCE8B1F2F352}"/>
              </a:ext>
            </a:extLst>
          </p:cNvPr>
          <p:cNvGraphicFramePr>
            <a:graphicFrameLocks noGrp="1"/>
          </p:cNvGraphicFramePr>
          <p:nvPr>
            <p:extLst>
              <p:ext uri="{D42A27DB-BD31-4B8C-83A1-F6EECF244321}">
                <p14:modId xmlns:p14="http://schemas.microsoft.com/office/powerpoint/2010/main" val="2313229896"/>
              </p:ext>
            </p:extLst>
          </p:nvPr>
        </p:nvGraphicFramePr>
        <p:xfrm>
          <a:off x="1127448" y="1580286"/>
          <a:ext cx="9723432" cy="4679428"/>
        </p:xfrm>
        <a:graphic>
          <a:graphicData uri="http://schemas.openxmlformats.org/drawingml/2006/table">
            <a:tbl>
              <a:tblPr firstRow="1" bandRow="1">
                <a:tableStyleId>{1FECB4D8-DB02-4DC6-A0A2-4F2EBAE1DC90}</a:tableStyleId>
              </a:tblPr>
              <a:tblGrid>
                <a:gridCol w="1817600">
                  <a:extLst>
                    <a:ext uri="{9D8B030D-6E8A-4147-A177-3AD203B41FA5}">
                      <a16:colId xmlns:a16="http://schemas.microsoft.com/office/drawing/2014/main" val="2132253386"/>
                    </a:ext>
                  </a:extLst>
                </a:gridCol>
                <a:gridCol w="7905832">
                  <a:extLst>
                    <a:ext uri="{9D8B030D-6E8A-4147-A177-3AD203B41FA5}">
                      <a16:colId xmlns:a16="http://schemas.microsoft.com/office/drawing/2014/main" val="1363594635"/>
                    </a:ext>
                  </a:extLst>
                </a:gridCol>
              </a:tblGrid>
              <a:tr h="796348">
                <a:tc>
                  <a:txBody>
                    <a:bodyPr/>
                    <a:lstStyle/>
                    <a:p>
                      <a:pPr algn="ctr"/>
                      <a:r>
                        <a:rPr lang="zh-TW" altLang="en-US" sz="2400" b="1" i="0" kern="1200" dirty="0">
                          <a:solidFill>
                            <a:schemeClr val="tx1"/>
                          </a:solidFill>
                          <a:effectLst/>
                          <a:latin typeface="標楷體" panose="03000509000000000000" pitchFamily="65" charset="-120"/>
                          <a:ea typeface="標楷體" panose="03000509000000000000" pitchFamily="65" charset="-120"/>
                          <a:cs typeface="+mn-cs"/>
                        </a:rPr>
                        <a:t>依據</a:t>
                      </a:r>
                      <a:endParaRPr lang="en-US" altLang="zh-TW" sz="2400" b="1" i="0" kern="1200" dirty="0">
                        <a:solidFill>
                          <a:schemeClr val="tx1"/>
                        </a:solidFill>
                        <a:effectLst/>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400" b="1" i="0" kern="1200" dirty="0">
                          <a:solidFill>
                            <a:schemeClr val="tx1"/>
                          </a:solidFill>
                          <a:effectLst/>
                          <a:latin typeface="標楷體" panose="03000509000000000000" pitchFamily="65" charset="-120"/>
                          <a:ea typeface="標楷體" panose="03000509000000000000" pitchFamily="65" charset="-120"/>
                          <a:cs typeface="+mn-cs"/>
                        </a:rPr>
                        <a:t>中央各機關學校員工文康活動實施要點</a:t>
                      </a:r>
                      <a:endParaRPr lang="en-US" altLang="zh-TW" sz="2400" b="1" i="0" kern="1200" dirty="0">
                        <a:solidFill>
                          <a:schemeClr val="tx1"/>
                        </a:solidFill>
                        <a:effectLst/>
                        <a:latin typeface="標楷體" panose="03000509000000000000" pitchFamily="65" charset="-120"/>
                        <a:ea typeface="標楷體" panose="03000509000000000000" pitchFamily="65" charset="-120"/>
                        <a:cs typeface="+mn-cs"/>
                      </a:endParaRPr>
                    </a:p>
                    <a:p>
                      <a:r>
                        <a:rPr lang="zh-TW" altLang="en-US" sz="2400" b="1" i="0" kern="1200" dirty="0">
                          <a:solidFill>
                            <a:schemeClr val="tx1"/>
                          </a:solidFill>
                          <a:effectLst/>
                          <a:latin typeface="標楷體" panose="03000509000000000000" pitchFamily="65" charset="-120"/>
                          <a:ea typeface="標楷體" panose="03000509000000000000" pitchFamily="65" charset="-120"/>
                          <a:cs typeface="+mn-cs"/>
                        </a:rPr>
                        <a:t>國立臺中科技大學員工文康活動實施要點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9170019"/>
                  </a:ext>
                </a:extLst>
              </a:tr>
              <a:tr h="593706">
                <a:tc>
                  <a:txBody>
                    <a:bodyPr/>
                    <a:lstStyle/>
                    <a:p>
                      <a:pPr algn="ctr"/>
                      <a:r>
                        <a:rPr lang="zh-TW" altLang="en-US" sz="2400" b="1" i="0" kern="1200" dirty="0">
                          <a:solidFill>
                            <a:schemeClr val="tx1">
                              <a:lumMod val="50000"/>
                            </a:schemeClr>
                          </a:solidFill>
                          <a:effectLst/>
                          <a:latin typeface="標楷體" panose="03000509000000000000" pitchFamily="65" charset="-120"/>
                          <a:ea typeface="標楷體" panose="03000509000000000000" pitchFamily="65" charset="-120"/>
                          <a:cs typeface="+mn-cs"/>
                        </a:rPr>
                        <a:t>定義</a:t>
                      </a:r>
                      <a:endParaRPr lang="en-US" altLang="zh-TW" sz="2400" b="1" i="0" kern="1200" dirty="0">
                        <a:solidFill>
                          <a:schemeClr val="tx1">
                            <a:lumMod val="50000"/>
                          </a:schemeClr>
                        </a:solidFill>
                        <a:effectLst/>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400" b="1" dirty="0">
                          <a:solidFill>
                            <a:schemeClr val="tx1"/>
                          </a:solidFill>
                          <a:latin typeface="標楷體" panose="03000509000000000000" pitchFamily="65" charset="-120"/>
                          <a:ea typeface="標楷體" panose="03000509000000000000" pitchFamily="65" charset="-120"/>
                        </a:rPr>
                        <a:t>指辦理之各類</a:t>
                      </a:r>
                      <a:r>
                        <a:rPr lang="zh-TW" altLang="en-US" sz="2400" b="1" dirty="0">
                          <a:solidFill>
                            <a:srgbClr val="FF0000"/>
                          </a:solidFill>
                          <a:latin typeface="標楷體" panose="03000509000000000000" pitchFamily="65" charset="-120"/>
                          <a:ea typeface="標楷體" panose="03000509000000000000" pitchFamily="65" charset="-120"/>
                        </a:rPr>
                        <a:t>藝文欣賞、慶生、聯誼、休閒</a:t>
                      </a:r>
                      <a:r>
                        <a:rPr lang="zh-TW" altLang="en-US" sz="2400" b="1" dirty="0">
                          <a:solidFill>
                            <a:schemeClr val="tx1"/>
                          </a:solidFill>
                          <a:latin typeface="標楷體" panose="03000509000000000000" pitchFamily="65" charset="-120"/>
                          <a:ea typeface="標楷體" panose="03000509000000000000" pitchFamily="65" charset="-120"/>
                        </a:rPr>
                        <a:t>等活動。</a:t>
                      </a:r>
                      <a:endParaRPr lang="en-US" altLang="zh-TW" sz="2400" b="1"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127367"/>
                  </a:ext>
                </a:extLst>
              </a:tr>
              <a:tr h="789702">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條件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4013" indent="-354013">
                        <a:lnSpc>
                          <a:spcPts val="2600"/>
                        </a:lnSpc>
                      </a:pPr>
                      <a:r>
                        <a:rPr lang="en-US" altLang="zh-TW" sz="2400" b="1" dirty="0">
                          <a:latin typeface="標楷體" panose="03000509000000000000" pitchFamily="65" charset="-120"/>
                          <a:ea typeface="標楷體" panose="03000509000000000000" pitchFamily="65" charset="-120"/>
                        </a:rPr>
                        <a:t>1.</a:t>
                      </a:r>
                      <a:r>
                        <a:rPr lang="zh-TW" altLang="en-US" sz="2400" b="1" dirty="0">
                          <a:solidFill>
                            <a:srgbClr val="FF0000"/>
                          </a:solidFill>
                          <a:latin typeface="標楷體" panose="03000509000000000000" pitchFamily="65" charset="-120"/>
                          <a:ea typeface="標楷體" panose="03000509000000000000" pitchFamily="65" charset="-120"/>
                        </a:rPr>
                        <a:t>編制內</a:t>
                      </a:r>
                      <a:r>
                        <a:rPr lang="zh-TW" altLang="en-US" sz="2400" b="1" dirty="0">
                          <a:latin typeface="標楷體" panose="03000509000000000000" pitchFamily="65" charset="-120"/>
                          <a:ea typeface="標楷體" panose="03000509000000000000" pitchFamily="65" charset="-120"/>
                        </a:rPr>
                        <a:t>專任教職員工 </a:t>
                      </a:r>
                      <a:endParaRPr lang="en-US" altLang="zh-TW" sz="2400" b="1" dirty="0">
                        <a:latin typeface="標楷體" panose="03000509000000000000" pitchFamily="65" charset="-120"/>
                        <a:ea typeface="標楷體" panose="03000509000000000000" pitchFamily="65" charset="-120"/>
                      </a:endParaRPr>
                    </a:p>
                    <a:p>
                      <a:pPr marL="354013" indent="-354013">
                        <a:lnSpc>
                          <a:spcPts val="2600"/>
                        </a:lnSpc>
                      </a:pPr>
                      <a:r>
                        <a:rPr lang="en-US" altLang="zh-TW" sz="2400" b="1" dirty="0">
                          <a:latin typeface="標楷體" panose="03000509000000000000" pitchFamily="65" charset="-120"/>
                          <a:ea typeface="標楷體" panose="03000509000000000000" pitchFamily="65" charset="-120"/>
                        </a:rPr>
                        <a:t>2.</a:t>
                      </a:r>
                      <a:r>
                        <a:rPr lang="zh-TW" altLang="en-US" sz="2400" b="1" dirty="0">
                          <a:solidFill>
                            <a:srgbClr val="FF0000"/>
                          </a:solidFill>
                          <a:latin typeface="標楷體" panose="03000509000000000000" pitchFamily="65" charset="-120"/>
                          <a:ea typeface="標楷體" panose="03000509000000000000" pitchFamily="65" charset="-120"/>
                        </a:rPr>
                        <a:t>校務基金進用</a:t>
                      </a:r>
                      <a:r>
                        <a:rPr lang="zh-TW" altLang="en-US" sz="2400" b="1" dirty="0">
                          <a:latin typeface="標楷體" panose="03000509000000000000" pitchFamily="65" charset="-120"/>
                          <a:ea typeface="標楷體" panose="03000509000000000000" pitchFamily="65" charset="-120"/>
                        </a:rPr>
                        <a:t>教學人員及工作人員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071930"/>
                  </a:ext>
                </a:extLst>
              </a:tr>
              <a:tr h="2473060">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限制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3000"/>
                        </a:lnSpc>
                      </a:pPr>
                      <a:r>
                        <a:rPr lang="en-US" altLang="zh-TW" sz="2400" b="1" dirty="0">
                          <a:latin typeface="標楷體" panose="03000509000000000000" pitchFamily="65" charset="-120"/>
                          <a:ea typeface="標楷體" panose="03000509000000000000" pitchFamily="65" charset="-120"/>
                        </a:rPr>
                        <a:t>1.</a:t>
                      </a:r>
                      <a:r>
                        <a:rPr lang="zh-TW" altLang="en-US" sz="2400" b="1" dirty="0">
                          <a:solidFill>
                            <a:srgbClr val="FF0000"/>
                          </a:solidFill>
                          <a:latin typeface="標楷體" panose="03000509000000000000" pitchFamily="65" charset="-120"/>
                          <a:ea typeface="標楷體" panose="03000509000000000000" pitchFamily="65" charset="-120"/>
                        </a:rPr>
                        <a:t>一年一次，每人補助</a:t>
                      </a:r>
                      <a:r>
                        <a:rPr lang="en-US" altLang="zh-TW" sz="2400" b="1" dirty="0">
                          <a:solidFill>
                            <a:srgbClr val="FF0000"/>
                          </a:solidFill>
                          <a:latin typeface="標楷體" panose="03000509000000000000" pitchFamily="65" charset="-120"/>
                          <a:ea typeface="標楷體" panose="03000509000000000000" pitchFamily="65" charset="-120"/>
                        </a:rPr>
                        <a:t>500</a:t>
                      </a:r>
                      <a:r>
                        <a:rPr lang="zh-TW" altLang="en-US" sz="2400" b="1" dirty="0">
                          <a:solidFill>
                            <a:srgbClr val="FF0000"/>
                          </a:solidFill>
                          <a:latin typeface="標楷體" panose="03000509000000000000" pitchFamily="65" charset="-120"/>
                          <a:ea typeface="標楷體" panose="03000509000000000000" pitchFamily="65" charset="-120"/>
                        </a:rPr>
                        <a:t>元為限。</a:t>
                      </a:r>
                      <a:endParaRPr lang="en-US" altLang="zh-TW" sz="2400" b="1" dirty="0">
                        <a:solidFill>
                          <a:srgbClr val="FF0000"/>
                        </a:solidFill>
                        <a:latin typeface="標楷體" panose="03000509000000000000" pitchFamily="65" charset="-120"/>
                        <a:ea typeface="標楷體" panose="03000509000000000000" pitchFamily="65" charset="-120"/>
                      </a:endParaRPr>
                    </a:p>
                    <a:p>
                      <a:pPr>
                        <a:lnSpc>
                          <a:spcPts val="3000"/>
                        </a:lnSpc>
                      </a:pPr>
                      <a:r>
                        <a:rPr lang="en-US" altLang="zh-TW" sz="2400" b="1" dirty="0">
                          <a:latin typeface="標楷體" panose="03000509000000000000" pitchFamily="65" charset="-120"/>
                          <a:ea typeface="標楷體" panose="03000509000000000000" pitchFamily="65" charset="-120"/>
                        </a:rPr>
                        <a:t>2.</a:t>
                      </a:r>
                      <a:r>
                        <a:rPr lang="zh-TW" altLang="en-US" sz="2400" b="1" dirty="0">
                          <a:latin typeface="標楷體" panose="03000509000000000000" pitchFamily="65" charset="-120"/>
                          <a:ea typeface="標楷體" panose="03000509000000000000" pitchFamily="65" charset="-120"/>
                        </a:rPr>
                        <a:t>辦理時間限</a:t>
                      </a:r>
                      <a:r>
                        <a:rPr lang="zh-TW" altLang="en-US" sz="2400" b="1" dirty="0">
                          <a:solidFill>
                            <a:srgbClr val="FF0000"/>
                          </a:solidFill>
                          <a:latin typeface="標楷體" panose="03000509000000000000" pitchFamily="65" charset="-120"/>
                          <a:ea typeface="標楷體" panose="03000509000000000000" pitchFamily="65" charset="-120"/>
                        </a:rPr>
                        <a:t>公餘時間</a:t>
                      </a:r>
                      <a:r>
                        <a:rPr lang="zh-TW" altLang="en-US" sz="2400" b="1" dirty="0">
                          <a:latin typeface="標楷體" panose="03000509000000000000" pitchFamily="65" charset="-120"/>
                          <a:ea typeface="標楷體" panose="03000509000000000000" pitchFamily="65" charset="-120"/>
                        </a:rPr>
                        <a:t>及</a:t>
                      </a:r>
                      <a:r>
                        <a:rPr lang="zh-TW" altLang="en-US" sz="2400" b="1" dirty="0">
                          <a:solidFill>
                            <a:srgbClr val="FF0000"/>
                          </a:solidFill>
                          <a:latin typeface="標楷體" panose="03000509000000000000" pitchFamily="65" charset="-120"/>
                          <a:ea typeface="標楷體" panose="03000509000000000000" pitchFamily="65" charset="-120"/>
                        </a:rPr>
                        <a:t>例假日</a:t>
                      </a:r>
                      <a:endParaRPr lang="en-US" altLang="zh-TW" sz="2400" b="1" dirty="0">
                        <a:latin typeface="標楷體" panose="03000509000000000000" pitchFamily="65" charset="-120"/>
                        <a:ea typeface="標楷體" panose="03000509000000000000" pitchFamily="65" charset="-120"/>
                      </a:endParaRPr>
                    </a:p>
                    <a:p>
                      <a:pPr marL="354013" indent="-354013">
                        <a:lnSpc>
                          <a:spcPts val="3000"/>
                        </a:lnSpc>
                      </a:pPr>
                      <a:r>
                        <a:rPr lang="en-US" altLang="zh-TW" sz="2400" b="1" dirty="0">
                          <a:latin typeface="標楷體" panose="03000509000000000000" pitchFamily="65" charset="-120"/>
                          <a:ea typeface="標楷體" panose="03000509000000000000" pitchFamily="65" charset="-120"/>
                        </a:rPr>
                        <a:t>3.</a:t>
                      </a:r>
                      <a:r>
                        <a:rPr lang="zh-TW" altLang="en-US" sz="2400" b="1" dirty="0">
                          <a:latin typeface="標楷體" panose="03000509000000000000" pitchFamily="65" charset="-120"/>
                          <a:ea typeface="標楷體" panose="03000509000000000000" pitchFamily="65" charset="-120"/>
                        </a:rPr>
                        <a:t>但在</a:t>
                      </a:r>
                      <a:r>
                        <a:rPr lang="zh-TW" altLang="en-US" sz="2400" b="1" u="sng" dirty="0">
                          <a:latin typeface="標楷體" panose="03000509000000000000" pitchFamily="65" charset="-120"/>
                          <a:ea typeface="標楷體" panose="03000509000000000000" pitchFamily="65" charset="-120"/>
                        </a:rPr>
                        <a:t>寒暑假期間</a:t>
                      </a:r>
                      <a:r>
                        <a:rPr lang="zh-TW" altLang="en-US" sz="2400" b="1" dirty="0">
                          <a:latin typeface="標楷體" panose="03000509000000000000" pitchFamily="65" charset="-120"/>
                          <a:ea typeface="標楷體" panose="03000509000000000000" pitchFamily="65" charset="-120"/>
                        </a:rPr>
                        <a:t>，得利用辦公時間舉辦</a:t>
                      </a:r>
                      <a:endParaRPr lang="en-US" altLang="zh-TW" sz="2400" b="1" dirty="0">
                        <a:latin typeface="標楷體" panose="03000509000000000000" pitchFamily="65" charset="-120"/>
                        <a:ea typeface="標楷體" panose="03000509000000000000" pitchFamily="65" charset="-120"/>
                      </a:endParaRPr>
                    </a:p>
                    <a:p>
                      <a:pPr marL="354013" indent="-354013">
                        <a:lnSpc>
                          <a:spcPts val="3000"/>
                        </a:lnSpc>
                      </a:pPr>
                      <a:r>
                        <a:rPr lang="zh-TW" altLang="en-US" sz="2400" b="1"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不得影響教學及行政業務正常運作</a:t>
                      </a:r>
                      <a:r>
                        <a:rPr lang="en-US" altLang="zh-TW" sz="2400" b="1" dirty="0">
                          <a:latin typeface="標楷體" panose="03000509000000000000" pitchFamily="65" charset="-120"/>
                          <a:ea typeface="標楷體" panose="03000509000000000000" pitchFamily="65" charset="-120"/>
                        </a:rPr>
                        <a:t>)</a:t>
                      </a:r>
                    </a:p>
                    <a:p>
                      <a:pPr marL="447675" indent="0">
                        <a:lnSpc>
                          <a:spcPts val="3000"/>
                        </a:lnSpc>
                      </a:pPr>
                      <a:r>
                        <a:rPr lang="zh-TW" altLang="en-US" sz="2400" b="1" dirty="0">
                          <a:latin typeface="標楷體" panose="03000509000000000000" pitchFamily="65" charset="-120"/>
                          <a:ea typeface="標楷體" panose="03000509000000000000" pitchFamily="65" charset="-120"/>
                        </a:rPr>
                        <a:t>▲請辦理</a:t>
                      </a:r>
                      <a:r>
                        <a:rPr lang="zh-TW" altLang="en-US" sz="2400" b="1" dirty="0">
                          <a:solidFill>
                            <a:srgbClr val="FF0000"/>
                          </a:solidFill>
                          <a:highlight>
                            <a:srgbClr val="FFFF00"/>
                          </a:highlight>
                          <a:latin typeface="標楷體" panose="03000509000000000000" pitchFamily="65" charset="-120"/>
                          <a:ea typeface="標楷體" panose="03000509000000000000" pitchFamily="65" charset="-120"/>
                        </a:rPr>
                        <a:t>請假手續</a:t>
                      </a:r>
                      <a:r>
                        <a:rPr lang="zh-TW" altLang="en-US"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a:p>
                      <a:pPr marL="447675" indent="0">
                        <a:lnSpc>
                          <a:spcPts val="3000"/>
                        </a:lnSpc>
                      </a:pPr>
                      <a:r>
                        <a:rPr lang="zh-TW" altLang="en-US" sz="2400" b="1" dirty="0">
                          <a:latin typeface="標楷體" panose="03000509000000000000" pitchFamily="65" charset="-120"/>
                          <a:ea typeface="標楷體" panose="03000509000000000000" pitchFamily="65" charset="-120"/>
                        </a:rPr>
                        <a:t>老師請在差勤系統</a:t>
                      </a:r>
                      <a:r>
                        <a:rPr lang="zh-TW" altLang="en-US" sz="2400" b="1" u="sng" dirty="0">
                          <a:latin typeface="標楷體" panose="03000509000000000000" pitchFamily="65" charset="-120"/>
                          <a:ea typeface="標楷體" panose="03000509000000000000" pitchFamily="65" charset="-120"/>
                        </a:rPr>
                        <a:t>請假申請單</a:t>
                      </a:r>
                      <a:r>
                        <a:rPr lang="zh-TW" altLang="en-US" sz="2400" b="1" dirty="0">
                          <a:latin typeface="標楷體" panose="03000509000000000000" pitchFamily="65" charset="-120"/>
                          <a:ea typeface="標楷體" panose="03000509000000000000" pitchFamily="65" charset="-120"/>
                        </a:rPr>
                        <a:t>上選擇「</a:t>
                      </a:r>
                      <a:r>
                        <a:rPr lang="zh-TW" altLang="en-US" sz="2400" b="1" dirty="0">
                          <a:solidFill>
                            <a:srgbClr val="FF0000"/>
                          </a:solidFill>
                          <a:latin typeface="標楷體" panose="03000509000000000000" pitchFamily="65" charset="-120"/>
                          <a:ea typeface="標楷體" panose="03000509000000000000" pitchFamily="65" charset="-120"/>
                        </a:rPr>
                        <a:t>暑</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寒假期間</a:t>
                      </a:r>
                      <a:r>
                        <a:rPr lang="zh-TW" altLang="en-US"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627955"/>
                  </a:ext>
                </a:extLst>
              </a:tr>
            </a:tbl>
          </a:graphicData>
        </a:graphic>
      </p:graphicFrame>
      <p:sp>
        <p:nvSpPr>
          <p:cNvPr id="18" name="文字方塊 17">
            <a:extLst>
              <a:ext uri="{FF2B5EF4-FFF2-40B4-BE49-F238E27FC236}">
                <a16:creationId xmlns:a16="http://schemas.microsoft.com/office/drawing/2014/main" id="{6108DD44-95CB-4652-9033-EFC2EA3DF8DC}"/>
              </a:ext>
            </a:extLst>
          </p:cNvPr>
          <p:cNvSpPr txBox="1"/>
          <p:nvPr/>
        </p:nvSpPr>
        <p:spPr>
          <a:xfrm>
            <a:off x="11280576" y="5373216"/>
            <a:ext cx="578416" cy="400110"/>
          </a:xfrm>
          <a:prstGeom prst="rect">
            <a:avLst/>
          </a:prstGeom>
          <a:noFill/>
        </p:spPr>
        <p:txBody>
          <a:bodyPr wrap="square" rtlCol="0">
            <a:spAutoFit/>
          </a:bodyPr>
          <a:lstStyle/>
          <a:p>
            <a:r>
              <a:rPr lang="en-US" altLang="zh-TW" sz="2000" dirty="0"/>
              <a:t>22</a:t>
            </a:r>
            <a:endParaRPr lang="zh-TW" altLang="en-US" sz="2000" dirty="0"/>
          </a:p>
        </p:txBody>
      </p:sp>
    </p:spTree>
    <p:extLst>
      <p:ext uri="{BB962C8B-B14F-4D97-AF65-F5344CB8AC3E}">
        <p14:creationId xmlns:p14="http://schemas.microsoft.com/office/powerpoint/2010/main" val="75540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9" name="摺角紙張 8"/>
          <p:cNvSpPr/>
          <p:nvPr/>
        </p:nvSpPr>
        <p:spPr bwMode="auto">
          <a:xfrm>
            <a:off x="1336371" y="1304482"/>
            <a:ext cx="10160229" cy="5110806"/>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pic>
        <p:nvPicPr>
          <p:cNvPr id="10" name="圖片 9">
            <a:extLst>
              <a:ext uri="{FF2B5EF4-FFF2-40B4-BE49-F238E27FC236}">
                <a16:creationId xmlns:a16="http://schemas.microsoft.com/office/drawing/2014/main" id="{936647B0-A50F-4CD0-8E67-27A607C5DE19}"/>
              </a:ext>
            </a:extLst>
          </p:cNvPr>
          <p:cNvPicPr>
            <a:picLocks noChangeAspect="1"/>
          </p:cNvPicPr>
          <p:nvPr/>
        </p:nvPicPr>
        <p:blipFill rotWithShape="1">
          <a:blip r:embed="rId3">
            <a:extLst>
              <a:ext uri="{28A0092B-C50C-407E-A947-70E740481C1C}">
                <a14:useLocalDpi xmlns:a14="http://schemas.microsoft.com/office/drawing/2010/main" val="0"/>
              </a:ext>
            </a:extLst>
          </a:blip>
          <a:srcRect l="1356" r="930"/>
          <a:stretch/>
        </p:blipFill>
        <p:spPr>
          <a:xfrm>
            <a:off x="1547346" y="1214255"/>
            <a:ext cx="8891349" cy="5178969"/>
          </a:xfrm>
          <a:prstGeom prst="rect">
            <a:avLst/>
          </a:prstGeom>
        </p:spPr>
      </p:pic>
      <p:grpSp>
        <p:nvGrpSpPr>
          <p:cNvPr id="11" name="群組 10">
            <a:extLst>
              <a:ext uri="{FF2B5EF4-FFF2-40B4-BE49-F238E27FC236}">
                <a16:creationId xmlns:a16="http://schemas.microsoft.com/office/drawing/2014/main" id="{49B64D48-1444-47D8-BEE9-365DA279B5A3}"/>
              </a:ext>
            </a:extLst>
          </p:cNvPr>
          <p:cNvGrpSpPr/>
          <p:nvPr/>
        </p:nvGrpSpPr>
        <p:grpSpPr>
          <a:xfrm>
            <a:off x="-6221" y="22329"/>
            <a:ext cx="12192000" cy="1191473"/>
            <a:chOff x="0" y="299438"/>
            <a:chExt cx="12192000" cy="1191473"/>
          </a:xfrm>
        </p:grpSpPr>
        <p:sp>
          <p:nvSpPr>
            <p:cNvPr id="14" name="矩形 13">
              <a:extLst>
                <a:ext uri="{FF2B5EF4-FFF2-40B4-BE49-F238E27FC236}">
                  <a16:creationId xmlns:a16="http://schemas.microsoft.com/office/drawing/2014/main" id="{1995E420-DDEE-41DE-8F48-CD5B6F03C076}"/>
                </a:ext>
              </a:extLst>
            </p:cNvPr>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15" name="七角星形 7">
              <a:extLst>
                <a:ext uri="{FF2B5EF4-FFF2-40B4-BE49-F238E27FC236}">
                  <a16:creationId xmlns:a16="http://schemas.microsoft.com/office/drawing/2014/main" id="{136E25FF-BBFE-4E30-ACC6-2C6CEB1206EA}"/>
                </a:ext>
              </a:extLst>
            </p:cNvPr>
            <p:cNvSpPr/>
            <p:nvPr/>
          </p:nvSpPr>
          <p:spPr>
            <a:xfrm>
              <a:off x="4372852" y="299438"/>
              <a:ext cx="3672408" cy="1191473"/>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solidFill>
                  <a:srgbClr val="0067FE"/>
                </a:solidFill>
              </a:endParaRPr>
            </a:p>
          </p:txBody>
        </p:sp>
        <p:sp>
          <p:nvSpPr>
            <p:cNvPr id="18" name="文字方塊 17">
              <a:extLst>
                <a:ext uri="{FF2B5EF4-FFF2-40B4-BE49-F238E27FC236}">
                  <a16:creationId xmlns:a16="http://schemas.microsoft.com/office/drawing/2014/main" id="{AB3397CE-8994-44CA-9AAB-BE51C913BC9D}"/>
                </a:ext>
              </a:extLst>
            </p:cNvPr>
            <p:cNvSpPr txBox="1"/>
            <p:nvPr/>
          </p:nvSpPr>
          <p:spPr>
            <a:xfrm>
              <a:off x="5310133" y="590065"/>
              <a:ext cx="1980029" cy="630942"/>
            </a:xfrm>
            <a:prstGeom prst="rect">
              <a:avLst/>
            </a:prstGeom>
            <a:noFill/>
          </p:spPr>
          <p:txBody>
            <a:bodyPr wrap="none" rtlCol="0">
              <a:spAutoFit/>
            </a:bodyPr>
            <a:lstStyle/>
            <a:p>
              <a:r>
                <a:rPr kumimoji="1" lang="zh-TW" altLang="en-US" sz="3500" b="1" kern="0" dirty="0">
                  <a:solidFill>
                    <a:srgbClr val="0000FF"/>
                  </a:solidFill>
                  <a:latin typeface="標楷體" panose="03000509000000000000" pitchFamily="65" charset="-120"/>
                  <a:ea typeface="標楷體" panose="03000509000000000000" pitchFamily="65" charset="-120"/>
                </a:rPr>
                <a:t>托育措施</a:t>
              </a:r>
              <a:endParaRPr lang="zh-TW" altLang="en-US" sz="3500" dirty="0"/>
            </a:p>
          </p:txBody>
        </p:sp>
      </p:grpSp>
      <p:sp>
        <p:nvSpPr>
          <p:cNvPr id="19" name="文字方塊 18">
            <a:extLst>
              <a:ext uri="{FF2B5EF4-FFF2-40B4-BE49-F238E27FC236}">
                <a16:creationId xmlns:a16="http://schemas.microsoft.com/office/drawing/2014/main" id="{5F2B2D8A-BCFB-4774-A00B-7FD0709AFA00}"/>
              </a:ext>
            </a:extLst>
          </p:cNvPr>
          <p:cNvSpPr txBox="1"/>
          <p:nvPr/>
        </p:nvSpPr>
        <p:spPr>
          <a:xfrm>
            <a:off x="11058240" y="5153408"/>
            <a:ext cx="578416" cy="400110"/>
          </a:xfrm>
          <a:prstGeom prst="rect">
            <a:avLst/>
          </a:prstGeom>
          <a:noFill/>
        </p:spPr>
        <p:txBody>
          <a:bodyPr wrap="square" rtlCol="0">
            <a:spAutoFit/>
          </a:bodyPr>
          <a:lstStyle/>
          <a:p>
            <a:r>
              <a:rPr lang="en-US" altLang="zh-TW" sz="2000" dirty="0"/>
              <a:t>23</a:t>
            </a:r>
            <a:endParaRPr lang="zh-TW" altLang="en-US" sz="2000" dirty="0"/>
          </a:p>
        </p:txBody>
      </p:sp>
    </p:spTree>
    <p:extLst>
      <p:ext uri="{BB962C8B-B14F-4D97-AF65-F5344CB8AC3E}">
        <p14:creationId xmlns:p14="http://schemas.microsoft.com/office/powerpoint/2010/main" val="24252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algn="ctr" eaLnBrk="0" fontAlgn="base" hangingPunct="0">
              <a:spcBef>
                <a:spcPct val="0"/>
              </a:spcBef>
              <a:spcAft>
                <a:spcPct val="0"/>
              </a:spcAft>
              <a:defRPr/>
            </a:pPr>
            <a:r>
              <a:rPr lang="zh-TW" altLang="en-US" sz="3600" b="1" spc="-15" dirty="0">
                <a:solidFill>
                  <a:srgbClr val="0000FF"/>
                </a:solidFill>
                <a:latin typeface="標楷體" panose="03000509000000000000" pitchFamily="65" charset="-120"/>
                <a:ea typeface="標楷體" panose="03000509000000000000" pitchFamily="65" charset="-120"/>
                <a:cs typeface="微軟正黑體"/>
              </a:rPr>
              <a:t>郵局公教儲蓄存款</a:t>
            </a:r>
            <a:endParaRPr lang="zh-TW" altLang="en-US" sz="3600" dirty="0">
              <a:latin typeface="標楷體" panose="03000509000000000000" pitchFamily="65" charset="-120"/>
              <a:ea typeface="標楷體" panose="03000509000000000000" pitchFamily="65" charset="-120"/>
              <a:cs typeface="微軟正黑體"/>
            </a:endParaRPr>
          </a:p>
        </p:txBody>
      </p:sp>
      <p:sp>
        <p:nvSpPr>
          <p:cNvPr id="9" name="摺角紙張 8"/>
          <p:cNvSpPr/>
          <p:nvPr/>
        </p:nvSpPr>
        <p:spPr bwMode="auto">
          <a:xfrm>
            <a:off x="1440817" y="1400321"/>
            <a:ext cx="9623735" cy="5125023"/>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3184876014"/>
              </p:ext>
            </p:extLst>
          </p:nvPr>
        </p:nvGraphicFramePr>
        <p:xfrm>
          <a:off x="1738282" y="1643050"/>
          <a:ext cx="8424936" cy="4555269"/>
        </p:xfrm>
        <a:graphic>
          <a:graphicData uri="http://schemas.openxmlformats.org/drawingml/2006/table">
            <a:tbl>
              <a:tblPr firstRow="1" bandRow="1">
                <a:tableStyleId>{1FECB4D8-DB02-4DC6-A0A2-4F2EBAE1DC90}</a:tableStyleId>
              </a:tblPr>
              <a:tblGrid>
                <a:gridCol w="1638654">
                  <a:extLst>
                    <a:ext uri="{9D8B030D-6E8A-4147-A177-3AD203B41FA5}">
                      <a16:colId xmlns:a16="http://schemas.microsoft.com/office/drawing/2014/main" val="1363594635"/>
                    </a:ext>
                  </a:extLst>
                </a:gridCol>
                <a:gridCol w="6786282">
                  <a:extLst>
                    <a:ext uri="{9D8B030D-6E8A-4147-A177-3AD203B41FA5}">
                      <a16:colId xmlns:a16="http://schemas.microsoft.com/office/drawing/2014/main" val="770106994"/>
                    </a:ext>
                  </a:extLst>
                </a:gridCol>
              </a:tblGrid>
              <a:tr h="1205513">
                <a:tc>
                  <a:txBody>
                    <a:bodyPr/>
                    <a:lstStyle/>
                    <a:p>
                      <a:pPr algn="ctr"/>
                      <a:r>
                        <a:rPr lang="zh-TW" altLang="en-US" sz="2000" b="1" kern="1200" dirty="0">
                          <a:solidFill>
                            <a:srgbClr val="000066"/>
                          </a:solidFill>
                          <a:latin typeface="標楷體" panose="03000509000000000000" pitchFamily="65" charset="-120"/>
                          <a:ea typeface="標楷體" panose="03000509000000000000" pitchFamily="65" charset="-120"/>
                          <a:cs typeface="+mn-cs"/>
                        </a:rPr>
                        <a:t>適用對象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91440" algn="l">
                        <a:lnSpc>
                          <a:spcPts val="4000"/>
                        </a:lnSpc>
                        <a:spcBef>
                          <a:spcPts val="835"/>
                        </a:spcBef>
                      </a:pPr>
                      <a:r>
                        <a:rPr lang="zh-TW" altLang="en-US" sz="2000" b="1" kern="1200" dirty="0">
                          <a:solidFill>
                            <a:srgbClr val="000066"/>
                          </a:solidFill>
                          <a:latin typeface="標楷體" panose="03000509000000000000" pitchFamily="65" charset="-120"/>
                          <a:ea typeface="標楷體" panose="03000509000000000000" pitchFamily="65" charset="-120"/>
                          <a:cs typeface="+mn-cs"/>
                        </a:rPr>
                        <a:t>編制內教職員，並須至中華郵政公司開立專用帳戶，按月定額存入。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3349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66"/>
                          </a:solidFill>
                          <a:latin typeface="標楷體" panose="03000509000000000000" pitchFamily="65" charset="-120"/>
                          <a:ea typeface="標楷體" panose="03000509000000000000" pitchFamily="65" charset="-120"/>
                          <a:cs typeface="+mn-cs"/>
                        </a:rPr>
                        <a:t>申辦內容及方式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434340" marR="83820" lvl="0" indent="-342900" algn="just" defTabSz="914400" rtl="0" eaLnBrk="1" fontAlgn="auto" latinLnBrk="0" hangingPunct="1">
                        <a:lnSpc>
                          <a:spcPts val="3000"/>
                        </a:lnSpc>
                        <a:spcBef>
                          <a:spcPts val="1445"/>
                        </a:spcBef>
                        <a:spcAft>
                          <a:spcPts val="0"/>
                        </a:spcAft>
                        <a:buClrTx/>
                        <a:buSzTx/>
                        <a:buFont typeface="Wingdings" panose="05000000000000000000" pitchFamily="2" charset="2"/>
                        <a:buChar char="l"/>
                        <a:tabLst/>
                        <a:defRPr/>
                      </a:pPr>
                      <a:r>
                        <a:rPr lang="zh-TW" altLang="en-US" sz="2000" b="1" kern="1200" dirty="0">
                          <a:solidFill>
                            <a:srgbClr val="000066"/>
                          </a:solidFill>
                          <a:latin typeface="標楷體" panose="03000509000000000000" pitchFamily="65" charset="-120"/>
                          <a:ea typeface="標楷體" panose="03000509000000000000" pitchFamily="65" charset="-120"/>
                          <a:cs typeface="+mn-cs"/>
                        </a:rPr>
                        <a:t>每位教職員最高儲蓄額</a:t>
                      </a:r>
                      <a:r>
                        <a:rPr lang="zh-TW" altLang="en-US" sz="2000" b="1" kern="1200" dirty="0">
                          <a:solidFill>
                            <a:srgbClr val="FF0000"/>
                          </a:solidFill>
                          <a:latin typeface="標楷體" panose="03000509000000000000" pitchFamily="65" charset="-120"/>
                          <a:ea typeface="標楷體" panose="03000509000000000000" pitchFamily="65" charset="-120"/>
                          <a:cs typeface="+mn-cs"/>
                        </a:rPr>
                        <a:t>每月</a:t>
                      </a:r>
                      <a:r>
                        <a:rPr lang="en-US" altLang="zh-TW" sz="2000" b="1" kern="1200" dirty="0">
                          <a:solidFill>
                            <a:srgbClr val="FF0000"/>
                          </a:solidFill>
                          <a:latin typeface="標楷體" panose="03000509000000000000" pitchFamily="65" charset="-120"/>
                          <a:ea typeface="標楷體" panose="03000509000000000000" pitchFamily="65" charset="-120"/>
                          <a:cs typeface="+mn-cs"/>
                        </a:rPr>
                        <a:t>1</a:t>
                      </a:r>
                      <a:r>
                        <a:rPr lang="zh-TW" altLang="en-US" sz="2000" b="1" kern="1200" dirty="0">
                          <a:solidFill>
                            <a:srgbClr val="FF0000"/>
                          </a:solidFill>
                          <a:latin typeface="標楷體" panose="03000509000000000000" pitchFamily="65" charset="-120"/>
                          <a:ea typeface="標楷體" panose="03000509000000000000" pitchFamily="65" charset="-120"/>
                          <a:cs typeface="+mn-cs"/>
                        </a:rPr>
                        <a:t>萬元，最高限額為</a:t>
                      </a:r>
                      <a:r>
                        <a:rPr lang="en-US" altLang="zh-TW" sz="2000" b="1" kern="1200" dirty="0">
                          <a:solidFill>
                            <a:srgbClr val="FF0000"/>
                          </a:solidFill>
                          <a:latin typeface="標楷體" panose="03000509000000000000" pitchFamily="65" charset="-120"/>
                          <a:ea typeface="標楷體" panose="03000509000000000000" pitchFamily="65" charset="-120"/>
                          <a:cs typeface="+mn-cs"/>
                        </a:rPr>
                        <a:t>70</a:t>
                      </a:r>
                      <a:r>
                        <a:rPr lang="zh-TW" altLang="en-US" sz="2000" b="1" kern="1200" dirty="0">
                          <a:solidFill>
                            <a:srgbClr val="FF0000"/>
                          </a:solidFill>
                          <a:latin typeface="標楷體" panose="03000509000000000000" pitchFamily="65" charset="-120"/>
                          <a:ea typeface="標楷體" panose="03000509000000000000" pitchFamily="65" charset="-120"/>
                          <a:cs typeface="+mn-cs"/>
                        </a:rPr>
                        <a:t>萬元</a:t>
                      </a:r>
                      <a:r>
                        <a:rPr lang="zh-TW" altLang="en-US" sz="2000" b="1" kern="1200" dirty="0">
                          <a:solidFill>
                            <a:srgbClr val="000066"/>
                          </a:solidFill>
                          <a:latin typeface="標楷體" panose="03000509000000000000" pitchFamily="65" charset="-120"/>
                          <a:ea typeface="標楷體" panose="03000509000000000000" pitchFamily="65" charset="-120"/>
                          <a:cs typeface="+mn-cs"/>
                        </a:rPr>
                        <a:t>。</a:t>
                      </a:r>
                      <a:endParaRPr lang="en-US" altLang="zh-TW" sz="2000" b="1" kern="1200" dirty="0">
                        <a:solidFill>
                          <a:srgbClr val="000066"/>
                        </a:solidFill>
                        <a:latin typeface="標楷體" panose="03000509000000000000" pitchFamily="65" charset="-120"/>
                        <a:ea typeface="標楷體" panose="03000509000000000000" pitchFamily="65" charset="-120"/>
                        <a:cs typeface="+mn-cs"/>
                      </a:endParaRPr>
                    </a:p>
                    <a:p>
                      <a:pPr marL="434340" marR="83820" lvl="0" indent="-342900" algn="just" defTabSz="914400" rtl="0" eaLnBrk="1" fontAlgn="auto" latinLnBrk="0" hangingPunct="1">
                        <a:lnSpc>
                          <a:spcPts val="3000"/>
                        </a:lnSpc>
                        <a:spcBef>
                          <a:spcPts val="1445"/>
                        </a:spcBef>
                        <a:spcAft>
                          <a:spcPts val="0"/>
                        </a:spcAft>
                        <a:buClrTx/>
                        <a:buSzTx/>
                        <a:buFont typeface="Wingdings" panose="05000000000000000000" pitchFamily="2" charset="2"/>
                        <a:buChar char="l"/>
                        <a:tabLst/>
                        <a:defRPr/>
                      </a:pPr>
                      <a:r>
                        <a:rPr lang="zh-TW" altLang="en-US" sz="2000" b="1" kern="1200" dirty="0">
                          <a:solidFill>
                            <a:srgbClr val="000066"/>
                          </a:solidFill>
                          <a:latin typeface="標楷體" panose="03000509000000000000" pitchFamily="65" charset="-120"/>
                          <a:ea typeface="標楷體" panose="03000509000000000000" pitchFamily="65" charset="-120"/>
                          <a:cs typeface="+mn-cs"/>
                        </a:rPr>
                        <a:t>利率按存款時郵局牌告</a:t>
                      </a:r>
                      <a:r>
                        <a:rPr lang="en-US" altLang="zh-TW" sz="2000" b="1" kern="1200" dirty="0">
                          <a:solidFill>
                            <a:srgbClr val="000066"/>
                          </a:solidFill>
                          <a:latin typeface="標楷體" panose="03000509000000000000" pitchFamily="65" charset="-120"/>
                          <a:ea typeface="標楷體" panose="03000509000000000000" pitchFamily="65" charset="-120"/>
                          <a:cs typeface="+mn-cs"/>
                        </a:rPr>
                        <a:t>2</a:t>
                      </a:r>
                      <a:r>
                        <a:rPr lang="zh-TW" altLang="en-US" sz="2000" b="1" kern="1200" dirty="0">
                          <a:solidFill>
                            <a:srgbClr val="000066"/>
                          </a:solidFill>
                          <a:latin typeface="標楷體" panose="03000509000000000000" pitchFamily="65" charset="-120"/>
                          <a:ea typeface="標楷體" panose="03000509000000000000" pitchFamily="65" charset="-120"/>
                          <a:cs typeface="+mn-cs"/>
                        </a:rPr>
                        <a:t>年期定期儲蓄存款利率機動計息。</a:t>
                      </a:r>
                      <a:endParaRPr lang="en-US" altLang="zh-TW" sz="2000" b="1" kern="1200" dirty="0">
                        <a:solidFill>
                          <a:srgbClr val="000066"/>
                        </a:solidFill>
                        <a:latin typeface="標楷體" panose="03000509000000000000" pitchFamily="65" charset="-120"/>
                        <a:ea typeface="標楷體" panose="03000509000000000000" pitchFamily="65" charset="-120"/>
                        <a:cs typeface="+mn-cs"/>
                      </a:endParaRPr>
                    </a:p>
                    <a:p>
                      <a:pPr marL="434340" marR="83820" lvl="0" indent="-342900" algn="just" defTabSz="914400" rtl="0" eaLnBrk="1" fontAlgn="auto" latinLnBrk="0" hangingPunct="1">
                        <a:lnSpc>
                          <a:spcPts val="3000"/>
                        </a:lnSpc>
                        <a:spcBef>
                          <a:spcPts val="1445"/>
                        </a:spcBef>
                        <a:spcAft>
                          <a:spcPts val="0"/>
                        </a:spcAft>
                        <a:buClrTx/>
                        <a:buSzTx/>
                        <a:buFont typeface="Wingdings" panose="05000000000000000000" pitchFamily="2" charset="2"/>
                        <a:buChar char="l"/>
                        <a:tabLst/>
                        <a:defRPr/>
                      </a:pPr>
                      <a:r>
                        <a:rPr lang="zh-TW" altLang="en-US" sz="2000" b="1" kern="1200" dirty="0">
                          <a:solidFill>
                            <a:srgbClr val="000066"/>
                          </a:solidFill>
                          <a:latin typeface="標楷體" panose="03000509000000000000" pitchFamily="65" charset="-120"/>
                          <a:ea typeface="標楷體" panose="03000509000000000000" pitchFamily="65" charset="-120"/>
                          <a:cs typeface="+mn-cs"/>
                        </a:rPr>
                        <a:t>向本室填寫「委託辦理公教儲蓄存款通知書」，至郵局開立「公教優存專用帳戶」後，影印存摺封面影本交出納組登錄帳號，並按月薪津代扣款轉存入申請人優惠存款帳戶。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bl>
          </a:graphicData>
        </a:graphic>
      </p:graphicFrame>
      <p:sp>
        <p:nvSpPr>
          <p:cNvPr id="8" name="七角星形 7"/>
          <p:cNvSpPr/>
          <p:nvPr/>
        </p:nvSpPr>
        <p:spPr>
          <a:xfrm>
            <a:off x="2891644" y="450343"/>
            <a:ext cx="6408712" cy="87795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0723131" y="5257624"/>
            <a:ext cx="578416" cy="400110"/>
          </a:xfrm>
          <a:prstGeom prst="rect">
            <a:avLst/>
          </a:prstGeom>
          <a:noFill/>
        </p:spPr>
        <p:txBody>
          <a:bodyPr wrap="square" rtlCol="0">
            <a:spAutoFit/>
          </a:bodyPr>
          <a:lstStyle/>
          <a:p>
            <a:r>
              <a:rPr lang="en-US" altLang="zh-TW" sz="2000" dirty="0"/>
              <a:t>24</a:t>
            </a:r>
            <a:endParaRPr lang="zh-TW" altLang="en-US" sz="2000" dirty="0"/>
          </a:p>
        </p:txBody>
      </p:sp>
    </p:spTree>
    <p:extLst>
      <p:ext uri="{BB962C8B-B14F-4D97-AF65-F5344CB8AC3E}">
        <p14:creationId xmlns:p14="http://schemas.microsoft.com/office/powerpoint/2010/main" val="6268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七角星形 10"/>
          <p:cNvSpPr/>
          <p:nvPr/>
        </p:nvSpPr>
        <p:spPr>
          <a:xfrm>
            <a:off x="3647728" y="188640"/>
            <a:ext cx="4896544" cy="1211681"/>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endParaRPr>
          </a:p>
        </p:txBody>
      </p:sp>
      <p:sp>
        <p:nvSpPr>
          <p:cNvPr id="2" name="標題 1"/>
          <p:cNvSpPr>
            <a:spLocks noGrp="1"/>
          </p:cNvSpPr>
          <p:nvPr>
            <p:ph type="title"/>
          </p:nvPr>
        </p:nvSpPr>
        <p:spPr>
          <a:xfrm>
            <a:off x="1341120" y="2132855"/>
            <a:ext cx="9723432" cy="4025859"/>
          </a:xfrm>
        </p:spPr>
        <p:txBody>
          <a:bodyPr rtlCol="0">
            <a:normAutofit/>
          </a:bodyPr>
          <a:lstStyle/>
          <a:p>
            <a:pPr rtl="0"/>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369303"/>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kern="0" dirty="0">
                <a:solidFill>
                  <a:srgbClr val="0000FF"/>
                </a:solidFill>
                <a:latin typeface="標楷體" panose="03000509000000000000" pitchFamily="65" charset="-120"/>
                <a:ea typeface="標楷體" panose="03000509000000000000" pitchFamily="65" charset="-120"/>
              </a:rPr>
              <a:t>參加</a:t>
            </a: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退撫基</a:t>
            </a:r>
            <a:r>
              <a:rPr kumimoji="1" lang="en-US" altLang="zh-TW"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a:t>
            </a: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儲</a:t>
            </a:r>
            <a:r>
              <a:rPr kumimoji="1" lang="en-US" altLang="zh-TW"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a:t>
            </a: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金</a:t>
            </a:r>
          </a:p>
        </p:txBody>
      </p:sp>
      <p:sp>
        <p:nvSpPr>
          <p:cNvPr id="9" name="摺角紙張 8"/>
          <p:cNvSpPr/>
          <p:nvPr/>
        </p:nvSpPr>
        <p:spPr bwMode="auto">
          <a:xfrm>
            <a:off x="551383" y="1400321"/>
            <a:ext cx="10406333"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1556030971"/>
              </p:ext>
            </p:extLst>
          </p:nvPr>
        </p:nvGraphicFramePr>
        <p:xfrm>
          <a:off x="983432" y="1451477"/>
          <a:ext cx="9721080" cy="4876800"/>
        </p:xfrm>
        <a:graphic>
          <a:graphicData uri="http://schemas.openxmlformats.org/drawingml/2006/table">
            <a:tbl>
              <a:tblPr firstRow="1" bandRow="1">
                <a:tableStyleId>{1FECB4D8-DB02-4DC6-A0A2-4F2EBAE1DC90}</a:tableStyleId>
              </a:tblPr>
              <a:tblGrid>
                <a:gridCol w="4457667">
                  <a:extLst>
                    <a:ext uri="{9D8B030D-6E8A-4147-A177-3AD203B41FA5}">
                      <a16:colId xmlns:a16="http://schemas.microsoft.com/office/drawing/2014/main" val="770106994"/>
                    </a:ext>
                  </a:extLst>
                </a:gridCol>
                <a:gridCol w="5263413">
                  <a:extLst>
                    <a:ext uri="{9D8B030D-6E8A-4147-A177-3AD203B41FA5}">
                      <a16:colId xmlns:a16="http://schemas.microsoft.com/office/drawing/2014/main" val="3598682524"/>
                    </a:ext>
                  </a:extLst>
                </a:gridCol>
              </a:tblGrid>
              <a:tr h="412666">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參加「退撫基金」人員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參加「退撫儲金」人員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1385377">
                <a:tc>
                  <a:txBody>
                    <a:bodyPr/>
                    <a:lstStyle/>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具有</a:t>
                      </a:r>
                      <a:r>
                        <a:rPr lang="en-US" altLang="zh-TW" sz="2200" b="0" dirty="0">
                          <a:solidFill>
                            <a:srgbClr val="000066"/>
                          </a:solidFill>
                          <a:latin typeface="標楷體" panose="03000509000000000000" pitchFamily="65" charset="-120"/>
                          <a:ea typeface="標楷體" panose="03000509000000000000" pitchFamily="65" charset="-120"/>
                        </a:rPr>
                        <a:t>112</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6</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30</a:t>
                      </a:r>
                      <a:r>
                        <a:rPr lang="zh-TW" altLang="en-US" sz="2200" b="0" dirty="0">
                          <a:solidFill>
                            <a:srgbClr val="000066"/>
                          </a:solidFill>
                          <a:latin typeface="標楷體" panose="03000509000000000000" pitchFamily="65" charset="-120"/>
                          <a:ea typeface="標楷體" panose="03000509000000000000" pitchFamily="65" charset="-120"/>
                        </a:rPr>
                        <a:t>日以前曾任公校依法定資格聘（派）任、遴用之教職員年資，並經服務學校出具證明。</a:t>
                      </a:r>
                      <a:endParaRPr lang="en-US" altLang="zh-TW" sz="2200" b="0" dirty="0">
                        <a:solidFill>
                          <a:srgbClr val="000066"/>
                        </a:solidFill>
                        <a:latin typeface="標楷體" panose="03000509000000000000" pitchFamily="65" charset="-120"/>
                        <a:ea typeface="標楷體" panose="03000509000000000000" pitchFamily="65" charset="-120"/>
                      </a:endParaRP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具有</a:t>
                      </a:r>
                      <a:r>
                        <a:rPr lang="en-US" altLang="zh-TW" sz="2200" b="0" dirty="0">
                          <a:solidFill>
                            <a:srgbClr val="000066"/>
                          </a:solidFill>
                          <a:latin typeface="標楷體" panose="03000509000000000000" pitchFamily="65" charset="-120"/>
                          <a:ea typeface="標楷體" panose="03000509000000000000" pitchFamily="65" charset="-120"/>
                        </a:rPr>
                        <a:t>85</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31</a:t>
                      </a:r>
                      <a:r>
                        <a:rPr lang="zh-TW" altLang="en-US" sz="2200" b="0" dirty="0">
                          <a:solidFill>
                            <a:srgbClr val="000066"/>
                          </a:solidFill>
                          <a:latin typeface="標楷體" panose="03000509000000000000" pitchFamily="65" charset="-120"/>
                          <a:ea typeface="標楷體" panose="03000509000000000000" pitchFamily="65" charset="-120"/>
                        </a:rPr>
                        <a:t>日前於各級公立學校服務之經核備有案代理兵缺年資。</a:t>
                      </a:r>
                      <a:endParaRPr lang="en-US" altLang="zh-TW" sz="2200" b="0" dirty="0">
                        <a:solidFill>
                          <a:srgbClr val="000066"/>
                        </a:solidFill>
                        <a:latin typeface="標楷體" panose="03000509000000000000" pitchFamily="65" charset="-120"/>
                        <a:ea typeface="標楷體" panose="03000509000000000000" pitchFamily="65" charset="-120"/>
                      </a:endParaRP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具有</a:t>
                      </a:r>
                      <a:r>
                        <a:rPr lang="en-US" altLang="zh-TW" sz="2200" b="0" dirty="0">
                          <a:solidFill>
                            <a:srgbClr val="000066"/>
                          </a:solidFill>
                          <a:latin typeface="標楷體" panose="03000509000000000000" pitchFamily="65" charset="-120"/>
                          <a:ea typeface="標楷體" panose="03000509000000000000" pitchFamily="65" charset="-120"/>
                        </a:rPr>
                        <a:t>85</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31</a:t>
                      </a:r>
                      <a:r>
                        <a:rPr lang="zh-TW" altLang="en-US" sz="2200" b="0" dirty="0">
                          <a:solidFill>
                            <a:srgbClr val="000066"/>
                          </a:solidFill>
                          <a:latin typeface="標楷體" panose="03000509000000000000" pitchFamily="65" charset="-120"/>
                          <a:ea typeface="標楷體" panose="03000509000000000000" pitchFamily="65" charset="-120"/>
                        </a:rPr>
                        <a:t>日前公校</a:t>
                      </a:r>
                      <a:r>
                        <a:rPr lang="en-US" altLang="zh-TW" sz="2200" b="0" dirty="0">
                          <a:solidFill>
                            <a:srgbClr val="000066"/>
                          </a:solidFill>
                          <a:latin typeface="標楷體" panose="03000509000000000000" pitchFamily="65" charset="-120"/>
                          <a:ea typeface="標楷體" panose="03000509000000000000" pitchFamily="65" charset="-120"/>
                        </a:rPr>
                        <a:t>3</a:t>
                      </a:r>
                      <a:r>
                        <a:rPr lang="zh-TW" altLang="en-US" sz="2200" b="0" dirty="0">
                          <a:solidFill>
                            <a:srgbClr val="000066"/>
                          </a:solidFill>
                          <a:latin typeface="標楷體" panose="03000509000000000000" pitchFamily="65" charset="-120"/>
                          <a:ea typeface="標楷體" panose="03000509000000000000" pitchFamily="65" charset="-120"/>
                        </a:rPr>
                        <a:t>個月以上未經折抵教育實習之公立學校懸（實）缺代理（課）教師年資</a:t>
                      </a:r>
                      <a:r>
                        <a:rPr lang="en-US" altLang="zh-TW" sz="2200" b="0" dirty="0">
                          <a:solidFill>
                            <a:srgbClr val="000066"/>
                          </a:solidFill>
                          <a:latin typeface="標楷體" panose="03000509000000000000" pitchFamily="65" charset="-120"/>
                          <a:ea typeface="標楷體" panose="03000509000000000000" pitchFamily="65" charset="-120"/>
                        </a:rPr>
                        <a:t>88</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10</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11</a:t>
                      </a:r>
                      <a:r>
                        <a:rPr lang="zh-TW" altLang="en-US" sz="2200" b="0" dirty="0">
                          <a:solidFill>
                            <a:srgbClr val="000066"/>
                          </a:solidFill>
                          <a:latin typeface="標楷體" panose="03000509000000000000" pitchFamily="65" charset="-120"/>
                          <a:ea typeface="標楷體" panose="03000509000000000000" pitchFamily="65" charset="-120"/>
                        </a:rPr>
                        <a:t>日前已折抵教育實習且取得合格教師證書者不在此限）。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274638" indent="-274638" algn="just">
                        <a:buFont typeface="+mj-lt"/>
                        <a:buAutoNum type="arabicPeriod"/>
                      </a:pPr>
                      <a:r>
                        <a:rPr lang="en-US" altLang="zh-TW" sz="2200" b="0" dirty="0">
                          <a:solidFill>
                            <a:srgbClr val="000066"/>
                          </a:solidFill>
                          <a:latin typeface="標楷體" panose="03000509000000000000" pitchFamily="65" charset="-120"/>
                          <a:ea typeface="標楷體" panose="03000509000000000000" pitchFamily="65" charset="-120"/>
                        </a:rPr>
                        <a:t>112</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7</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a:t>
                      </a:r>
                      <a:r>
                        <a:rPr lang="zh-TW" altLang="en-US" sz="2200" b="0" kern="1200" dirty="0">
                          <a:solidFill>
                            <a:srgbClr val="000066"/>
                          </a:solidFill>
                          <a:latin typeface="標楷體" panose="03000509000000000000" pitchFamily="65" charset="-120"/>
                          <a:ea typeface="標楷體" panose="03000509000000000000" pitchFamily="65" charset="-120"/>
                          <a:cs typeface="+mn-cs"/>
                        </a:rPr>
                        <a:t>以後</a:t>
                      </a:r>
                      <a:r>
                        <a:rPr lang="zh-TW" altLang="en-US" sz="2200" b="0" dirty="0">
                          <a:solidFill>
                            <a:srgbClr val="000066"/>
                          </a:solidFill>
                          <a:latin typeface="標楷體" panose="03000509000000000000" pitchFamily="65" charset="-120"/>
                          <a:ea typeface="標楷體" panose="03000509000000000000" pitchFamily="65" charset="-120"/>
                        </a:rPr>
                        <a:t>初任公校教職員且無退撫條例規定得併計之年資。</a:t>
                      </a:r>
                      <a:endParaRPr lang="en-US" altLang="zh-TW" sz="2200" b="0" dirty="0">
                        <a:solidFill>
                          <a:srgbClr val="000066"/>
                        </a:solidFill>
                        <a:latin typeface="標楷體" panose="03000509000000000000" pitchFamily="65" charset="-120"/>
                        <a:ea typeface="標楷體" panose="03000509000000000000" pitchFamily="65" charset="-120"/>
                      </a:endParaRP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具有</a:t>
                      </a:r>
                      <a:r>
                        <a:rPr lang="en-US" altLang="zh-TW" sz="2200" b="0" dirty="0">
                          <a:solidFill>
                            <a:srgbClr val="000066"/>
                          </a:solidFill>
                          <a:latin typeface="標楷體" panose="03000509000000000000" pitchFamily="65" charset="-120"/>
                          <a:ea typeface="標楷體" panose="03000509000000000000" pitchFamily="65" charset="-120"/>
                        </a:rPr>
                        <a:t>85</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2</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日至</a:t>
                      </a:r>
                      <a:r>
                        <a:rPr lang="en-US" altLang="zh-TW" sz="2200" b="0" kern="1200" dirty="0">
                          <a:solidFill>
                            <a:srgbClr val="000066"/>
                          </a:solidFill>
                          <a:latin typeface="標楷體" panose="03000509000000000000" pitchFamily="65" charset="-120"/>
                          <a:ea typeface="標楷體" panose="03000509000000000000" pitchFamily="65" charset="-120"/>
                          <a:cs typeface="+mn-cs"/>
                        </a:rPr>
                        <a:t>96</a:t>
                      </a:r>
                      <a:r>
                        <a:rPr lang="zh-TW" altLang="en-US" sz="2200" b="0" kern="1200" dirty="0">
                          <a:solidFill>
                            <a:srgbClr val="000066"/>
                          </a:solidFill>
                          <a:latin typeface="標楷體" panose="03000509000000000000" pitchFamily="65" charset="-120"/>
                          <a:ea typeface="標楷體" panose="03000509000000000000" pitchFamily="65" charset="-120"/>
                          <a:cs typeface="+mn-cs"/>
                        </a:rPr>
                        <a:t>年</a:t>
                      </a:r>
                      <a:r>
                        <a:rPr lang="en-US" altLang="zh-TW" sz="2200" b="0" kern="1200" dirty="0">
                          <a:solidFill>
                            <a:srgbClr val="000066"/>
                          </a:solidFill>
                          <a:latin typeface="標楷體" panose="03000509000000000000" pitchFamily="65" charset="-120"/>
                          <a:ea typeface="標楷體" panose="03000509000000000000" pitchFamily="65" charset="-120"/>
                          <a:cs typeface="+mn-cs"/>
                        </a:rPr>
                        <a:t>12</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日期間各級公立學校服務之經核備有案代理兵缺年資，且於</a:t>
                      </a:r>
                      <a:r>
                        <a:rPr lang="en-US" altLang="zh-TW" sz="2200" b="0" kern="1200" dirty="0">
                          <a:solidFill>
                            <a:srgbClr val="000066"/>
                          </a:solidFill>
                          <a:latin typeface="標楷體" panose="03000509000000000000" pitchFamily="65" charset="-120"/>
                          <a:ea typeface="標楷體" panose="03000509000000000000" pitchFamily="65" charset="-120"/>
                          <a:cs typeface="+mn-cs"/>
                        </a:rPr>
                        <a:t>112</a:t>
                      </a:r>
                      <a:r>
                        <a:rPr lang="zh-TW" altLang="en-US" sz="2200" b="0" kern="1200" dirty="0">
                          <a:solidFill>
                            <a:srgbClr val="000066"/>
                          </a:solidFill>
                          <a:latin typeface="標楷體" panose="03000509000000000000" pitchFamily="65" charset="-120"/>
                          <a:ea typeface="標楷體" panose="03000509000000000000" pitchFamily="65" charset="-120"/>
                          <a:cs typeface="+mn-cs"/>
                        </a:rPr>
                        <a:t>年</a:t>
                      </a:r>
                      <a:r>
                        <a:rPr lang="en-US" altLang="zh-TW" sz="2200" b="0" kern="1200" dirty="0">
                          <a:solidFill>
                            <a:srgbClr val="000066"/>
                          </a:solidFill>
                          <a:latin typeface="標楷體" panose="03000509000000000000" pitchFamily="65" charset="-120"/>
                          <a:ea typeface="標楷體" panose="03000509000000000000" pitchFamily="65" charset="-120"/>
                          <a:cs typeface="+mn-cs"/>
                        </a:rPr>
                        <a:t>7</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日以後初任公校教職員。</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marL="274638" indent="-274638" algn="just">
                        <a:buFont typeface="+mj-lt"/>
                        <a:buAutoNum type="arabicPeriod"/>
                      </a:pPr>
                      <a:r>
                        <a:rPr lang="zh-TW" altLang="en-US" sz="2200" b="0" kern="1200" dirty="0">
                          <a:solidFill>
                            <a:srgbClr val="000066"/>
                          </a:solidFill>
                          <a:latin typeface="標楷體" panose="03000509000000000000" pitchFamily="65" charset="-120"/>
                          <a:ea typeface="標楷體" panose="03000509000000000000" pitchFamily="65" charset="-120"/>
                          <a:cs typeface="+mn-cs"/>
                        </a:rPr>
                        <a:t>具有</a:t>
                      </a:r>
                      <a:r>
                        <a:rPr lang="en-US" altLang="zh-TW" sz="2200" b="0" kern="1200" dirty="0">
                          <a:solidFill>
                            <a:srgbClr val="000066"/>
                          </a:solidFill>
                          <a:latin typeface="標楷體" panose="03000509000000000000" pitchFamily="65" charset="-120"/>
                          <a:ea typeface="標楷體" panose="03000509000000000000" pitchFamily="65" charset="-120"/>
                          <a:cs typeface="+mn-cs"/>
                        </a:rPr>
                        <a:t>85</a:t>
                      </a:r>
                      <a:r>
                        <a:rPr lang="zh-TW" altLang="en-US" sz="2200" b="0" kern="1200" dirty="0">
                          <a:solidFill>
                            <a:srgbClr val="000066"/>
                          </a:solidFill>
                          <a:latin typeface="標楷體" panose="03000509000000000000" pitchFamily="65" charset="-120"/>
                          <a:ea typeface="標楷體" panose="03000509000000000000" pitchFamily="65" charset="-120"/>
                          <a:cs typeface="+mn-cs"/>
                        </a:rPr>
                        <a:t>年</a:t>
                      </a:r>
                      <a:r>
                        <a:rPr lang="en-US" altLang="zh-TW" sz="2200" b="0" kern="1200" dirty="0">
                          <a:solidFill>
                            <a:srgbClr val="000066"/>
                          </a:solidFill>
                          <a:latin typeface="標楷體" panose="03000509000000000000" pitchFamily="65" charset="-120"/>
                          <a:ea typeface="標楷體" panose="03000509000000000000" pitchFamily="65" charset="-120"/>
                          <a:cs typeface="+mn-cs"/>
                        </a:rPr>
                        <a:t>2</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日至</a:t>
                      </a:r>
                      <a:r>
                        <a:rPr lang="en-US" altLang="zh-TW" sz="2200" b="0" kern="1200" dirty="0">
                          <a:solidFill>
                            <a:srgbClr val="000066"/>
                          </a:solidFill>
                          <a:latin typeface="標楷體" panose="03000509000000000000" pitchFamily="65" charset="-120"/>
                          <a:ea typeface="標楷體" panose="03000509000000000000" pitchFamily="65" charset="-120"/>
                          <a:cs typeface="+mn-cs"/>
                        </a:rPr>
                        <a:t>96</a:t>
                      </a:r>
                      <a:r>
                        <a:rPr lang="zh-TW" altLang="en-US" sz="2200" b="0" kern="1200" dirty="0">
                          <a:solidFill>
                            <a:srgbClr val="000066"/>
                          </a:solidFill>
                          <a:latin typeface="標楷體" panose="03000509000000000000" pitchFamily="65" charset="-120"/>
                          <a:ea typeface="標楷體" panose="03000509000000000000" pitchFamily="65" charset="-120"/>
                          <a:cs typeface="+mn-cs"/>
                        </a:rPr>
                        <a:t>年</a:t>
                      </a:r>
                      <a:r>
                        <a:rPr lang="en-US" altLang="zh-TW" sz="2200" b="0" kern="1200" dirty="0">
                          <a:solidFill>
                            <a:srgbClr val="000066"/>
                          </a:solidFill>
                          <a:latin typeface="標楷體" panose="03000509000000000000" pitchFamily="65" charset="-120"/>
                          <a:ea typeface="標楷體" panose="03000509000000000000" pitchFamily="65" charset="-120"/>
                          <a:cs typeface="+mn-cs"/>
                        </a:rPr>
                        <a:t>12</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a:t>
                      </a:r>
                      <a:r>
                        <a:rPr lang="zh-TW" altLang="en-US" sz="2200" b="0" dirty="0">
                          <a:solidFill>
                            <a:srgbClr val="000066"/>
                          </a:solidFill>
                          <a:latin typeface="標楷體" panose="03000509000000000000" pitchFamily="65" charset="-120"/>
                          <a:ea typeface="標楷體" panose="03000509000000000000" pitchFamily="65" charset="-120"/>
                        </a:rPr>
                        <a:t>期間曾任</a:t>
                      </a:r>
                      <a:r>
                        <a:rPr lang="en-US" altLang="zh-TW" sz="2200" b="0" dirty="0">
                          <a:solidFill>
                            <a:srgbClr val="000066"/>
                          </a:solidFill>
                          <a:latin typeface="標楷體" panose="03000509000000000000" pitchFamily="65" charset="-120"/>
                          <a:ea typeface="標楷體" panose="03000509000000000000" pitchFamily="65" charset="-120"/>
                        </a:rPr>
                        <a:t>3</a:t>
                      </a:r>
                      <a:r>
                        <a:rPr lang="zh-TW" altLang="en-US" sz="2200" b="0" dirty="0">
                          <a:solidFill>
                            <a:srgbClr val="000066"/>
                          </a:solidFill>
                          <a:latin typeface="標楷體" panose="03000509000000000000" pitchFamily="65" charset="-120"/>
                          <a:ea typeface="標楷體" panose="03000509000000000000" pitchFamily="65" charset="-120"/>
                        </a:rPr>
                        <a:t>個月以上未經折抵教育實習之公校懸（實）缺代理（課）教師年資，且於</a:t>
                      </a:r>
                      <a:r>
                        <a:rPr lang="en-US" altLang="zh-TW" sz="2200" b="0" dirty="0">
                          <a:solidFill>
                            <a:srgbClr val="000066"/>
                          </a:solidFill>
                          <a:latin typeface="標楷體" panose="03000509000000000000" pitchFamily="65" charset="-120"/>
                          <a:ea typeface="標楷體" panose="03000509000000000000" pitchFamily="65" charset="-120"/>
                        </a:rPr>
                        <a:t>112</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7</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日以後初任公校教職員。</a:t>
                      </a:r>
                      <a:endParaRPr lang="en-US" altLang="zh-TW" sz="2200" b="0" dirty="0">
                        <a:solidFill>
                          <a:srgbClr val="000066"/>
                        </a:solidFill>
                        <a:latin typeface="標楷體" panose="03000509000000000000" pitchFamily="65" charset="-120"/>
                        <a:ea typeface="標楷體" panose="03000509000000000000" pitchFamily="65" charset="-120"/>
                      </a:endParaRP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具有</a:t>
                      </a:r>
                      <a:r>
                        <a:rPr lang="en-US" altLang="zh-TW" sz="2200" b="0" dirty="0">
                          <a:solidFill>
                            <a:srgbClr val="000066"/>
                          </a:solidFill>
                          <a:latin typeface="標楷體" panose="03000509000000000000" pitchFamily="65" charset="-120"/>
                          <a:ea typeface="標楷體" panose="03000509000000000000" pitchFamily="65" charset="-120"/>
                        </a:rPr>
                        <a:t>97</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日以後公立學校代理</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課</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教師年資且於</a:t>
                      </a:r>
                      <a:r>
                        <a:rPr lang="en-US" altLang="zh-TW" sz="2200" b="0" dirty="0">
                          <a:solidFill>
                            <a:srgbClr val="000066"/>
                          </a:solidFill>
                          <a:latin typeface="標楷體" panose="03000509000000000000" pitchFamily="65" charset="-120"/>
                          <a:ea typeface="標楷體" panose="03000509000000000000" pitchFamily="65" charset="-120"/>
                        </a:rPr>
                        <a:t>112</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7</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日以後初任公校教職員。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bl>
          </a:graphicData>
        </a:graphic>
      </p:graphicFrame>
      <p:sp>
        <p:nvSpPr>
          <p:cNvPr id="12" name="文字方塊 11">
            <a:extLst>
              <a:ext uri="{FF2B5EF4-FFF2-40B4-BE49-F238E27FC236}">
                <a16:creationId xmlns:a16="http://schemas.microsoft.com/office/drawing/2014/main" id="{4559FEEE-AB6A-4606-ACFD-AF594E57E5AC}"/>
              </a:ext>
            </a:extLst>
          </p:cNvPr>
          <p:cNvSpPr txBox="1"/>
          <p:nvPr/>
        </p:nvSpPr>
        <p:spPr>
          <a:xfrm>
            <a:off x="10772992" y="6029579"/>
            <a:ext cx="578416" cy="400110"/>
          </a:xfrm>
          <a:prstGeom prst="rect">
            <a:avLst/>
          </a:prstGeom>
          <a:noFill/>
        </p:spPr>
        <p:txBody>
          <a:bodyPr wrap="square" rtlCol="0">
            <a:spAutoFit/>
          </a:bodyPr>
          <a:lstStyle/>
          <a:p>
            <a:r>
              <a:rPr lang="en-US" altLang="zh-TW" sz="2000" dirty="0"/>
              <a:t>25</a:t>
            </a:r>
            <a:endParaRPr lang="zh-TW" altLang="en-US" sz="2000" dirty="0"/>
          </a:p>
        </p:txBody>
      </p:sp>
    </p:spTree>
    <p:extLst>
      <p:ext uri="{BB962C8B-B14F-4D97-AF65-F5344CB8AC3E}">
        <p14:creationId xmlns:p14="http://schemas.microsoft.com/office/powerpoint/2010/main" val="28401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七角星形 10"/>
          <p:cNvSpPr/>
          <p:nvPr/>
        </p:nvSpPr>
        <p:spPr>
          <a:xfrm>
            <a:off x="3022836" y="94294"/>
            <a:ext cx="6120680" cy="1139673"/>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endParaRPr>
          </a:p>
        </p:txBody>
      </p:sp>
      <p:sp>
        <p:nvSpPr>
          <p:cNvPr id="2" name="標題 1"/>
          <p:cNvSpPr>
            <a:spLocks noGrp="1"/>
          </p:cNvSpPr>
          <p:nvPr>
            <p:ph type="title"/>
          </p:nvPr>
        </p:nvSpPr>
        <p:spPr>
          <a:xfrm>
            <a:off x="1341120" y="2132855"/>
            <a:ext cx="9723432" cy="4025859"/>
          </a:xfrm>
        </p:spPr>
        <p:txBody>
          <a:bodyPr rtlCol="0">
            <a:normAutofit/>
          </a:bodyPr>
          <a:lstStyle/>
          <a:p>
            <a:pPr rtl="0"/>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12824" y="218753"/>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補繳職前退撫基</a:t>
            </a:r>
            <a:r>
              <a:rPr kumimoji="1" lang="en-US" altLang="zh-TW"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a:t>
            </a: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儲</a:t>
            </a:r>
            <a:r>
              <a:rPr kumimoji="1" lang="en-US" altLang="zh-TW"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a:t>
            </a: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金</a:t>
            </a:r>
          </a:p>
        </p:txBody>
      </p:sp>
      <p:sp>
        <p:nvSpPr>
          <p:cNvPr id="9" name="摺角紙張 8"/>
          <p:cNvSpPr/>
          <p:nvPr/>
        </p:nvSpPr>
        <p:spPr bwMode="auto">
          <a:xfrm>
            <a:off x="880009" y="1344502"/>
            <a:ext cx="10406333"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2770068885"/>
              </p:ext>
            </p:extLst>
          </p:nvPr>
        </p:nvGraphicFramePr>
        <p:xfrm>
          <a:off x="1237283" y="1233967"/>
          <a:ext cx="9772146" cy="5212080"/>
        </p:xfrm>
        <a:graphic>
          <a:graphicData uri="http://schemas.openxmlformats.org/drawingml/2006/table">
            <a:tbl>
              <a:tblPr firstRow="1" bandRow="1">
                <a:tableStyleId>{1FECB4D8-DB02-4DC6-A0A2-4F2EBAE1DC90}</a:tableStyleId>
              </a:tblPr>
              <a:tblGrid>
                <a:gridCol w="922767">
                  <a:extLst>
                    <a:ext uri="{9D8B030D-6E8A-4147-A177-3AD203B41FA5}">
                      <a16:colId xmlns:a16="http://schemas.microsoft.com/office/drawing/2014/main" val="770106994"/>
                    </a:ext>
                  </a:extLst>
                </a:gridCol>
                <a:gridCol w="8849379">
                  <a:extLst>
                    <a:ext uri="{9D8B030D-6E8A-4147-A177-3AD203B41FA5}">
                      <a16:colId xmlns:a16="http://schemas.microsoft.com/office/drawing/2014/main" val="3598682524"/>
                    </a:ext>
                  </a:extLst>
                </a:gridCol>
              </a:tblGrid>
              <a:tr h="1173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000066"/>
                          </a:solidFill>
                          <a:latin typeface="標楷體" panose="03000509000000000000" pitchFamily="65" charset="-120"/>
                          <a:ea typeface="標楷體" panose="03000509000000000000" pitchFamily="65" charset="-120"/>
                        </a:rPr>
                        <a:t>適用對象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altLang="zh-TW" sz="2200" b="0" dirty="0">
                          <a:solidFill>
                            <a:srgbClr val="000066"/>
                          </a:solidFill>
                          <a:latin typeface="標楷體" panose="03000509000000000000" pitchFamily="65" charset="-120"/>
                          <a:ea typeface="標楷體" panose="03000509000000000000" pitchFamily="65" charset="-120"/>
                        </a:rPr>
                        <a:t>85</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2</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日以後具「補繳退撫基金權益通知書」所列各項年資者，須依規定於到職支薪之日起</a:t>
                      </a:r>
                      <a:r>
                        <a:rPr lang="en-US" altLang="zh-TW" sz="2200" b="0" dirty="0">
                          <a:solidFill>
                            <a:srgbClr val="000066"/>
                          </a:solidFill>
                          <a:latin typeface="標楷體" panose="03000509000000000000" pitchFamily="65" charset="-120"/>
                          <a:ea typeface="標楷體" panose="03000509000000000000" pitchFamily="65" charset="-120"/>
                        </a:rPr>
                        <a:t>3</a:t>
                      </a:r>
                      <a:r>
                        <a:rPr lang="zh-TW" altLang="en-US" sz="2200" b="0" dirty="0">
                          <a:solidFill>
                            <a:srgbClr val="000066"/>
                          </a:solidFill>
                          <a:latin typeface="標楷體" panose="03000509000000000000" pitchFamily="65" charset="-120"/>
                          <a:ea typeface="標楷體" panose="03000509000000000000" pitchFamily="65" charset="-120"/>
                        </a:rPr>
                        <a:t>個月內，報請公務人員退休撫卹基金管理局補繳退撫基金費用，俾於退休時併計年資，逾期需繳納遲延利息。</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zh-TW" altLang="en-US" sz="2200" b="0" dirty="0">
                          <a:solidFill>
                            <a:srgbClr val="000066"/>
                          </a:solidFill>
                          <a:latin typeface="標楷體" panose="03000509000000000000" pitchFamily="65" charset="-120"/>
                          <a:ea typeface="標楷體" panose="03000509000000000000" pitchFamily="65" charset="-120"/>
                        </a:rPr>
                        <a:t>參加「退撫儲金」人員亦適用。</a:t>
                      </a:r>
                      <a:endParaRPr lang="en-US" altLang="zh-TW" sz="2200" b="0" dirty="0">
                        <a:solidFill>
                          <a:srgbClr val="000066"/>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3371140">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zh-TW" altLang="en-US" sz="2200" b="0" dirty="0">
                          <a:solidFill>
                            <a:srgbClr val="000066"/>
                          </a:solidFill>
                          <a:latin typeface="標楷體" panose="03000509000000000000" pitchFamily="65" charset="-120"/>
                          <a:ea typeface="標楷體" panose="03000509000000000000" pitchFamily="65" charset="-120"/>
                        </a:rPr>
                        <a:t>得補繳退撫基金年資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曾任公營事業人員年資。</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曾任其他公職年資，如：公立學校懸（實）缺代課（理）教師、代用教師等。</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得併計退休之留職停薪年資，如：留職停薪服義務役軍職、替代役。</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職前服義務役替代役年資、得折抵義務役替代役役期之大專學生集訓年資及軍訓課程年資應檢附退伍令影本、大專集訓證書影本，如補繳軍訓折抵年資者，應由核發退伍令權責機關於退伍令加註軍訓課程折抵役期天數或開立相關證明文件（或軍訓課程折抵役期審查表）。</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民國</a:t>
                      </a:r>
                      <a:r>
                        <a:rPr lang="en-US" altLang="zh-TW" sz="2200" b="0" dirty="0">
                          <a:solidFill>
                            <a:srgbClr val="000066"/>
                          </a:solidFill>
                          <a:latin typeface="標楷體" panose="03000509000000000000" pitchFamily="65" charset="-120"/>
                          <a:ea typeface="標楷體" panose="03000509000000000000" pitchFamily="65" charset="-120"/>
                        </a:rPr>
                        <a:t>87</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7</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日前曾任國軍編制內一般聘雇人員年資。</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擔任工友、技工期間奉准留職停薪服義務役年資。</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曾任民選鄉鎮市長退職後未領取退職金之年資。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bl>
          </a:graphicData>
        </a:graphic>
      </p:graphicFrame>
      <p:sp>
        <p:nvSpPr>
          <p:cNvPr id="12" name="文字方塊 11">
            <a:extLst>
              <a:ext uri="{FF2B5EF4-FFF2-40B4-BE49-F238E27FC236}">
                <a16:creationId xmlns:a16="http://schemas.microsoft.com/office/drawing/2014/main" id="{4559FEEE-AB6A-4606-ACFD-AF594E57E5AC}"/>
              </a:ext>
            </a:extLst>
          </p:cNvPr>
          <p:cNvSpPr txBox="1"/>
          <p:nvPr/>
        </p:nvSpPr>
        <p:spPr>
          <a:xfrm>
            <a:off x="10498122" y="5989507"/>
            <a:ext cx="578416" cy="400110"/>
          </a:xfrm>
          <a:prstGeom prst="rect">
            <a:avLst/>
          </a:prstGeom>
          <a:noFill/>
        </p:spPr>
        <p:txBody>
          <a:bodyPr wrap="square" rtlCol="0">
            <a:spAutoFit/>
          </a:bodyPr>
          <a:lstStyle/>
          <a:p>
            <a:r>
              <a:rPr lang="en-US" altLang="zh-TW" sz="2000"/>
              <a:t>26</a:t>
            </a:r>
            <a:endParaRPr lang="zh-TW" altLang="en-US" sz="2000" dirty="0"/>
          </a:p>
        </p:txBody>
      </p:sp>
    </p:spTree>
    <p:extLst>
      <p:ext uri="{BB962C8B-B14F-4D97-AF65-F5344CB8AC3E}">
        <p14:creationId xmlns:p14="http://schemas.microsoft.com/office/powerpoint/2010/main" val="111370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預留位置 2"/>
          <p:cNvSpPr>
            <a:spLocks noGrp="1"/>
          </p:cNvSpPr>
          <p:nvPr>
            <p:ph idx="1"/>
          </p:nvPr>
        </p:nvSpPr>
        <p:spPr>
          <a:xfrm>
            <a:off x="1847528" y="1484784"/>
            <a:ext cx="8856984" cy="4127627"/>
          </a:xfrm>
        </p:spPr>
        <p:txBody>
          <a:bodyPr rtlCol="0"/>
          <a:lstStyle/>
          <a:p>
            <a:pPr marL="45720" indent="0" rtl="0">
              <a:buNone/>
            </a:pPr>
            <a:r>
              <a:rPr lang="zh-TW" altLang="en-US" sz="3500" b="1" dirty="0">
                <a:solidFill>
                  <a:srgbClr val="000099"/>
                </a:solidFill>
                <a:latin typeface="標楷體" panose="03000509000000000000" pitchFamily="65" charset="-120"/>
                <a:ea typeface="標楷體" panose="03000509000000000000" pitchFamily="65" charset="-120"/>
                <a:sym typeface="Salesforce Sans"/>
              </a:rPr>
              <a:t>教師人事相關規定　敬請至人事室網頁參閱</a:t>
            </a:r>
            <a:endParaRPr lang="en-US" altLang="zh-TW" sz="3500" b="1" dirty="0">
              <a:solidFill>
                <a:srgbClr val="000099"/>
              </a:solidFill>
              <a:latin typeface="標楷體" panose="03000509000000000000" pitchFamily="65" charset="-120"/>
              <a:ea typeface="標楷體" panose="03000509000000000000" pitchFamily="65" charset="-120"/>
              <a:sym typeface="Salesforce Sans"/>
            </a:endParaRPr>
          </a:p>
          <a:p>
            <a:pPr marL="45720" indent="0">
              <a:buNone/>
            </a:pPr>
            <a:r>
              <a:rPr lang="en-US" altLang="zh-TW" sz="3000" b="1" dirty="0">
                <a:solidFill>
                  <a:srgbClr val="000099"/>
                </a:solidFill>
                <a:latin typeface="標楷體" panose="03000509000000000000" pitchFamily="65" charset="-120"/>
                <a:ea typeface="標楷體" panose="03000509000000000000" pitchFamily="65" charset="-120"/>
                <a:sym typeface="Salesforce Sans"/>
                <a:hlinkClick r:id="rId3"/>
              </a:rPr>
              <a:t>https://person.nutc.edu.tw/p/412-1033-85.php</a:t>
            </a:r>
            <a:endParaRPr lang="en-US" altLang="zh-TW" sz="3000" b="1" dirty="0">
              <a:solidFill>
                <a:srgbClr val="000099"/>
              </a:solidFill>
              <a:latin typeface="標楷體" panose="03000509000000000000" pitchFamily="65" charset="-120"/>
              <a:ea typeface="標楷體" panose="03000509000000000000" pitchFamily="65" charset="-120"/>
              <a:sym typeface="Salesforce Sans"/>
            </a:endParaRPr>
          </a:p>
          <a:p>
            <a:pPr marL="45720" indent="0">
              <a:buNone/>
            </a:pPr>
            <a:endParaRPr lang="en-US" altLang="zh-TW" sz="900" dirty="0">
              <a:latin typeface="Salesforce Sans"/>
              <a:sym typeface="Salesforce Sans"/>
            </a:endParaRPr>
          </a:p>
          <a:p>
            <a:pPr marL="45720" indent="0" algn="ctr">
              <a:buNone/>
            </a:pPr>
            <a:endParaRPr lang="en-US" altLang="zh-TW" sz="800" dirty="0">
              <a:solidFill>
                <a:srgbClr val="000099"/>
              </a:solidFill>
              <a:latin typeface="標楷體" panose="03000509000000000000" pitchFamily="65" charset="-120"/>
              <a:ea typeface="標楷體" panose="03000509000000000000" pitchFamily="65" charset="-120"/>
              <a:sym typeface="Salesforce Sans"/>
            </a:endParaRPr>
          </a:p>
          <a:p>
            <a:pPr marL="45720" indent="0" algn="ctr">
              <a:buNone/>
            </a:pPr>
            <a:endParaRPr lang="en-US" altLang="zh-TW" sz="800" dirty="0">
              <a:solidFill>
                <a:srgbClr val="000099"/>
              </a:solidFill>
              <a:latin typeface="標楷體" panose="03000509000000000000" pitchFamily="65" charset="-120"/>
              <a:ea typeface="標楷體" panose="03000509000000000000" pitchFamily="65" charset="-120"/>
              <a:sym typeface="Salesforce Sans"/>
            </a:endParaRPr>
          </a:p>
          <a:p>
            <a:pPr marL="45720" indent="0" algn="ctr">
              <a:buNone/>
            </a:pPr>
            <a:r>
              <a:rPr lang="zh-TW" altLang="en-US" sz="6000" dirty="0">
                <a:solidFill>
                  <a:srgbClr val="000099"/>
                </a:solidFill>
                <a:latin typeface="標楷體" panose="03000509000000000000" pitchFamily="65" charset="-120"/>
                <a:ea typeface="標楷體" panose="03000509000000000000" pitchFamily="65" charset="-120"/>
                <a:sym typeface="Salesforce Sans"/>
              </a:rPr>
              <a:t>   謝 謝 聆 聽</a:t>
            </a:r>
            <a:endParaRPr lang="en-US" altLang="zh-TW" sz="6000" dirty="0">
              <a:solidFill>
                <a:srgbClr val="000099"/>
              </a:solidFill>
              <a:latin typeface="Salesforce Sans"/>
              <a:sym typeface="Salesforce Sans"/>
            </a:endParaRPr>
          </a:p>
          <a:p>
            <a:pPr marL="45720" indent="0">
              <a:buNone/>
            </a:pPr>
            <a:endParaRPr lang="en-US" altLang="zh-TW" dirty="0">
              <a:latin typeface="Salesforce Sans"/>
              <a:sym typeface="Salesforce Sans"/>
            </a:endParaRPr>
          </a:p>
        </p:txBody>
      </p:sp>
      <p:pic>
        <p:nvPicPr>
          <p:cNvPr id="5" name="圖片 4"/>
          <p:cNvPicPr>
            <a:picLocks noChangeAspect="1"/>
          </p:cNvPicPr>
          <p:nvPr/>
        </p:nvPicPr>
        <p:blipFill rotWithShape="1">
          <a:blip r:embed="rId4"/>
          <a:srcRect l="17241" t="14856" r="13793" b="13793"/>
          <a:stretch/>
        </p:blipFill>
        <p:spPr>
          <a:xfrm>
            <a:off x="2639616" y="3573016"/>
            <a:ext cx="1584176" cy="1638966"/>
          </a:xfrm>
          <a:prstGeom prst="rect">
            <a:avLst/>
          </a:prstGeom>
        </p:spPr>
      </p:pic>
    </p:spTree>
    <p:extLst>
      <p:ext uri="{BB962C8B-B14F-4D97-AF65-F5344CB8AC3E}">
        <p14:creationId xmlns:p14="http://schemas.microsoft.com/office/powerpoint/2010/main" val="24248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5480" y="360626"/>
            <a:ext cx="9509760" cy="864848"/>
          </a:xfrm>
        </p:spPr>
        <p:txBody>
          <a:bodyPr rtlCol="0">
            <a:normAutofit/>
          </a:bodyPr>
          <a:lstStyle/>
          <a:p>
            <a:pPr algn="ctr" rtl="0"/>
            <a:r>
              <a:rPr lang="zh-TW" altLang="en-US" sz="4000" b="1" dirty="0">
                <a:solidFill>
                  <a:srgbClr val="0000CC"/>
                </a:solidFill>
                <a:latin typeface="標楷體" panose="03000509000000000000" pitchFamily="65" charset="-120"/>
                <a:ea typeface="標楷體" panose="03000509000000000000" pitchFamily="65" charset="-120"/>
                <a:sym typeface="Salesforce Sans"/>
              </a:rPr>
              <a:t>人事室業務職掌</a:t>
            </a:r>
          </a:p>
        </p:txBody>
      </p:sp>
      <p:grpSp>
        <p:nvGrpSpPr>
          <p:cNvPr id="3" name="群組 2">
            <a:extLst>
              <a:ext uri="{FF2B5EF4-FFF2-40B4-BE49-F238E27FC236}">
                <a16:creationId xmlns:a16="http://schemas.microsoft.com/office/drawing/2014/main" id="{98391696-50F9-4756-9FAC-2C52EB411188}"/>
              </a:ext>
            </a:extLst>
          </p:cNvPr>
          <p:cNvGrpSpPr/>
          <p:nvPr/>
        </p:nvGrpSpPr>
        <p:grpSpPr>
          <a:xfrm>
            <a:off x="1905170" y="1362486"/>
            <a:ext cx="8780918" cy="5134888"/>
            <a:chOff x="1905170" y="1362486"/>
            <a:chExt cx="8780918" cy="4761086"/>
          </a:xfrm>
        </p:grpSpPr>
        <p:sp>
          <p:nvSpPr>
            <p:cNvPr id="7" name="Shape 43895"/>
            <p:cNvSpPr/>
            <p:nvPr/>
          </p:nvSpPr>
          <p:spPr>
            <a:xfrm flipH="1">
              <a:off x="6096000" y="1386107"/>
              <a:ext cx="4590088" cy="47138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73" y="0"/>
                  </a:lnTo>
                  <a:lnTo>
                    <a:pt x="21600" y="10800"/>
                  </a:lnTo>
                  <a:lnTo>
                    <a:pt x="15973" y="21600"/>
                  </a:lnTo>
                  <a:lnTo>
                    <a:pt x="0" y="21600"/>
                  </a:lnTo>
                  <a:lnTo>
                    <a:pt x="0" y="0"/>
                  </a:lnTo>
                  <a:close/>
                </a:path>
              </a:pathLst>
            </a:custGeom>
            <a:solidFill>
              <a:srgbClr val="CCECFF"/>
            </a:solidFill>
            <a:ln w="12700" cap="flat">
              <a:noFill/>
              <a:miter lim="400000"/>
            </a:ln>
            <a:effectLst/>
          </p:spPr>
          <p:txBody>
            <a:bodyPr wrap="square" lIns="0" tIns="0" rIns="0" bIns="0" numCol="1" anchor="t">
              <a:noAutofit/>
            </a:bodyPr>
            <a:lstStyle/>
            <a:p>
              <a:endParaRPr/>
            </a:p>
          </p:txBody>
        </p:sp>
        <p:grpSp>
          <p:nvGrpSpPr>
            <p:cNvPr id="8" name="Group 43904"/>
            <p:cNvGrpSpPr/>
            <p:nvPr/>
          </p:nvGrpSpPr>
          <p:grpSpPr>
            <a:xfrm>
              <a:off x="1905170" y="1362486"/>
              <a:ext cx="4199965" cy="4761086"/>
              <a:chOff x="-113039" y="-8046"/>
              <a:chExt cx="4247907" cy="5130912"/>
            </a:xfrm>
          </p:grpSpPr>
          <p:sp>
            <p:nvSpPr>
              <p:cNvPr id="12" name="Shape 43900"/>
              <p:cNvSpPr/>
              <p:nvPr/>
            </p:nvSpPr>
            <p:spPr>
              <a:xfrm>
                <a:off x="-113039" y="-8046"/>
                <a:ext cx="4247907" cy="5130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73" y="0"/>
                    </a:lnTo>
                    <a:lnTo>
                      <a:pt x="21600" y="10800"/>
                    </a:lnTo>
                    <a:lnTo>
                      <a:pt x="15973" y="21600"/>
                    </a:lnTo>
                    <a:lnTo>
                      <a:pt x="0" y="21600"/>
                    </a:lnTo>
                    <a:lnTo>
                      <a:pt x="0" y="0"/>
                    </a:lnTo>
                    <a:close/>
                  </a:path>
                </a:pathLst>
              </a:custGeom>
              <a:solidFill>
                <a:srgbClr val="CCECFF"/>
              </a:solidFill>
              <a:ln w="12700" cap="flat">
                <a:noFill/>
                <a:miter lim="400000"/>
              </a:ln>
              <a:effectLst/>
            </p:spPr>
            <p:txBody>
              <a:bodyPr wrap="square" lIns="0" tIns="0" rIns="0" bIns="0" numCol="1" anchor="t">
                <a:noAutofit/>
              </a:bodyPr>
              <a:lstStyle/>
              <a:p>
                <a:endParaRPr/>
              </a:p>
            </p:txBody>
          </p:sp>
          <p:sp>
            <p:nvSpPr>
              <p:cNvPr id="13" name="Shape 43902"/>
              <p:cNvSpPr/>
              <p:nvPr/>
            </p:nvSpPr>
            <p:spPr>
              <a:xfrm>
                <a:off x="189200" y="64453"/>
                <a:ext cx="3382077" cy="49159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lnSpc>
                    <a:spcPct val="100000"/>
                  </a:lnSpc>
                  <a:defRPr sz="2500">
                    <a:latin typeface="Helvetica Neue Light"/>
                    <a:ea typeface="Helvetica Neue Light"/>
                    <a:cs typeface="Helvetica Neue Light"/>
                    <a:sym typeface="Helvetica Neue Light"/>
                  </a:defRPr>
                </a:lvl1pPr>
              </a:lstStyle>
              <a:p>
                <a:pPr algn="ctr" defTabSz="914194"/>
                <a:r>
                  <a:rPr lang="zh-TW" altLang="en-US" sz="2700" b="1" dirty="0">
                    <a:solidFill>
                      <a:srgbClr val="0000FF"/>
                    </a:solidFill>
                    <a:latin typeface="標楷體" panose="03000509000000000000" pitchFamily="65" charset="-120"/>
                    <a:ea typeface="標楷體" panose="03000509000000000000" pitchFamily="65" charset="-120"/>
                    <a:cs typeface="Lato Regular"/>
                  </a:rPr>
                  <a:t>第一組</a:t>
                </a:r>
                <a:endParaRPr lang="en-US" altLang="zh-TW" sz="2700" b="1" dirty="0">
                  <a:solidFill>
                    <a:srgbClr val="0000FF"/>
                  </a:solidFill>
                  <a:latin typeface="標楷體" panose="03000509000000000000" pitchFamily="65" charset="-120"/>
                  <a:ea typeface="標楷體" panose="03000509000000000000" pitchFamily="65" charset="-120"/>
                  <a:cs typeface="Lato Regular"/>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．組織規程、員額</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編制</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．教師聘任、評鑑、</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升等、限期升等、</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兼職、兼課、借調</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．職員任免、陞遷</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．校務基金聘僱人員</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管理</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．學校員額管理</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．教評會業務</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rPr>
                  <a:t>校長遴選業務</a:t>
                </a:r>
                <a:endParaRPr lang="en-US" altLang="zh-CN" sz="2300" b="1" dirty="0">
                  <a:solidFill>
                    <a:srgbClr val="000099"/>
                  </a:solidFill>
                  <a:latin typeface="標楷體" panose="03000509000000000000" pitchFamily="65" charset="-120"/>
                  <a:ea typeface="標楷體" panose="03000509000000000000" pitchFamily="65" charset="-120"/>
                  <a:cs typeface="Lato Regular"/>
                </a:endParaRPr>
              </a:p>
            </p:txBody>
          </p:sp>
        </p:grpSp>
      </p:grpSp>
      <p:sp>
        <p:nvSpPr>
          <p:cNvPr id="15" name="Shape 43902">
            <a:extLst>
              <a:ext uri="{FF2B5EF4-FFF2-40B4-BE49-F238E27FC236}">
                <a16:creationId xmlns:a16="http://schemas.microsoft.com/office/drawing/2014/main" id="{0A8823FB-A796-4DA5-ABDE-520AF375FE8C}"/>
              </a:ext>
            </a:extLst>
          </p:cNvPr>
          <p:cNvSpPr/>
          <p:nvPr/>
        </p:nvSpPr>
        <p:spPr>
          <a:xfrm>
            <a:off x="7156827" y="1386107"/>
            <a:ext cx="3130003" cy="46676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lnSpc>
                <a:spcPct val="100000"/>
              </a:lnSpc>
              <a:defRPr sz="2500">
                <a:latin typeface="Helvetica Neue Light"/>
                <a:ea typeface="Helvetica Neue Light"/>
                <a:cs typeface="Helvetica Neue Light"/>
                <a:sym typeface="Helvetica Neue Light"/>
              </a:defRPr>
            </a:lvl1pPr>
          </a:lstStyle>
          <a:p>
            <a:pPr algn="ctr" defTabSz="914194"/>
            <a:r>
              <a:rPr lang="zh-TW" altLang="en-US" sz="2700" b="1" dirty="0">
                <a:solidFill>
                  <a:srgbClr val="0000FF"/>
                </a:solidFill>
                <a:latin typeface="標楷體" panose="03000509000000000000" pitchFamily="65" charset="-120"/>
                <a:ea typeface="標楷體" panose="03000509000000000000" pitchFamily="65" charset="-120"/>
                <a:cs typeface="Lato Regular"/>
              </a:rPr>
              <a:t>第二組</a:t>
            </a:r>
            <a:endParaRPr lang="en-US" altLang="zh-TW" sz="2700" b="1" dirty="0">
              <a:solidFill>
                <a:srgbClr val="0000FF"/>
              </a:solidFill>
              <a:latin typeface="標楷體" panose="03000509000000000000" pitchFamily="65" charset="-120"/>
              <a:ea typeface="標楷體" panose="03000509000000000000" pitchFamily="65" charset="-120"/>
              <a:cs typeface="Lato Regular"/>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．教職員待遇、福利</a:t>
            </a:r>
            <a:endParaRPr lang="en-US" altLang="zh-CN" sz="2300" b="1" dirty="0">
              <a:solidFill>
                <a:srgbClr val="000099"/>
              </a:solidFill>
              <a:latin typeface="標楷體" panose="03000509000000000000" pitchFamily="65" charset="-120"/>
              <a:ea typeface="標楷體" panose="03000509000000000000" pitchFamily="65" charset="-120"/>
              <a:cs typeface="Lato Regular"/>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a:t>
            </a:r>
            <a:r>
              <a:rPr lang="zh-TW" altLang="en-US" sz="2300" b="1" dirty="0">
                <a:solidFill>
                  <a:srgbClr val="6600CC"/>
                </a:solidFill>
                <a:latin typeface="標楷體" panose="03000509000000000000" pitchFamily="65" charset="-120"/>
                <a:ea typeface="標楷體" panose="03000509000000000000" pitchFamily="65" charset="-120"/>
                <a:sym typeface="Wingdings 2" panose="05020102010507070707" pitchFamily="18" charset="2"/>
              </a:rPr>
              <a:t>教職員退休、撫恤</a:t>
            </a:r>
            <a:endParaRPr lang="en-US" altLang="zh-TW" sz="2300" b="1" dirty="0">
              <a:solidFill>
                <a:srgbClr val="6600CC"/>
              </a:solidFill>
              <a:latin typeface="標楷體" panose="03000509000000000000" pitchFamily="65" charset="-120"/>
              <a:ea typeface="標楷體" panose="03000509000000000000" pitchFamily="65" charset="-120"/>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sym typeface="Wingdings 2" panose="05020102010507070707" pitchFamily="18" charset="2"/>
              </a:rPr>
              <a:t> ．教師延長服務</a:t>
            </a:r>
            <a:endParaRPr lang="en-US" altLang="zh-TW" sz="2300" b="1" dirty="0">
              <a:solidFill>
                <a:srgbClr val="000099"/>
              </a:solidFill>
              <a:latin typeface="標楷體" panose="03000509000000000000" pitchFamily="65" charset="-120"/>
              <a:ea typeface="標楷體" panose="03000509000000000000" pitchFamily="65" charset="-120"/>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．生活津貼及公教儲蓄</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．考核獎懲及年資晉薪</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．性騷擾防治及申訴</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．優秀公教人員選拔及</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服務獎章</a:t>
            </a:r>
            <a:endParaRPr lang="en-US" altLang="zh-CN" sz="2300" b="1" dirty="0">
              <a:solidFill>
                <a:srgbClr val="000099"/>
              </a:solidFill>
              <a:latin typeface="標楷體" panose="03000509000000000000" pitchFamily="65" charset="-120"/>
              <a:ea typeface="標楷體" panose="03000509000000000000" pitchFamily="65" charset="-120"/>
              <a:cs typeface="Lato Regular"/>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．文康活動及公教健檢</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．訓練進修及休假研究</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．員工協助及行政中立</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．差假管理及公健保</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．子女教育補助</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p:txBody>
      </p:sp>
      <p:sp>
        <p:nvSpPr>
          <p:cNvPr id="14" name="文字方塊 13">
            <a:extLst>
              <a:ext uri="{FF2B5EF4-FFF2-40B4-BE49-F238E27FC236}">
                <a16:creationId xmlns:a16="http://schemas.microsoft.com/office/drawing/2014/main" id="{78D014E4-75E0-4C0B-A964-26AB1651E921}"/>
              </a:ext>
            </a:extLst>
          </p:cNvPr>
          <p:cNvSpPr txBox="1"/>
          <p:nvPr/>
        </p:nvSpPr>
        <p:spPr>
          <a:xfrm>
            <a:off x="10760106" y="6036718"/>
            <a:ext cx="578416" cy="400110"/>
          </a:xfrm>
          <a:prstGeom prst="rect">
            <a:avLst/>
          </a:prstGeom>
          <a:noFill/>
        </p:spPr>
        <p:txBody>
          <a:bodyPr wrap="square" rtlCol="0">
            <a:spAutoFit/>
          </a:bodyPr>
          <a:lstStyle/>
          <a:p>
            <a:r>
              <a:rPr lang="en-US" altLang="zh-TW" sz="2000" dirty="0"/>
              <a:t>2</a:t>
            </a:r>
            <a:endParaRPr lang="zh-TW" altLang="en-US" sz="2000" dirty="0"/>
          </a:p>
        </p:txBody>
      </p:sp>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5480" y="322445"/>
            <a:ext cx="9509760" cy="864848"/>
          </a:xfrm>
        </p:spPr>
        <p:txBody>
          <a:bodyPr rtlCol="0">
            <a:normAutofit/>
          </a:bodyPr>
          <a:lstStyle/>
          <a:p>
            <a:pPr algn="ctr" rtl="0"/>
            <a:r>
              <a:rPr lang="zh-TW" altLang="en-US" sz="4000" b="1" dirty="0">
                <a:solidFill>
                  <a:srgbClr val="000099"/>
                </a:solidFill>
                <a:latin typeface="標楷體" panose="03000509000000000000" pitchFamily="65" charset="-120"/>
                <a:ea typeface="標楷體" panose="03000509000000000000" pitchFamily="65" charset="-120"/>
                <a:sym typeface="Salesforce Sans"/>
              </a:rPr>
              <a:t>教師常用聯絡清單</a:t>
            </a:r>
          </a:p>
        </p:txBody>
      </p:sp>
      <p:sp>
        <p:nvSpPr>
          <p:cNvPr id="3" name="內容預留位置 2"/>
          <p:cNvSpPr>
            <a:spLocks noGrp="1"/>
          </p:cNvSpPr>
          <p:nvPr>
            <p:ph idx="1"/>
          </p:nvPr>
        </p:nvSpPr>
        <p:spPr>
          <a:xfrm>
            <a:off x="1341120" y="1332208"/>
            <a:ext cx="9509760" cy="4697371"/>
          </a:xfrm>
        </p:spPr>
        <p:txBody>
          <a:bodyPr rtlCol="0"/>
          <a:lstStyle/>
          <a:p>
            <a:pPr marL="45720" indent="0" rtl="0">
              <a:buNone/>
            </a:pPr>
            <a:endParaRPr lang="zh-TW" altLang="en-US" dirty="0">
              <a:latin typeface="Salesforce Sans"/>
              <a:sym typeface="Salesforce Sans"/>
            </a:endParaRPr>
          </a:p>
        </p:txBody>
      </p:sp>
      <p:grpSp>
        <p:nvGrpSpPr>
          <p:cNvPr id="6" name="Group 43908"/>
          <p:cNvGrpSpPr/>
          <p:nvPr/>
        </p:nvGrpSpPr>
        <p:grpSpPr>
          <a:xfrm>
            <a:off x="1415480" y="1332208"/>
            <a:ext cx="9361040" cy="4761088"/>
            <a:chOff x="-113039" y="-8046"/>
            <a:chExt cx="10755000" cy="5312644"/>
          </a:xfrm>
        </p:grpSpPr>
        <p:sp>
          <p:nvSpPr>
            <p:cNvPr id="7" name="Shape 43895"/>
            <p:cNvSpPr/>
            <p:nvPr/>
          </p:nvSpPr>
          <p:spPr>
            <a:xfrm flipH="1">
              <a:off x="4850807" y="42867"/>
              <a:ext cx="5791154" cy="508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73" y="0"/>
                  </a:lnTo>
                  <a:lnTo>
                    <a:pt x="21600" y="10800"/>
                  </a:lnTo>
                  <a:lnTo>
                    <a:pt x="15973" y="21600"/>
                  </a:lnTo>
                  <a:lnTo>
                    <a:pt x="0" y="21600"/>
                  </a:lnTo>
                  <a:lnTo>
                    <a:pt x="0" y="0"/>
                  </a:lnTo>
                  <a:close/>
                </a:path>
              </a:pathLst>
            </a:custGeom>
            <a:solidFill>
              <a:srgbClr val="CCECFF"/>
            </a:solidFill>
            <a:ln w="12700" cap="flat">
              <a:noFill/>
              <a:miter lim="400000"/>
            </a:ln>
            <a:effectLst/>
          </p:spPr>
          <p:txBody>
            <a:bodyPr wrap="square" lIns="0" tIns="0" rIns="0" bIns="0" numCol="1" anchor="t">
              <a:noAutofit/>
            </a:bodyPr>
            <a:lstStyle/>
            <a:p>
              <a:endParaRPr/>
            </a:p>
          </p:txBody>
        </p:sp>
        <p:grpSp>
          <p:nvGrpSpPr>
            <p:cNvPr id="8" name="Group 43904"/>
            <p:cNvGrpSpPr/>
            <p:nvPr/>
          </p:nvGrpSpPr>
          <p:grpSpPr>
            <a:xfrm>
              <a:off x="-113039" y="-8046"/>
              <a:ext cx="5873885" cy="5312644"/>
              <a:chOff x="-113039" y="-8046"/>
              <a:chExt cx="5873884" cy="5312644"/>
            </a:xfrm>
          </p:grpSpPr>
          <p:sp>
            <p:nvSpPr>
              <p:cNvPr id="12" name="Shape 43900"/>
              <p:cNvSpPr/>
              <p:nvPr/>
            </p:nvSpPr>
            <p:spPr>
              <a:xfrm>
                <a:off x="-113039" y="-8046"/>
                <a:ext cx="5873884" cy="5130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73" y="0"/>
                    </a:lnTo>
                    <a:lnTo>
                      <a:pt x="21600" y="10800"/>
                    </a:lnTo>
                    <a:lnTo>
                      <a:pt x="15973" y="21600"/>
                    </a:lnTo>
                    <a:lnTo>
                      <a:pt x="0" y="21600"/>
                    </a:lnTo>
                    <a:lnTo>
                      <a:pt x="0" y="0"/>
                    </a:lnTo>
                    <a:close/>
                  </a:path>
                </a:pathLst>
              </a:custGeom>
              <a:solidFill>
                <a:srgbClr val="CCECFF"/>
              </a:solidFill>
              <a:ln w="12700" cap="flat">
                <a:noFill/>
                <a:miter lim="400000"/>
              </a:ln>
              <a:effectLst/>
            </p:spPr>
            <p:txBody>
              <a:bodyPr wrap="square" lIns="0" tIns="0" rIns="0" bIns="0" numCol="1" anchor="t">
                <a:noAutofit/>
              </a:bodyPr>
              <a:lstStyle/>
              <a:p>
                <a:endParaRPr/>
              </a:p>
            </p:txBody>
          </p:sp>
          <p:sp>
            <p:nvSpPr>
              <p:cNvPr id="13" name="Shape 43902"/>
              <p:cNvSpPr/>
              <p:nvPr/>
            </p:nvSpPr>
            <p:spPr>
              <a:xfrm>
                <a:off x="42802" y="230152"/>
                <a:ext cx="4394351" cy="50744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lnSpc>
                    <a:spcPct val="100000"/>
                  </a:lnSpc>
                  <a:defRPr sz="2500">
                    <a:latin typeface="Helvetica Neue Light"/>
                    <a:ea typeface="Helvetica Neue Light"/>
                    <a:cs typeface="Helvetica Neue Light"/>
                    <a:sym typeface="Helvetica Neue Light"/>
                  </a:defRPr>
                </a:lvl1pPr>
              </a:lstStyle>
              <a:p>
                <a:pPr algn="ctr" defTabSz="914194"/>
                <a:r>
                  <a:rPr lang="zh-TW" altLang="en-US" sz="2700" b="1" dirty="0">
                    <a:solidFill>
                      <a:srgbClr val="0000FF"/>
                    </a:solidFill>
                    <a:latin typeface="標楷體" panose="03000509000000000000" pitchFamily="65" charset="-120"/>
                    <a:ea typeface="標楷體" panose="03000509000000000000" pitchFamily="65" charset="-120"/>
                    <a:cs typeface="Lato Regular"/>
                  </a:rPr>
                  <a:t>第一組</a:t>
                </a:r>
                <a:endParaRPr lang="en-US" altLang="zh-TW" sz="2700" b="1" dirty="0">
                  <a:solidFill>
                    <a:srgbClr val="0000FF"/>
                  </a:solidFill>
                  <a:latin typeface="標楷體" panose="03000509000000000000" pitchFamily="65" charset="-120"/>
                  <a:ea typeface="標楷體" panose="03000509000000000000" pitchFamily="65" charset="-120"/>
                  <a:cs typeface="Lato Regular"/>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．教師聘任、評鑑、升等、</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限期升等</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兼職、兼課、借調</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p:txBody>
          </p:sp>
        </p:grpSp>
      </p:grpSp>
      <p:sp>
        <p:nvSpPr>
          <p:cNvPr id="15" name="文字方塊 14"/>
          <p:cNvSpPr txBox="1"/>
          <p:nvPr/>
        </p:nvSpPr>
        <p:spPr>
          <a:xfrm>
            <a:off x="1891890" y="2772717"/>
            <a:ext cx="3340014" cy="2246769"/>
          </a:xfrm>
          <a:prstGeom prst="rect">
            <a:avLst/>
          </a:prstGeom>
          <a:noFill/>
        </p:spPr>
        <p:txBody>
          <a:bodyPr wrap="square" rtlCol="0">
            <a:spAutoFit/>
          </a:bodyPr>
          <a:lstStyle/>
          <a:p>
            <a:r>
              <a:rPr lang="zh-TW" altLang="en-US" sz="2000" b="1" dirty="0">
                <a:solidFill>
                  <a:srgbClr val="0000CC"/>
                </a:solidFill>
                <a:latin typeface="標楷體" panose="03000509000000000000" pitchFamily="65" charset="-120"/>
                <a:ea typeface="標楷體" panose="03000509000000000000" pitchFamily="65" charset="-120"/>
              </a:rPr>
              <a:t>商學院：</a:t>
            </a:r>
            <a:r>
              <a:rPr lang="zh-TW" altLang="en-US" sz="2000" b="1" dirty="0">
                <a:solidFill>
                  <a:srgbClr val="6600CC"/>
                </a:solidFill>
                <a:latin typeface="標楷體" panose="03000509000000000000" pitchFamily="65" charset="-120"/>
                <a:ea typeface="標楷體" panose="03000509000000000000" pitchFamily="65" charset="-120"/>
              </a:rPr>
              <a:t>黃筱丰（分機</a:t>
            </a:r>
            <a:r>
              <a:rPr lang="en-US" altLang="zh-TW" sz="2000" b="1" dirty="0">
                <a:solidFill>
                  <a:srgbClr val="6600CC"/>
                </a:solidFill>
                <a:latin typeface="標楷體" panose="03000509000000000000" pitchFamily="65" charset="-120"/>
                <a:ea typeface="標楷體" panose="03000509000000000000" pitchFamily="65" charset="-120"/>
              </a:rPr>
              <a:t>5026</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r>
              <a:rPr lang="zh-TW" altLang="en-US" sz="2000" b="1" dirty="0">
                <a:solidFill>
                  <a:srgbClr val="000000"/>
                </a:solidFill>
                <a:latin typeface="標楷體" panose="03000509000000000000" pitchFamily="65" charset="-120"/>
                <a:ea typeface="標楷體" panose="03000509000000000000" pitchFamily="65" charset="-120"/>
              </a:rPr>
              <a:t>設計學院、資通學院、附設</a:t>
            </a:r>
            <a:endParaRPr lang="en-US" altLang="zh-TW" sz="2000" b="1" dirty="0">
              <a:solidFill>
                <a:srgbClr val="000000"/>
              </a:solidFill>
              <a:latin typeface="標楷體" panose="03000509000000000000" pitchFamily="65" charset="-120"/>
              <a:ea typeface="標楷體" panose="03000509000000000000" pitchFamily="65" charset="-120"/>
            </a:endParaRPr>
          </a:p>
          <a:p>
            <a:r>
              <a:rPr lang="zh-TW" altLang="en-US" sz="2000" b="1" dirty="0">
                <a:solidFill>
                  <a:srgbClr val="000000"/>
                </a:solidFill>
                <a:latin typeface="標楷體" panose="03000509000000000000" pitchFamily="65" charset="-120"/>
                <a:ea typeface="標楷體" panose="03000509000000000000" pitchFamily="65" charset="-120"/>
              </a:rPr>
              <a:t>學校：</a:t>
            </a:r>
            <a:r>
              <a:rPr lang="zh-TW" altLang="en-US" sz="2000" b="1" dirty="0">
                <a:solidFill>
                  <a:srgbClr val="6600CC"/>
                </a:solidFill>
                <a:latin typeface="標楷體" panose="03000509000000000000" pitchFamily="65" charset="-120"/>
                <a:ea typeface="標楷體" panose="03000509000000000000" pitchFamily="65" charset="-120"/>
              </a:rPr>
              <a:t>洪瑋（分機</a:t>
            </a:r>
            <a:r>
              <a:rPr lang="en-US" altLang="zh-TW" sz="2000" b="1" dirty="0">
                <a:solidFill>
                  <a:srgbClr val="6600CC"/>
                </a:solidFill>
                <a:latin typeface="標楷體" panose="03000509000000000000" pitchFamily="65" charset="-120"/>
                <a:ea typeface="標楷體" panose="03000509000000000000" pitchFamily="65" charset="-120"/>
              </a:rPr>
              <a:t>5025</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r>
              <a:rPr lang="zh-TW" altLang="en-US" sz="2000" b="1" dirty="0">
                <a:solidFill>
                  <a:srgbClr val="0000CC"/>
                </a:solidFill>
                <a:latin typeface="標楷體" panose="03000509000000000000" pitchFamily="65" charset="-120"/>
                <a:ea typeface="標楷體" panose="03000509000000000000" pitchFamily="65" charset="-120"/>
              </a:rPr>
              <a:t>語文學院、中護健康學院、</a:t>
            </a:r>
            <a:endParaRPr lang="en-US" altLang="zh-TW" sz="2000" b="1" dirty="0">
              <a:solidFill>
                <a:srgbClr val="0000CC"/>
              </a:solidFill>
              <a:latin typeface="標楷體" panose="03000509000000000000" pitchFamily="65" charset="-120"/>
              <a:ea typeface="標楷體" panose="03000509000000000000" pitchFamily="65" charset="-120"/>
            </a:endParaRPr>
          </a:p>
          <a:p>
            <a:r>
              <a:rPr lang="zh-TW" altLang="en-US" sz="2000" b="1" dirty="0">
                <a:solidFill>
                  <a:srgbClr val="0000CC"/>
                </a:solidFill>
                <a:latin typeface="標楷體" panose="03000509000000000000" pitchFamily="65" charset="-120"/>
                <a:ea typeface="標楷體" panose="03000509000000000000" pitchFamily="65" charset="-120"/>
              </a:rPr>
              <a:t>智慧產業學院、通識教育中</a:t>
            </a:r>
            <a:endParaRPr lang="en-US" altLang="zh-TW" sz="2000" b="1" dirty="0">
              <a:solidFill>
                <a:srgbClr val="0000CC"/>
              </a:solidFill>
              <a:latin typeface="標楷體" panose="03000509000000000000" pitchFamily="65" charset="-120"/>
              <a:ea typeface="標楷體" panose="03000509000000000000" pitchFamily="65" charset="-120"/>
            </a:endParaRPr>
          </a:p>
          <a:p>
            <a:r>
              <a:rPr lang="zh-TW" altLang="en-US" sz="2000" b="1" dirty="0">
                <a:solidFill>
                  <a:srgbClr val="0000CC"/>
                </a:solidFill>
                <a:latin typeface="標楷體" panose="03000509000000000000" pitchFamily="65" charset="-120"/>
                <a:ea typeface="標楷體" panose="03000509000000000000" pitchFamily="65" charset="-120"/>
              </a:rPr>
              <a:t>心、語言中心、體育室：</a:t>
            </a:r>
            <a:r>
              <a:rPr lang="zh-TW" altLang="en-US" sz="2000" b="1" dirty="0">
                <a:solidFill>
                  <a:srgbClr val="6600CC"/>
                </a:solidFill>
                <a:latin typeface="標楷體" panose="03000509000000000000" pitchFamily="65" charset="-120"/>
                <a:ea typeface="標楷體" panose="03000509000000000000" pitchFamily="65" charset="-120"/>
              </a:rPr>
              <a:t>蔡</a:t>
            </a:r>
            <a:endParaRPr lang="en-US" altLang="zh-TW" sz="2000" b="1" dirty="0">
              <a:solidFill>
                <a:srgbClr val="6600CC"/>
              </a:solidFill>
              <a:latin typeface="標楷體" panose="03000509000000000000" pitchFamily="65" charset="-120"/>
              <a:ea typeface="標楷體" panose="03000509000000000000" pitchFamily="65" charset="-120"/>
            </a:endParaRPr>
          </a:p>
          <a:p>
            <a:r>
              <a:rPr lang="zh-TW" altLang="en-US" sz="2000" b="1" dirty="0">
                <a:solidFill>
                  <a:srgbClr val="6600CC"/>
                </a:solidFill>
                <a:latin typeface="標楷體" panose="03000509000000000000" pitchFamily="65" charset="-120"/>
                <a:ea typeface="標楷體" panose="03000509000000000000" pitchFamily="65" charset="-120"/>
              </a:rPr>
              <a:t>宜秝（分機</a:t>
            </a:r>
            <a:r>
              <a:rPr lang="en-US" altLang="zh-TW" sz="2000" b="1" dirty="0">
                <a:solidFill>
                  <a:srgbClr val="6600CC"/>
                </a:solidFill>
                <a:latin typeface="標楷體" panose="03000509000000000000" pitchFamily="65" charset="-120"/>
                <a:ea typeface="標楷體" panose="03000509000000000000" pitchFamily="65" charset="-120"/>
              </a:rPr>
              <a:t>5023</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p:txBody>
      </p:sp>
      <p:sp>
        <p:nvSpPr>
          <p:cNvPr id="19" name="文字方塊 18"/>
          <p:cNvSpPr txBox="1"/>
          <p:nvPr/>
        </p:nvSpPr>
        <p:spPr>
          <a:xfrm>
            <a:off x="1775520" y="5461273"/>
            <a:ext cx="2294144" cy="400110"/>
          </a:xfrm>
          <a:prstGeom prst="rect">
            <a:avLst/>
          </a:prstGeom>
          <a:noFill/>
        </p:spPr>
        <p:txBody>
          <a:bodyPr wrap="square" rtlCol="0">
            <a:spAutoFit/>
          </a:bodyPr>
          <a:lstStyle/>
          <a:p>
            <a:r>
              <a:rPr lang="zh-TW" altLang="en-US" sz="2000" b="1" dirty="0">
                <a:solidFill>
                  <a:srgbClr val="6600CC"/>
                </a:solidFill>
                <a:latin typeface="標楷體" panose="03000509000000000000" pitchFamily="65" charset="-120"/>
                <a:ea typeface="標楷體" panose="03000509000000000000" pitchFamily="65" charset="-120"/>
              </a:rPr>
              <a:t>蔡宜秝（分機</a:t>
            </a:r>
            <a:r>
              <a:rPr lang="en-US" altLang="zh-TW" sz="2000" b="1" dirty="0">
                <a:solidFill>
                  <a:srgbClr val="6600CC"/>
                </a:solidFill>
                <a:latin typeface="標楷體" panose="03000509000000000000" pitchFamily="65" charset="-120"/>
                <a:ea typeface="標楷體" panose="03000509000000000000" pitchFamily="65" charset="-120"/>
              </a:rPr>
              <a:t>5023</a:t>
            </a:r>
            <a:r>
              <a:rPr lang="zh-TW" altLang="en-US" sz="2000" dirty="0">
                <a:solidFill>
                  <a:srgbClr val="6600CC"/>
                </a:solidFill>
                <a:latin typeface="標楷體" panose="03000509000000000000" pitchFamily="65" charset="-120"/>
                <a:ea typeface="標楷體" panose="03000509000000000000" pitchFamily="65" charset="-120"/>
              </a:rPr>
              <a:t>）</a:t>
            </a:r>
            <a:endParaRPr lang="en-US" altLang="zh-TW" sz="2000" dirty="0">
              <a:solidFill>
                <a:srgbClr val="6600CC"/>
              </a:solidFill>
              <a:latin typeface="標楷體" panose="03000509000000000000" pitchFamily="65" charset="-120"/>
              <a:ea typeface="標楷體" panose="03000509000000000000" pitchFamily="65" charset="-120"/>
            </a:endParaRPr>
          </a:p>
        </p:txBody>
      </p:sp>
      <p:sp>
        <p:nvSpPr>
          <p:cNvPr id="14" name="Shape 43902">
            <a:extLst>
              <a:ext uri="{FF2B5EF4-FFF2-40B4-BE49-F238E27FC236}">
                <a16:creationId xmlns:a16="http://schemas.microsoft.com/office/drawing/2014/main" id="{28B80526-363B-4FAC-B6BF-36DA7B6BA72D}"/>
              </a:ext>
            </a:extLst>
          </p:cNvPr>
          <p:cNvSpPr/>
          <p:nvPr/>
        </p:nvSpPr>
        <p:spPr>
          <a:xfrm>
            <a:off x="7021534" y="1527586"/>
            <a:ext cx="3824798" cy="45476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lnSpc>
                <a:spcPct val="100000"/>
              </a:lnSpc>
              <a:defRPr sz="2500">
                <a:latin typeface="Helvetica Neue Light"/>
                <a:ea typeface="Helvetica Neue Light"/>
                <a:cs typeface="Helvetica Neue Light"/>
                <a:sym typeface="Helvetica Neue Light"/>
              </a:defRPr>
            </a:lvl1pPr>
          </a:lstStyle>
          <a:p>
            <a:pPr algn="ctr" defTabSz="914194"/>
            <a:r>
              <a:rPr lang="zh-TW" altLang="en-US" sz="2700" b="1" dirty="0">
                <a:solidFill>
                  <a:srgbClr val="0000FF"/>
                </a:solidFill>
                <a:latin typeface="標楷體" panose="03000509000000000000" pitchFamily="65" charset="-120"/>
                <a:ea typeface="標楷體" panose="03000509000000000000" pitchFamily="65" charset="-120"/>
                <a:cs typeface="Lato Regular"/>
              </a:rPr>
              <a:t>第二組</a:t>
            </a:r>
            <a:endParaRPr lang="en-US" altLang="zh-TW" sz="2700" b="1" dirty="0">
              <a:solidFill>
                <a:srgbClr val="0000FF"/>
              </a:solidFill>
              <a:latin typeface="標楷體" panose="03000509000000000000" pitchFamily="65" charset="-120"/>
              <a:ea typeface="標楷體" panose="03000509000000000000" pitchFamily="65" charset="-120"/>
              <a:cs typeface="Lato Regular"/>
            </a:endParaRPr>
          </a:p>
          <a:p>
            <a:pPr defTabSz="914194"/>
            <a:r>
              <a:rPr lang="zh-TW" altLang="en-US" sz="24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待遇退撫留停及延長服務</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0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r>
              <a:rPr lang="zh-TW" altLang="en-US" sz="20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王慧婷</a:t>
            </a:r>
            <a:r>
              <a:rPr lang="zh-TW" altLang="en-US" sz="2000" b="1" dirty="0">
                <a:solidFill>
                  <a:srgbClr val="6600CC"/>
                </a:solidFill>
                <a:latin typeface="標楷體" panose="03000509000000000000" pitchFamily="65" charset="-120"/>
                <a:ea typeface="標楷體" panose="03000509000000000000" pitchFamily="65" charset="-120"/>
              </a:rPr>
              <a:t>（分機</a:t>
            </a:r>
            <a:r>
              <a:rPr lang="en-US" altLang="zh-TW" sz="2000" b="1" dirty="0">
                <a:solidFill>
                  <a:srgbClr val="6600CC"/>
                </a:solidFill>
                <a:latin typeface="標楷體" panose="03000509000000000000" pitchFamily="65" charset="-120"/>
                <a:ea typeface="標楷體" panose="03000509000000000000" pitchFamily="65" charset="-120"/>
              </a:rPr>
              <a:t>5029</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pPr defTabSz="914194">
              <a:spcBef>
                <a:spcPts val="1200"/>
              </a:spcBef>
            </a:pP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．考績獎懲晉薪及生活津貼</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4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r>
              <a:rPr lang="zh-TW" altLang="en-US" sz="2000" b="1" dirty="0">
                <a:solidFill>
                  <a:srgbClr val="6600CC"/>
                </a:solidFill>
                <a:latin typeface="標楷體" panose="03000509000000000000" pitchFamily="65" charset="-120"/>
                <a:ea typeface="標楷體" panose="03000509000000000000" pitchFamily="65" charset="-120"/>
                <a:sym typeface="Wingdings 2" panose="05020102010507070707" pitchFamily="18" charset="2"/>
              </a:rPr>
              <a:t>賴眞緯</a:t>
            </a:r>
            <a:r>
              <a:rPr lang="zh-TW" altLang="en-US" sz="2000" b="1" dirty="0">
                <a:solidFill>
                  <a:srgbClr val="6600CC"/>
                </a:solidFill>
                <a:latin typeface="標楷體" panose="03000509000000000000" pitchFamily="65" charset="-120"/>
                <a:ea typeface="標楷體" panose="03000509000000000000" pitchFamily="65" charset="-120"/>
              </a:rPr>
              <a:t>（分機</a:t>
            </a:r>
            <a:r>
              <a:rPr lang="en-US" altLang="zh-TW" sz="2000" b="1" dirty="0">
                <a:solidFill>
                  <a:srgbClr val="6600CC"/>
                </a:solidFill>
                <a:latin typeface="標楷體" panose="03000509000000000000" pitchFamily="65" charset="-120"/>
                <a:ea typeface="標楷體" panose="03000509000000000000" pitchFamily="65" charset="-120"/>
              </a:rPr>
              <a:t>5033</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pPr defTabSz="914194">
              <a:spcBef>
                <a:spcPts val="1200"/>
              </a:spcBef>
            </a:pP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．進修研究健檢員協及文康</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4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r>
              <a:rPr lang="zh-TW" altLang="en-US" sz="2000" b="1" dirty="0">
                <a:solidFill>
                  <a:srgbClr val="6600CC"/>
                </a:solidFill>
                <a:latin typeface="標楷體" panose="03000509000000000000" pitchFamily="65" charset="-120"/>
                <a:ea typeface="標楷體" panose="03000509000000000000" pitchFamily="65" charset="-120"/>
                <a:sym typeface="Wingdings 2" panose="05020102010507070707" pitchFamily="18" charset="2"/>
              </a:rPr>
              <a:t>潘宜枚</a:t>
            </a:r>
            <a:r>
              <a:rPr lang="zh-TW" altLang="en-US" sz="2000" b="1" dirty="0">
                <a:solidFill>
                  <a:srgbClr val="6600CC"/>
                </a:solidFill>
                <a:latin typeface="標楷體" panose="03000509000000000000" pitchFamily="65" charset="-120"/>
                <a:ea typeface="標楷體" panose="03000509000000000000" pitchFamily="65" charset="-120"/>
              </a:rPr>
              <a:t>（分機</a:t>
            </a:r>
            <a:r>
              <a:rPr lang="en-US" altLang="zh-TW" sz="2000" b="1" dirty="0">
                <a:solidFill>
                  <a:srgbClr val="6600CC"/>
                </a:solidFill>
                <a:latin typeface="標楷體" panose="03000509000000000000" pitchFamily="65" charset="-120"/>
                <a:ea typeface="標楷體" panose="03000509000000000000" pitchFamily="65" charset="-120"/>
              </a:rPr>
              <a:t>5027</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pPr defTabSz="914194">
              <a:spcBef>
                <a:spcPts val="1200"/>
              </a:spcBef>
            </a:pP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．差勤赴陸國旅卡及加班費</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4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r>
              <a:rPr lang="zh-TW" altLang="en-US" sz="2000" b="1" dirty="0">
                <a:solidFill>
                  <a:srgbClr val="6600CC"/>
                </a:solidFill>
                <a:latin typeface="標楷體" panose="03000509000000000000" pitchFamily="65" charset="-120"/>
                <a:ea typeface="標楷體" panose="03000509000000000000" pitchFamily="65" charset="-120"/>
                <a:sym typeface="Wingdings 2" panose="05020102010507070707" pitchFamily="18" charset="2"/>
              </a:rPr>
              <a:t>吳佩容</a:t>
            </a:r>
            <a:r>
              <a:rPr lang="zh-TW" altLang="en-US" sz="2000" b="1" dirty="0">
                <a:solidFill>
                  <a:srgbClr val="6600CC"/>
                </a:solidFill>
                <a:latin typeface="標楷體" panose="03000509000000000000" pitchFamily="65" charset="-120"/>
                <a:ea typeface="標楷體" panose="03000509000000000000" pitchFamily="65" charset="-120"/>
              </a:rPr>
              <a:t>（分機</a:t>
            </a:r>
            <a:r>
              <a:rPr lang="en-US" altLang="zh-TW" sz="2000" b="1" dirty="0">
                <a:solidFill>
                  <a:srgbClr val="6600CC"/>
                </a:solidFill>
                <a:latin typeface="標楷體" panose="03000509000000000000" pitchFamily="65" charset="-120"/>
                <a:ea typeface="標楷體" panose="03000509000000000000" pitchFamily="65" charset="-120"/>
              </a:rPr>
              <a:t>5030</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pPr defTabSz="914194"/>
            <a:endParaRPr lang="en-US" altLang="zh-TW" sz="2400" b="1" dirty="0">
              <a:solidFill>
                <a:srgbClr val="0000CC"/>
              </a:solidFill>
              <a:latin typeface="標楷體" panose="03000509000000000000" pitchFamily="65" charset="-120"/>
              <a:ea typeface="標楷體" panose="03000509000000000000" pitchFamily="65" charset="-120"/>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p:txBody>
      </p:sp>
      <p:sp>
        <p:nvSpPr>
          <p:cNvPr id="16" name="文字方塊 15">
            <a:extLst>
              <a:ext uri="{FF2B5EF4-FFF2-40B4-BE49-F238E27FC236}">
                <a16:creationId xmlns:a16="http://schemas.microsoft.com/office/drawing/2014/main" id="{2FE798BB-AB2E-43CC-BB6A-FFDE650B6A4B}"/>
              </a:ext>
            </a:extLst>
          </p:cNvPr>
          <p:cNvSpPr txBox="1"/>
          <p:nvPr/>
        </p:nvSpPr>
        <p:spPr>
          <a:xfrm>
            <a:off x="10921712" y="5530321"/>
            <a:ext cx="578416" cy="400110"/>
          </a:xfrm>
          <a:prstGeom prst="rect">
            <a:avLst/>
          </a:prstGeom>
          <a:noFill/>
        </p:spPr>
        <p:txBody>
          <a:bodyPr wrap="square" rtlCol="0">
            <a:spAutoFit/>
          </a:bodyPr>
          <a:lstStyle/>
          <a:p>
            <a:r>
              <a:rPr lang="en-US" altLang="zh-TW" sz="2000" dirty="0"/>
              <a:t>3</a:t>
            </a:r>
            <a:endParaRPr lang="zh-TW" altLang="en-US" sz="2000" dirty="0"/>
          </a:p>
        </p:txBody>
      </p:sp>
    </p:spTree>
    <p:extLst>
      <p:ext uri="{BB962C8B-B14F-4D97-AF65-F5344CB8AC3E}">
        <p14:creationId xmlns:p14="http://schemas.microsoft.com/office/powerpoint/2010/main" val="152815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b="1" kern="0" dirty="0">
                <a:solidFill>
                  <a:srgbClr val="0000FF"/>
                </a:solidFill>
                <a:latin typeface="標楷體" panose="03000509000000000000" pitchFamily="65" charset="-120"/>
                <a:ea typeface="標楷體" panose="03000509000000000000" pitchFamily="65" charset="-120"/>
              </a:rPr>
              <a:t>敘薪</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8616"/>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2684227414"/>
              </p:ext>
            </p:extLst>
          </p:nvPr>
        </p:nvGraphicFramePr>
        <p:xfrm>
          <a:off x="1876724" y="1472184"/>
          <a:ext cx="8609412" cy="4900792"/>
        </p:xfrm>
        <a:graphic>
          <a:graphicData uri="http://schemas.openxmlformats.org/drawingml/2006/table">
            <a:tbl>
              <a:tblPr firstRow="1" bandRow="1">
                <a:tableStyleId>{1FECB4D8-DB02-4DC6-A0A2-4F2EBAE1DC90}</a:tableStyleId>
              </a:tblPr>
              <a:tblGrid>
                <a:gridCol w="1674534">
                  <a:extLst>
                    <a:ext uri="{9D8B030D-6E8A-4147-A177-3AD203B41FA5}">
                      <a16:colId xmlns:a16="http://schemas.microsoft.com/office/drawing/2014/main" val="1363594635"/>
                    </a:ext>
                  </a:extLst>
                </a:gridCol>
                <a:gridCol w="6934878">
                  <a:extLst>
                    <a:ext uri="{9D8B030D-6E8A-4147-A177-3AD203B41FA5}">
                      <a16:colId xmlns:a16="http://schemas.microsoft.com/office/drawing/2014/main" val="770106994"/>
                    </a:ext>
                  </a:extLst>
                </a:gridCol>
              </a:tblGrid>
              <a:tr h="500975">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薪資內涵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000066"/>
                          </a:solidFill>
                          <a:latin typeface="標楷體" panose="03000509000000000000" pitchFamily="65" charset="-120"/>
                          <a:ea typeface="標楷體" panose="03000509000000000000" pitchFamily="65" charset="-120"/>
                        </a:rPr>
                        <a:t>本薪（年功薪）、學術研究費、主管職務加給。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88064">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支給方式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zh-TW" altLang="en-US" sz="2200" b="0" dirty="0">
                          <a:solidFill>
                            <a:srgbClr val="000066"/>
                          </a:solidFill>
                          <a:latin typeface="標楷體" panose="03000509000000000000" pitchFamily="65" charset="-120"/>
                          <a:ea typeface="標楷體" panose="03000509000000000000" pitchFamily="65" charset="-120"/>
                        </a:rPr>
                        <a:t>月薪制，每月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日發薪。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467513">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起    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zh-TW" altLang="en-US" sz="2200" b="0" dirty="0">
                          <a:solidFill>
                            <a:srgbClr val="000066"/>
                          </a:solidFill>
                          <a:latin typeface="標楷體" panose="03000509000000000000" pitchFamily="65" charset="-120"/>
                          <a:ea typeface="標楷體" panose="03000509000000000000" pitchFamily="65" charset="-120"/>
                        </a:rPr>
                        <a:t>以</a:t>
                      </a:r>
                      <a:r>
                        <a:rPr lang="zh-TW" altLang="en-US" sz="2200" b="1" dirty="0">
                          <a:solidFill>
                            <a:srgbClr val="FF0000"/>
                          </a:solidFill>
                          <a:latin typeface="標楷體" panose="03000509000000000000" pitchFamily="65" charset="-120"/>
                          <a:ea typeface="標楷體" panose="03000509000000000000" pitchFamily="65" charset="-120"/>
                        </a:rPr>
                        <a:t>所聘等級</a:t>
                      </a:r>
                      <a:r>
                        <a:rPr lang="zh-TW" altLang="en-US" sz="2200" b="1" dirty="0">
                          <a:solidFill>
                            <a:srgbClr val="0000CC"/>
                          </a:solidFill>
                          <a:latin typeface="標楷體" panose="03000509000000000000" pitchFamily="65" charset="-120"/>
                          <a:ea typeface="標楷體" panose="03000509000000000000" pitchFamily="65" charset="-120"/>
                        </a:rPr>
                        <a:t>本薪最低薪級</a:t>
                      </a:r>
                      <a:r>
                        <a:rPr lang="zh-TW" altLang="en-US" sz="2200" b="0" dirty="0">
                          <a:solidFill>
                            <a:srgbClr val="000066"/>
                          </a:solidFill>
                          <a:latin typeface="標楷體" panose="03000509000000000000" pitchFamily="65" charset="-120"/>
                          <a:ea typeface="標楷體" panose="03000509000000000000" pitchFamily="65" charset="-120"/>
                        </a:rPr>
                        <a:t>起敘。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957826">
                <a:tc>
                  <a:txBody>
                    <a:bodyPr/>
                    <a:lstStyle/>
                    <a:p>
                      <a:pPr algn="ctr"/>
                      <a:endParaRPr lang="en-US" altLang="zh-TW" sz="2200" b="0" dirty="0">
                        <a:solidFill>
                          <a:srgbClr val="000066"/>
                        </a:solidFill>
                        <a:latin typeface="標楷體" panose="03000509000000000000" pitchFamily="65" charset="-120"/>
                        <a:ea typeface="標楷體" panose="03000509000000000000" pitchFamily="65" charset="-120"/>
                      </a:endParaRPr>
                    </a:p>
                    <a:p>
                      <a:pPr algn="ctr"/>
                      <a:endParaRPr lang="en-US" altLang="zh-TW" sz="2200" b="0" dirty="0">
                        <a:solidFill>
                          <a:srgbClr val="000066"/>
                        </a:solidFill>
                        <a:latin typeface="標楷體" panose="03000509000000000000" pitchFamily="65" charset="-120"/>
                        <a:ea typeface="標楷體" panose="03000509000000000000" pitchFamily="65" charset="-120"/>
                      </a:endParaRPr>
                    </a:p>
                    <a:p>
                      <a:pPr algn="ctr"/>
                      <a:endParaRPr lang="en-US" altLang="zh-TW" sz="2200" b="0" dirty="0">
                        <a:solidFill>
                          <a:srgbClr val="000066"/>
                        </a:solidFill>
                        <a:latin typeface="標楷體" panose="03000509000000000000" pitchFamily="65" charset="-120"/>
                        <a:ea typeface="標楷體" panose="03000509000000000000" pitchFamily="65" charset="-120"/>
                      </a:endParaRPr>
                    </a:p>
                    <a:p>
                      <a:pPr algn="ctr"/>
                      <a:r>
                        <a:rPr lang="zh-TW" altLang="en-US" sz="2200" b="0" dirty="0">
                          <a:solidFill>
                            <a:srgbClr val="000066"/>
                          </a:solidFill>
                          <a:latin typeface="標楷體" panose="03000509000000000000" pitchFamily="65" charset="-120"/>
                          <a:ea typeface="標楷體" panose="03000509000000000000" pitchFamily="65" charset="-120"/>
                        </a:rPr>
                        <a:t>職前年資</a:t>
                      </a:r>
                      <a:endParaRPr lang="en-US" altLang="zh-TW" sz="2200" b="0" dirty="0">
                        <a:solidFill>
                          <a:srgbClr val="000066"/>
                        </a:solidFill>
                        <a:latin typeface="標楷體" panose="03000509000000000000" pitchFamily="65" charset="-120"/>
                        <a:ea typeface="標楷體" panose="03000509000000000000" pitchFamily="65" charset="-120"/>
                      </a:endParaRPr>
                    </a:p>
                    <a:p>
                      <a:pPr algn="ctr"/>
                      <a:r>
                        <a:rPr lang="zh-TW" altLang="en-US" sz="2200" b="0" dirty="0">
                          <a:solidFill>
                            <a:srgbClr val="000066"/>
                          </a:solidFill>
                          <a:latin typeface="標楷體" panose="03000509000000000000" pitchFamily="65" charset="-120"/>
                          <a:ea typeface="標楷體" panose="03000509000000000000" pitchFamily="65" charset="-120"/>
                        </a:rPr>
                        <a:t>部分提敘</a:t>
                      </a:r>
                      <a:endParaRPr lang="en-US" altLang="zh-TW" sz="2200" b="0" dirty="0">
                        <a:solidFill>
                          <a:srgbClr val="000066"/>
                        </a:solidFill>
                        <a:latin typeface="標楷體" panose="03000509000000000000" pitchFamily="65" charset="-120"/>
                        <a:ea typeface="標楷體" panose="03000509000000000000" pitchFamily="65" charset="-120"/>
                      </a:endParaRPr>
                    </a:p>
                    <a:p>
                      <a:pPr algn="ctr"/>
                      <a:r>
                        <a:rPr lang="zh-TW" altLang="en-US" sz="2200" b="0" dirty="0">
                          <a:solidFill>
                            <a:srgbClr val="000066"/>
                          </a:solidFill>
                          <a:latin typeface="標楷體" panose="03000509000000000000" pitchFamily="65" charset="-120"/>
                          <a:ea typeface="標楷體" panose="03000509000000000000" pitchFamily="65" charset="-120"/>
                        </a:rPr>
                        <a:t>規定</a:t>
                      </a:r>
                    </a:p>
                    <a:p>
                      <a:pPr algn="ctr"/>
                      <a:endParaRPr lang="zh-TW" altLang="en-US" sz="2200" b="0" dirty="0">
                        <a:solidFill>
                          <a:srgbClr val="000066"/>
                        </a:solidFill>
                        <a:latin typeface="標楷體" panose="03000509000000000000" pitchFamily="65" charset="-120"/>
                        <a:ea typeface="標楷體" panose="03000509000000000000" pitchFamily="65" charset="-120"/>
                      </a:endParaRPr>
                    </a:p>
                    <a:p>
                      <a:pPr algn="ctr"/>
                      <a:endParaRPr lang="zh-TW" altLang="en-US" sz="2200" b="0" dirty="0">
                        <a:solidFill>
                          <a:srgbClr val="000066"/>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公立學校轉任其他公立學校教師，依原敘薪級核給。</a:t>
                      </a:r>
                    </a:p>
                    <a:p>
                      <a:pPr algn="just"/>
                      <a:r>
                        <a:rPr lang="en-US" altLang="zh-TW" sz="2200" b="0" dirty="0">
                          <a:solidFill>
                            <a:srgbClr val="000066"/>
                          </a:solidFill>
                          <a:latin typeface="標楷體" panose="03000509000000000000" pitchFamily="65" charset="-120"/>
                          <a:ea typeface="標楷體" panose="03000509000000000000" pitchFamily="65" charset="-120"/>
                        </a:rPr>
                        <a:t>2.</a:t>
                      </a:r>
                      <a:r>
                        <a:rPr lang="zh-TW" altLang="en-US" sz="2200" b="0" dirty="0">
                          <a:solidFill>
                            <a:srgbClr val="000066"/>
                          </a:solidFill>
                          <a:latin typeface="標楷體" panose="03000509000000000000" pitchFamily="65" charset="-120"/>
                          <a:ea typeface="標楷體" panose="03000509000000000000" pitchFamily="65" charset="-120"/>
                        </a:rPr>
                        <a:t>曾任</a:t>
                      </a:r>
                      <a:r>
                        <a:rPr lang="zh-TW" altLang="en-US" sz="2200" b="1" dirty="0">
                          <a:solidFill>
                            <a:srgbClr val="0000CC"/>
                          </a:solidFill>
                          <a:latin typeface="標楷體" panose="03000509000000000000" pitchFamily="65" charset="-120"/>
                          <a:ea typeface="標楷體" panose="03000509000000000000" pitchFamily="65" charset="-120"/>
                        </a:rPr>
                        <a:t>公務人員</a:t>
                      </a:r>
                      <a:r>
                        <a:rPr lang="zh-TW" altLang="en-US" sz="2200" b="0" dirty="0">
                          <a:solidFill>
                            <a:srgbClr val="000066"/>
                          </a:solidFill>
                          <a:latin typeface="標楷體" panose="03000509000000000000" pitchFamily="65" charset="-120"/>
                          <a:ea typeface="標楷體" panose="03000509000000000000" pitchFamily="65" charset="-120"/>
                        </a:rPr>
                        <a:t>俸級於年功薪範圍直接銜敘或採計等級</a:t>
                      </a:r>
                      <a:endParaRPr lang="en-US" altLang="zh-TW" sz="2200" b="0" dirty="0">
                        <a:solidFill>
                          <a:srgbClr val="000066"/>
                        </a:solidFill>
                        <a:latin typeface="標楷體" panose="03000509000000000000" pitchFamily="65" charset="-120"/>
                        <a:ea typeface="標楷體" panose="03000509000000000000" pitchFamily="65" charset="-120"/>
                      </a:endParaRPr>
                    </a:p>
                    <a:p>
                      <a:pPr algn="just"/>
                      <a:r>
                        <a:rPr lang="zh-TW" altLang="en-US" sz="2200" b="0" dirty="0">
                          <a:solidFill>
                            <a:srgbClr val="000066"/>
                          </a:solidFill>
                          <a:latin typeface="標楷體" panose="03000509000000000000" pitchFamily="65" charset="-120"/>
                          <a:ea typeface="標楷體" panose="03000509000000000000" pitchFamily="65" charset="-120"/>
                        </a:rPr>
                        <a:t>  相當且服務成績優良年資，每滿</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年提敘</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級。</a:t>
                      </a:r>
                    </a:p>
                    <a:p>
                      <a:pPr algn="just"/>
                      <a:r>
                        <a:rPr lang="en-US" altLang="zh-TW" sz="2200" b="0" dirty="0">
                          <a:solidFill>
                            <a:srgbClr val="000066"/>
                          </a:solidFill>
                          <a:latin typeface="標楷體" panose="03000509000000000000" pitchFamily="65" charset="-120"/>
                          <a:ea typeface="標楷體" panose="03000509000000000000" pitchFamily="65" charset="-120"/>
                        </a:rPr>
                        <a:t>3.</a:t>
                      </a:r>
                      <a:r>
                        <a:rPr lang="zh-TW" altLang="en-US" sz="2200" b="0" dirty="0">
                          <a:solidFill>
                            <a:srgbClr val="000066"/>
                          </a:solidFill>
                          <a:latin typeface="標楷體" panose="03000509000000000000" pitchFamily="65" charset="-120"/>
                          <a:ea typeface="標楷體" panose="03000509000000000000" pitchFamily="65" charset="-120"/>
                        </a:rPr>
                        <a:t>曾任</a:t>
                      </a:r>
                      <a:r>
                        <a:rPr lang="zh-TW" altLang="en-US" sz="2200" b="1" dirty="0">
                          <a:solidFill>
                            <a:srgbClr val="0000CC"/>
                          </a:solidFill>
                          <a:latin typeface="標楷體" panose="03000509000000000000" pitchFamily="65" charset="-120"/>
                          <a:ea typeface="標楷體" panose="03000509000000000000" pitchFamily="65" charset="-120"/>
                        </a:rPr>
                        <a:t>私立大學</a:t>
                      </a:r>
                      <a:r>
                        <a:rPr lang="zh-TW" altLang="en-US" sz="2200" b="0" dirty="0">
                          <a:solidFill>
                            <a:srgbClr val="000066"/>
                          </a:solidFill>
                          <a:latin typeface="標楷體" panose="03000509000000000000" pitchFamily="65" charset="-120"/>
                          <a:ea typeface="標楷體" panose="03000509000000000000" pitchFamily="65" charset="-120"/>
                        </a:rPr>
                        <a:t>等級相當且服務成績優良</a:t>
                      </a:r>
                      <a:r>
                        <a:rPr lang="zh-TW" altLang="en-US" sz="2200" b="1" dirty="0">
                          <a:solidFill>
                            <a:srgbClr val="0000CC"/>
                          </a:solidFill>
                          <a:latin typeface="標楷體" panose="03000509000000000000" pitchFamily="65" charset="-120"/>
                          <a:ea typeface="標楷體" panose="03000509000000000000" pitchFamily="65" charset="-120"/>
                        </a:rPr>
                        <a:t>教師</a:t>
                      </a:r>
                      <a:r>
                        <a:rPr lang="zh-TW" altLang="en-US" sz="2200" b="0" dirty="0">
                          <a:solidFill>
                            <a:srgbClr val="0000CC"/>
                          </a:solidFill>
                          <a:latin typeface="標楷體" panose="03000509000000000000" pitchFamily="65" charset="-120"/>
                          <a:ea typeface="標楷體" panose="03000509000000000000" pitchFamily="65" charset="-120"/>
                        </a:rPr>
                        <a:t>年資</a:t>
                      </a:r>
                      <a:r>
                        <a:rPr lang="zh-TW" altLang="en-US" sz="2200" b="1" dirty="0">
                          <a:solidFill>
                            <a:srgbClr val="0000CC"/>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按</a:t>
                      </a:r>
                      <a:endParaRPr lang="en-US" altLang="zh-TW" sz="2200" b="0" dirty="0">
                        <a:solidFill>
                          <a:srgbClr val="000066"/>
                        </a:solidFill>
                        <a:latin typeface="標楷體" panose="03000509000000000000" pitchFamily="65" charset="-120"/>
                        <a:ea typeface="標楷體" panose="03000509000000000000" pitchFamily="65" charset="-120"/>
                      </a:endParaRPr>
                    </a:p>
                    <a:p>
                      <a:pPr algn="just"/>
                      <a:r>
                        <a:rPr lang="zh-TW" altLang="en-US" sz="2200" b="0" dirty="0">
                          <a:solidFill>
                            <a:srgbClr val="000066"/>
                          </a:solidFill>
                          <a:latin typeface="標楷體" panose="03000509000000000000" pitchFamily="65" charset="-120"/>
                          <a:ea typeface="標楷體" panose="03000509000000000000" pitchFamily="65" charset="-120"/>
                        </a:rPr>
                        <a:t>  年提敘</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1" dirty="0">
                          <a:solidFill>
                            <a:srgbClr val="000066"/>
                          </a:solidFill>
                          <a:latin typeface="標楷體" panose="03000509000000000000" pitchFamily="65" charset="-120"/>
                          <a:ea typeface="標楷體" panose="03000509000000000000" pitchFamily="65" charset="-120"/>
                        </a:rPr>
                        <a:t>專案教師無法提敘私立專案教師年資</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a:t>
                      </a:r>
                    </a:p>
                    <a:p>
                      <a:pPr algn="just"/>
                      <a:r>
                        <a:rPr lang="en-US" altLang="zh-TW" sz="2200" b="0" dirty="0">
                          <a:solidFill>
                            <a:srgbClr val="000066"/>
                          </a:solidFill>
                          <a:latin typeface="標楷體" panose="03000509000000000000" pitchFamily="65" charset="-120"/>
                          <a:ea typeface="標楷體" panose="03000509000000000000" pitchFamily="65" charset="-120"/>
                        </a:rPr>
                        <a:t>4.</a:t>
                      </a:r>
                      <a:r>
                        <a:rPr lang="zh-TW" altLang="en-US" sz="2200" b="0" dirty="0">
                          <a:solidFill>
                            <a:srgbClr val="000066"/>
                          </a:solidFill>
                          <a:latin typeface="標楷體" panose="03000509000000000000" pitchFamily="65" charset="-120"/>
                          <a:ea typeface="標楷體" panose="03000509000000000000" pitchFamily="65" charset="-120"/>
                        </a:rPr>
                        <a:t>曾任</a:t>
                      </a:r>
                      <a:r>
                        <a:rPr lang="zh-TW" altLang="en-US" sz="2200" b="1" dirty="0">
                          <a:solidFill>
                            <a:srgbClr val="0000CC"/>
                          </a:solidFill>
                          <a:latin typeface="標楷體" panose="03000509000000000000" pitchFamily="65" charset="-120"/>
                          <a:ea typeface="標楷體" panose="03000509000000000000" pitchFamily="65" charset="-120"/>
                        </a:rPr>
                        <a:t>專案計畫聘用人員</a:t>
                      </a:r>
                      <a:r>
                        <a:rPr lang="zh-TW" altLang="en-US" sz="2200" b="0" dirty="0">
                          <a:solidFill>
                            <a:srgbClr val="000066"/>
                          </a:solidFill>
                          <a:latin typeface="標楷體" panose="03000509000000000000" pitchFamily="65" charset="-120"/>
                          <a:ea typeface="標楷體" panose="03000509000000000000" pitchFamily="65" charset="-120"/>
                        </a:rPr>
                        <a:t>等級相當且服務成績優良年資</a:t>
                      </a:r>
                      <a:endParaRPr lang="en-US" altLang="zh-TW" sz="2200" b="0" dirty="0">
                        <a:solidFill>
                          <a:srgbClr val="000066"/>
                        </a:solidFill>
                        <a:latin typeface="標楷體" panose="03000509000000000000" pitchFamily="65" charset="-120"/>
                        <a:ea typeface="標楷體" panose="03000509000000000000" pitchFamily="65" charset="-120"/>
                      </a:endParaRPr>
                    </a:p>
                    <a:p>
                      <a:pPr algn="just"/>
                      <a:r>
                        <a:rPr lang="zh-TW" altLang="en-US" sz="2200" b="0" dirty="0">
                          <a:solidFill>
                            <a:srgbClr val="000066"/>
                          </a:solidFill>
                          <a:latin typeface="標楷體" panose="03000509000000000000" pitchFamily="65" charset="-120"/>
                          <a:ea typeface="標楷體" panose="03000509000000000000" pitchFamily="65" charset="-120"/>
                        </a:rPr>
                        <a:t>  ，每滿</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年提敘</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級。</a:t>
                      </a:r>
                    </a:p>
                    <a:p>
                      <a:pPr algn="just"/>
                      <a:r>
                        <a:rPr lang="en-US" altLang="zh-TW" sz="2200" b="0" dirty="0">
                          <a:solidFill>
                            <a:srgbClr val="000066"/>
                          </a:solidFill>
                          <a:latin typeface="標楷體" panose="03000509000000000000" pitchFamily="65" charset="-120"/>
                          <a:ea typeface="標楷體" panose="03000509000000000000" pitchFamily="65" charset="-120"/>
                        </a:rPr>
                        <a:t>5.</a:t>
                      </a:r>
                      <a:r>
                        <a:rPr lang="zh-TW" altLang="en-US" sz="2200" b="0" dirty="0">
                          <a:solidFill>
                            <a:srgbClr val="000066"/>
                          </a:solidFill>
                          <a:latin typeface="標楷體" panose="03000509000000000000" pitchFamily="65" charset="-120"/>
                          <a:ea typeface="標楷體" panose="03000509000000000000" pitchFamily="65" charset="-120"/>
                        </a:rPr>
                        <a:t>曾任</a:t>
                      </a:r>
                      <a:r>
                        <a:rPr lang="zh-TW" altLang="en-US" sz="2200" b="1" dirty="0">
                          <a:solidFill>
                            <a:srgbClr val="FF0000"/>
                          </a:solidFill>
                          <a:latin typeface="標楷體" panose="03000509000000000000" pitchFamily="65" charset="-120"/>
                          <a:ea typeface="標楷體" panose="03000509000000000000" pitchFamily="65" charset="-120"/>
                        </a:rPr>
                        <a:t>具規模國內外私人機構</a:t>
                      </a:r>
                      <a:r>
                        <a:rPr lang="zh-TW" altLang="en-US" sz="2200" b="0" dirty="0">
                          <a:solidFill>
                            <a:srgbClr val="002060"/>
                          </a:solidFill>
                          <a:latin typeface="標楷體" panose="03000509000000000000" pitchFamily="65" charset="-120"/>
                          <a:ea typeface="標楷體" panose="03000509000000000000" pitchFamily="65" charset="-120"/>
                        </a:rPr>
                        <a:t>性質相近、服務成績優良</a:t>
                      </a:r>
                      <a:endParaRPr lang="en-US" altLang="zh-TW" sz="2200" b="0" dirty="0">
                        <a:solidFill>
                          <a:srgbClr val="002060"/>
                        </a:solidFill>
                        <a:latin typeface="標楷體" panose="03000509000000000000" pitchFamily="65" charset="-120"/>
                        <a:ea typeface="標楷體" panose="03000509000000000000" pitchFamily="65" charset="-120"/>
                      </a:endParaRPr>
                    </a:p>
                    <a:p>
                      <a:pPr algn="just"/>
                      <a:r>
                        <a:rPr lang="zh-TW" altLang="en-US" sz="2200" b="0" dirty="0">
                          <a:solidFill>
                            <a:srgbClr val="002060"/>
                          </a:solidFill>
                          <a:latin typeface="標楷體" panose="03000509000000000000" pitchFamily="65" charset="-120"/>
                          <a:ea typeface="標楷體" panose="03000509000000000000" pitchFamily="65" charset="-120"/>
                        </a:rPr>
                        <a:t>  及等級相當任職年資，經</a:t>
                      </a:r>
                      <a:r>
                        <a:rPr lang="zh-TW" altLang="en-US" sz="2200" b="1" dirty="0">
                          <a:solidFill>
                            <a:srgbClr val="FF0000"/>
                          </a:solidFill>
                          <a:latin typeface="標楷體" panose="03000509000000000000" pitchFamily="65" charset="-120"/>
                          <a:ea typeface="標楷體" panose="03000509000000000000" pitchFamily="65" charset="-120"/>
                        </a:rPr>
                        <a:t>三級教評會審議</a:t>
                      </a:r>
                      <a:r>
                        <a:rPr lang="zh-TW" altLang="en-US" sz="2200" b="0" dirty="0">
                          <a:solidFill>
                            <a:srgbClr val="002060"/>
                          </a:solidFill>
                          <a:latin typeface="標楷體" panose="03000509000000000000" pitchFamily="65" charset="-120"/>
                          <a:ea typeface="標楷體" panose="03000509000000000000" pitchFamily="65" charset="-120"/>
                        </a:rPr>
                        <a:t>通過，按年</a:t>
                      </a:r>
                      <a:endParaRPr lang="en-US" altLang="zh-TW" sz="2200" b="0" dirty="0">
                        <a:solidFill>
                          <a:srgbClr val="002060"/>
                        </a:solidFill>
                        <a:latin typeface="標楷體" panose="03000509000000000000" pitchFamily="65" charset="-120"/>
                        <a:ea typeface="標楷體" panose="03000509000000000000" pitchFamily="65" charset="-120"/>
                      </a:endParaRPr>
                    </a:p>
                    <a:p>
                      <a:pPr algn="just"/>
                      <a:r>
                        <a:rPr lang="zh-TW" altLang="en-US" sz="2200" b="0" dirty="0">
                          <a:solidFill>
                            <a:srgbClr val="002060"/>
                          </a:solidFill>
                          <a:latin typeface="標楷體" panose="03000509000000000000" pitchFamily="65" charset="-120"/>
                          <a:ea typeface="標楷體" panose="03000509000000000000" pitchFamily="65" charset="-120"/>
                        </a:rPr>
                        <a:t>  提敘。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11" name="七角星形 10"/>
          <p:cNvSpPr/>
          <p:nvPr/>
        </p:nvSpPr>
        <p:spPr>
          <a:xfrm>
            <a:off x="5195900" y="507291"/>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5" name="文字方塊 4">
            <a:extLst>
              <a:ext uri="{FF2B5EF4-FFF2-40B4-BE49-F238E27FC236}">
                <a16:creationId xmlns:a16="http://schemas.microsoft.com/office/drawing/2014/main" id="{EA4188A0-0236-4010-9D23-2AEAF45854DE}"/>
              </a:ext>
            </a:extLst>
          </p:cNvPr>
          <p:cNvSpPr txBox="1"/>
          <p:nvPr/>
        </p:nvSpPr>
        <p:spPr>
          <a:xfrm>
            <a:off x="10615090" y="5373216"/>
            <a:ext cx="578416" cy="400110"/>
          </a:xfrm>
          <a:prstGeom prst="rect">
            <a:avLst/>
          </a:prstGeom>
          <a:noFill/>
        </p:spPr>
        <p:txBody>
          <a:bodyPr wrap="square" rtlCol="0">
            <a:spAutoFit/>
          </a:bodyPr>
          <a:lstStyle/>
          <a:p>
            <a:r>
              <a:rPr lang="en-US" altLang="zh-TW" sz="2000" dirty="0"/>
              <a:t>4</a:t>
            </a:r>
            <a:endParaRPr lang="zh-TW" altLang="en-US" sz="2000" dirty="0"/>
          </a:p>
        </p:txBody>
      </p:sp>
    </p:spTree>
    <p:extLst>
      <p:ext uri="{BB962C8B-B14F-4D97-AF65-F5344CB8AC3E}">
        <p14:creationId xmlns:p14="http://schemas.microsoft.com/office/powerpoint/2010/main" val="10841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1706" y="232423"/>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教師評鑑</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15480" y="1374236"/>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4727848" y="301278"/>
            <a:ext cx="2736304"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910298394"/>
              </p:ext>
            </p:extLst>
          </p:nvPr>
        </p:nvGraphicFramePr>
        <p:xfrm>
          <a:off x="1559496" y="1180360"/>
          <a:ext cx="9073008" cy="5151120"/>
        </p:xfrm>
        <a:graphic>
          <a:graphicData uri="http://schemas.openxmlformats.org/drawingml/2006/table">
            <a:tbl>
              <a:tblPr firstRow="1" bandRow="1">
                <a:tableStyleId>{1FECB4D8-DB02-4DC6-A0A2-4F2EBAE1DC90}</a:tableStyleId>
              </a:tblPr>
              <a:tblGrid>
                <a:gridCol w="1991636">
                  <a:extLst>
                    <a:ext uri="{9D8B030D-6E8A-4147-A177-3AD203B41FA5}">
                      <a16:colId xmlns:a16="http://schemas.microsoft.com/office/drawing/2014/main" val="1363594635"/>
                    </a:ext>
                  </a:extLst>
                </a:gridCol>
                <a:gridCol w="7081372">
                  <a:extLst>
                    <a:ext uri="{9D8B030D-6E8A-4147-A177-3AD203B41FA5}">
                      <a16:colId xmlns:a16="http://schemas.microsoft.com/office/drawing/2014/main" val="770106994"/>
                    </a:ext>
                  </a:extLst>
                </a:gridCol>
              </a:tblGrid>
              <a:tr h="699307">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評鑑目的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l"/>
                      <a:r>
                        <a:rPr lang="zh-TW" altLang="en-US" sz="2200" b="0" kern="1200" dirty="0">
                          <a:solidFill>
                            <a:srgbClr val="000066"/>
                          </a:solidFill>
                          <a:latin typeface="標楷體" panose="03000509000000000000" pitchFamily="65" charset="-120"/>
                          <a:ea typeface="標楷體" panose="03000509000000000000" pitchFamily="65" charset="-120"/>
                          <a:cs typeface="+mn-cs"/>
                        </a:rPr>
                        <a:t>為提升教師教學、研究、輔導與服務之品質，激勵教師教學熱誠，追求永續發展。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699307">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評鑑對象與</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實施頻率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l"/>
                      <a:r>
                        <a:rPr lang="zh-TW" altLang="en-US" sz="2200" b="0" kern="1200" dirty="0">
                          <a:solidFill>
                            <a:srgbClr val="000066"/>
                          </a:solidFill>
                          <a:latin typeface="標楷體" panose="03000509000000000000" pitchFamily="65" charset="-120"/>
                          <a:ea typeface="標楷體" panose="03000509000000000000" pitchFamily="65" charset="-120"/>
                          <a:cs typeface="+mn-cs"/>
                        </a:rPr>
                        <a:t>本校</a:t>
                      </a:r>
                      <a:r>
                        <a:rPr lang="zh-TW" altLang="en-US" sz="2200" b="1" kern="1200" dirty="0">
                          <a:solidFill>
                            <a:srgbClr val="0000CC"/>
                          </a:solidFill>
                          <a:latin typeface="標楷體" panose="03000509000000000000" pitchFamily="65" charset="-120"/>
                          <a:ea typeface="標楷體" panose="03000509000000000000" pitchFamily="65" charset="-120"/>
                          <a:cs typeface="+mn-cs"/>
                        </a:rPr>
                        <a:t>專任教師</a:t>
                      </a:r>
                      <a:r>
                        <a:rPr lang="zh-TW" altLang="en-US" sz="2200" b="0" kern="1200" dirty="0">
                          <a:solidFill>
                            <a:srgbClr val="000066"/>
                          </a:solidFill>
                          <a:latin typeface="標楷體" panose="03000509000000000000" pitchFamily="65" charset="-120"/>
                          <a:ea typeface="標楷體" panose="03000509000000000000" pitchFamily="65" charset="-120"/>
                          <a:cs typeface="+mn-cs"/>
                        </a:rPr>
                        <a:t>任教每滿</a:t>
                      </a:r>
                      <a:r>
                        <a:rPr lang="zh-TW" altLang="en-US" sz="2200" b="1" kern="1200" dirty="0">
                          <a:solidFill>
                            <a:srgbClr val="FF0000"/>
                          </a:solidFill>
                          <a:latin typeface="標楷體" panose="03000509000000000000" pitchFamily="65" charset="-120"/>
                          <a:ea typeface="標楷體" panose="03000509000000000000" pitchFamily="65" charset="-120"/>
                          <a:cs typeface="+mn-cs"/>
                        </a:rPr>
                        <a:t>三學年</a:t>
                      </a:r>
                      <a:r>
                        <a:rPr lang="zh-TW" altLang="en-US" sz="2200" b="0" kern="1200" dirty="0">
                          <a:solidFill>
                            <a:srgbClr val="000066"/>
                          </a:solidFill>
                          <a:latin typeface="標楷體" panose="03000509000000000000" pitchFamily="65" charset="-120"/>
                          <a:ea typeface="標楷體" panose="03000509000000000000" pitchFamily="65" charset="-120"/>
                          <a:cs typeface="+mn-cs"/>
                        </a:rPr>
                        <a:t>，應接受評鑑。</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dirty="0">
                          <a:solidFill>
                            <a:srgbClr val="0000CC"/>
                          </a:solidFill>
                          <a:latin typeface="標楷體" panose="03000509000000000000" pitchFamily="65" charset="-120"/>
                          <a:ea typeface="標楷體" panose="03000509000000000000" pitchFamily="65" charset="-120"/>
                        </a:rPr>
                        <a:t>專案教師如欲比照專任教師升等，需辦理評鑑。</a:t>
                      </a:r>
                      <a:r>
                        <a:rPr lang="en-US" altLang="zh-TW" sz="2200" dirty="0">
                          <a:solidFill>
                            <a:srgbClr val="000099"/>
                          </a:solidFill>
                          <a:latin typeface="標楷體" panose="03000509000000000000" pitchFamily="65" charset="-120"/>
                          <a:ea typeface="標楷體" panose="03000509000000000000" pitchFamily="65" charset="-120"/>
                        </a:rPr>
                        <a:t>)</a:t>
                      </a:r>
                      <a:endParaRPr lang="zh-TW" altLang="en-US" sz="2200" dirty="0">
                        <a:solidFill>
                          <a:srgbClr val="000099"/>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699307">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評鑑程序</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及權責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l"/>
                      <a:r>
                        <a:rPr lang="zh-TW" altLang="en-US" sz="2200" b="0" kern="1200" dirty="0">
                          <a:solidFill>
                            <a:srgbClr val="000066"/>
                          </a:solidFill>
                          <a:latin typeface="標楷體" panose="03000509000000000000" pitchFamily="65" charset="-120"/>
                          <a:ea typeface="標楷體" panose="03000509000000000000" pitchFamily="65" charset="-120"/>
                          <a:cs typeface="+mn-cs"/>
                        </a:rPr>
                        <a:t>分為</a:t>
                      </a:r>
                      <a:r>
                        <a:rPr lang="zh-TW" altLang="en-US" sz="2200" b="1" kern="1200" dirty="0">
                          <a:solidFill>
                            <a:srgbClr val="0000CC"/>
                          </a:solidFill>
                          <a:latin typeface="標楷體" panose="03000509000000000000" pitchFamily="65" charset="-120"/>
                          <a:ea typeface="標楷體" panose="03000509000000000000" pitchFamily="65" charset="-120"/>
                          <a:cs typeface="+mn-cs"/>
                        </a:rPr>
                        <a:t>自評</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預評</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初審</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複審</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決審</a:t>
                      </a:r>
                      <a:r>
                        <a:rPr lang="zh-TW" altLang="en-US" sz="2200" b="0" kern="1200" dirty="0">
                          <a:solidFill>
                            <a:srgbClr val="000066"/>
                          </a:solidFill>
                          <a:latin typeface="標楷體" panose="03000509000000000000" pitchFamily="65" charset="-120"/>
                          <a:ea typeface="標楷體" panose="03000509000000000000" pitchFamily="65" charset="-120"/>
                          <a:cs typeface="+mn-cs"/>
                        </a:rPr>
                        <a:t>，系教評會辦理逐年預評及初審，院教評會辦理複審，校教評會進行決審。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1314698">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評鑑項目</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及</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績效組合類型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2200" b="0" kern="1200" dirty="0">
                          <a:solidFill>
                            <a:srgbClr val="000066"/>
                          </a:solidFill>
                          <a:latin typeface="標楷體" panose="03000509000000000000" pitchFamily="65" charset="-120"/>
                          <a:ea typeface="標楷體" panose="03000509000000000000" pitchFamily="65" charset="-120"/>
                          <a:cs typeface="+mn-cs"/>
                        </a:rPr>
                        <a:t>評鑑項目及標準表分為三大類：</a:t>
                      </a:r>
                      <a:r>
                        <a:rPr lang="zh-TW" altLang="en-US" sz="2200" b="1" kern="1200" dirty="0">
                          <a:solidFill>
                            <a:srgbClr val="000099"/>
                          </a:solidFill>
                          <a:latin typeface="標楷體" panose="03000509000000000000" pitchFamily="65" charset="-120"/>
                          <a:ea typeface="標楷體" panose="03000509000000000000" pitchFamily="65" charset="-120"/>
                          <a:cs typeface="+mn-cs"/>
                        </a:rPr>
                        <a:t>教學績效</a:t>
                      </a:r>
                      <a:r>
                        <a:rPr lang="zh-TW" altLang="en-US" sz="2200" b="0"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000099"/>
                          </a:solidFill>
                          <a:latin typeface="標楷體" panose="03000509000000000000" pitchFamily="65" charset="-120"/>
                          <a:ea typeface="標楷體" panose="03000509000000000000" pitchFamily="65" charset="-120"/>
                          <a:cs typeface="+mn-cs"/>
                        </a:rPr>
                        <a:t>研究與產學績效</a:t>
                      </a:r>
                      <a:r>
                        <a:rPr lang="zh-TW" altLang="en-US" sz="2200" b="0" kern="1200" dirty="0">
                          <a:solidFill>
                            <a:srgbClr val="000099"/>
                          </a:solidFill>
                          <a:latin typeface="標楷體" panose="03000509000000000000" pitchFamily="65" charset="-120"/>
                          <a:ea typeface="標楷體" panose="03000509000000000000" pitchFamily="65" charset="-120"/>
                          <a:cs typeface="+mn-cs"/>
                        </a:rPr>
                        <a:t>及</a:t>
                      </a:r>
                      <a:r>
                        <a:rPr lang="zh-TW" altLang="en-US" sz="2200" b="1" kern="1200" dirty="0">
                          <a:solidFill>
                            <a:srgbClr val="000099"/>
                          </a:solidFill>
                          <a:latin typeface="標楷體" panose="03000509000000000000" pitchFamily="65" charset="-120"/>
                          <a:ea typeface="標楷體" panose="03000509000000000000" pitchFamily="65" charset="-120"/>
                          <a:cs typeface="+mn-cs"/>
                        </a:rPr>
                        <a:t>服務與輔導績效</a:t>
                      </a:r>
                      <a:r>
                        <a:rPr lang="zh-TW" altLang="en-US" sz="2200" b="0" kern="1200" dirty="0">
                          <a:solidFill>
                            <a:srgbClr val="000099"/>
                          </a:solidFill>
                          <a:latin typeface="標楷體" panose="03000509000000000000" pitchFamily="65" charset="-120"/>
                          <a:ea typeface="標楷體" panose="03000509000000000000" pitchFamily="65" charset="-120"/>
                          <a:cs typeface="+mn-cs"/>
                        </a:rPr>
                        <a:t>。</a:t>
                      </a:r>
                      <a:endParaRPr lang="en-US" altLang="zh-TW" sz="2200" b="0" kern="1200" dirty="0">
                        <a:solidFill>
                          <a:srgbClr val="000099"/>
                        </a:solidFill>
                        <a:latin typeface="標楷體" panose="03000509000000000000" pitchFamily="65" charset="-120"/>
                        <a:ea typeface="標楷體" panose="03000509000000000000" pitchFamily="65" charset="-120"/>
                        <a:cs typeface="+mn-cs"/>
                      </a:endParaRPr>
                    </a:p>
                    <a:p>
                      <a:pPr algn="just"/>
                      <a:r>
                        <a:rPr lang="zh-TW" altLang="en-US" sz="2200" b="1" kern="1200" dirty="0">
                          <a:solidFill>
                            <a:srgbClr val="000099"/>
                          </a:solidFill>
                          <a:latin typeface="標楷體" panose="03000509000000000000" pitchFamily="65" charset="-120"/>
                          <a:ea typeface="標楷體" panose="03000509000000000000" pitchFamily="65" charset="-120"/>
                          <a:cs typeface="+mn-cs"/>
                        </a:rPr>
                        <a:t>教師可衡量績效表現情形</a:t>
                      </a:r>
                      <a:r>
                        <a:rPr lang="zh-TW" altLang="en-US" sz="2200" b="0" kern="1200" dirty="0">
                          <a:solidFill>
                            <a:srgbClr val="000066"/>
                          </a:solidFill>
                          <a:latin typeface="標楷體" panose="03000509000000000000" pitchFamily="65" charset="-120"/>
                          <a:ea typeface="標楷體" panose="03000509000000000000" pitchFamily="65" charset="-120"/>
                          <a:cs typeface="+mn-cs"/>
                        </a:rPr>
                        <a:t>，就</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FF0000"/>
                          </a:solidFill>
                          <a:latin typeface="標楷體" panose="03000509000000000000" pitchFamily="65" charset="-120"/>
                          <a:ea typeface="標楷體" panose="03000509000000000000" pitchFamily="65" charset="-120"/>
                          <a:cs typeface="+mn-cs"/>
                        </a:rPr>
                        <a:t>教學實務型</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0"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FF0000"/>
                          </a:solidFill>
                          <a:latin typeface="標楷體" panose="03000509000000000000" pitchFamily="65" charset="-120"/>
                          <a:ea typeface="標楷體" panose="03000509000000000000" pitchFamily="65" charset="-120"/>
                          <a:cs typeface="+mn-cs"/>
                        </a:rPr>
                        <a:t>學術研究型</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0" kern="1200" dirty="0">
                          <a:solidFill>
                            <a:srgbClr val="000099"/>
                          </a:solidFill>
                          <a:latin typeface="標楷體" panose="03000509000000000000" pitchFamily="65" charset="-120"/>
                          <a:ea typeface="標楷體" panose="03000509000000000000" pitchFamily="65" charset="-120"/>
                          <a:cs typeface="+mn-cs"/>
                        </a:rPr>
                        <a:t>及</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FF0000"/>
                          </a:solidFill>
                          <a:latin typeface="標楷體" panose="03000509000000000000" pitchFamily="65" charset="-120"/>
                          <a:ea typeface="標楷體" panose="03000509000000000000" pitchFamily="65" charset="-120"/>
                          <a:cs typeface="+mn-cs"/>
                        </a:rPr>
                        <a:t>產學技術型</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FF0000"/>
                          </a:solidFill>
                          <a:latin typeface="標楷體" panose="03000509000000000000" pitchFamily="65" charset="-120"/>
                          <a:ea typeface="標楷體" panose="03000509000000000000" pitchFamily="65" charset="-120"/>
                          <a:cs typeface="+mn-cs"/>
                        </a:rPr>
                        <a:t>擇一辦理評鑑</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46997585"/>
                  </a:ext>
                </a:extLst>
              </a:tr>
              <a:tr h="13146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rgbClr val="000066"/>
                          </a:solidFill>
                          <a:latin typeface="標楷體" panose="03000509000000000000" pitchFamily="65" charset="-120"/>
                          <a:ea typeface="標楷體" panose="03000509000000000000" pitchFamily="65" charset="-120"/>
                          <a:cs typeface="+mn-cs"/>
                        </a:rPr>
                        <a:t>評鑑結果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rgbClr val="000066"/>
                          </a:solidFill>
                          <a:latin typeface="標楷體" panose="03000509000000000000" pitchFamily="65" charset="-120"/>
                          <a:ea typeface="標楷體" panose="03000509000000000000" pitchFamily="65" charset="-120"/>
                          <a:cs typeface="+mn-cs"/>
                        </a:rPr>
                        <a:t>評鑑結果為</a:t>
                      </a:r>
                      <a:r>
                        <a:rPr lang="zh-TW" altLang="en-US" sz="2200" b="1" kern="1200" dirty="0">
                          <a:solidFill>
                            <a:srgbClr val="FF0000"/>
                          </a:solidFill>
                          <a:latin typeface="標楷體" panose="03000509000000000000" pitchFamily="65" charset="-120"/>
                          <a:ea typeface="標楷體" panose="03000509000000000000" pitchFamily="65" charset="-120"/>
                          <a:cs typeface="+mn-cs"/>
                        </a:rPr>
                        <a:t>再評鑑者</a:t>
                      </a:r>
                      <a:r>
                        <a:rPr lang="zh-TW" altLang="en-US" sz="2200" b="0" kern="1200" dirty="0">
                          <a:solidFill>
                            <a:srgbClr val="000066"/>
                          </a:solidFill>
                          <a:latin typeface="標楷體" panose="03000509000000000000" pitchFamily="65" charset="-120"/>
                          <a:ea typeface="標楷體" panose="03000509000000000000" pitchFamily="65" charset="-120"/>
                          <a:cs typeface="+mn-cs"/>
                        </a:rPr>
                        <a:t>，次學年度</a:t>
                      </a:r>
                      <a:r>
                        <a:rPr lang="zh-TW" altLang="en-US" sz="2200" b="1" kern="1200" dirty="0">
                          <a:solidFill>
                            <a:srgbClr val="000066"/>
                          </a:solidFill>
                          <a:latin typeface="標楷體" panose="03000509000000000000" pitchFamily="65" charset="-120"/>
                          <a:ea typeface="標楷體" panose="03000509000000000000" pitchFamily="65" charset="-120"/>
                          <a:cs typeface="+mn-cs"/>
                        </a:rPr>
                        <a:t>不得晉敘薪級</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66"/>
                          </a:solidFill>
                          <a:latin typeface="標楷體" panose="03000509000000000000" pitchFamily="65" charset="-120"/>
                          <a:ea typeface="標楷體" panose="03000509000000000000" pitchFamily="65" charset="-120"/>
                          <a:cs typeface="+mn-cs"/>
                        </a:rPr>
                        <a:t>申請升等</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66"/>
                          </a:solidFill>
                          <a:latin typeface="標楷體" panose="03000509000000000000" pitchFamily="65" charset="-120"/>
                          <a:ea typeface="標楷體" panose="03000509000000000000" pitchFamily="65" charset="-120"/>
                          <a:cs typeface="+mn-cs"/>
                        </a:rPr>
                        <a:t>休假研究</a:t>
                      </a:r>
                      <a:r>
                        <a:rPr lang="zh-TW" altLang="en-US" sz="2200" b="0" kern="1200" dirty="0">
                          <a:solidFill>
                            <a:srgbClr val="000066"/>
                          </a:solidFill>
                          <a:latin typeface="標楷體" panose="03000509000000000000" pitchFamily="65" charset="-120"/>
                          <a:ea typeface="標楷體" panose="03000509000000000000" pitchFamily="65" charset="-120"/>
                          <a:cs typeface="+mn-cs"/>
                        </a:rPr>
                        <a:t>、借調、</a:t>
                      </a:r>
                      <a:r>
                        <a:rPr lang="zh-TW" altLang="en-US" sz="2200" b="1" kern="1200" dirty="0">
                          <a:solidFill>
                            <a:srgbClr val="000066"/>
                          </a:solidFill>
                          <a:latin typeface="標楷體" panose="03000509000000000000" pitchFamily="65" charset="-120"/>
                          <a:ea typeface="標楷體" panose="03000509000000000000" pitchFamily="65" charset="-120"/>
                          <a:cs typeface="+mn-cs"/>
                        </a:rPr>
                        <a:t>在外兼職</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66"/>
                          </a:solidFill>
                          <a:latin typeface="標楷體" panose="03000509000000000000" pitchFamily="65" charset="-120"/>
                          <a:ea typeface="標楷體" panose="03000509000000000000" pitchFamily="65" charset="-120"/>
                          <a:cs typeface="+mn-cs"/>
                        </a:rPr>
                        <a:t>在外兼課</a:t>
                      </a:r>
                      <a:r>
                        <a:rPr lang="zh-TW" altLang="en-US" sz="2200" b="0" kern="1200" dirty="0">
                          <a:solidFill>
                            <a:srgbClr val="000066"/>
                          </a:solidFill>
                          <a:latin typeface="標楷體" panose="03000509000000000000" pitchFamily="65" charset="-120"/>
                          <a:ea typeface="標楷體" panose="03000509000000000000" pitchFamily="65" charset="-120"/>
                          <a:cs typeface="+mn-cs"/>
                        </a:rPr>
                        <a:t>，或擔任校內各級教評會委員。</a:t>
                      </a:r>
                      <a:r>
                        <a:rPr lang="zh-TW" altLang="en-US" sz="2200" b="1" kern="1200" dirty="0">
                          <a:solidFill>
                            <a:srgbClr val="FF0000"/>
                          </a:solidFill>
                          <a:latin typeface="標楷體" panose="03000509000000000000" pitchFamily="65" charset="-120"/>
                          <a:ea typeface="標楷體" panose="03000509000000000000" pitchFamily="65" charset="-120"/>
                          <a:cs typeface="+mn-cs"/>
                        </a:rPr>
                        <a:t>第</a:t>
                      </a:r>
                      <a:r>
                        <a:rPr lang="en-US" altLang="zh-TW" sz="2200" b="1" kern="1200" dirty="0">
                          <a:solidFill>
                            <a:srgbClr val="FF0000"/>
                          </a:solidFill>
                          <a:latin typeface="標楷體" panose="03000509000000000000" pitchFamily="65" charset="-120"/>
                          <a:ea typeface="標楷體" panose="03000509000000000000" pitchFamily="65" charset="-120"/>
                          <a:cs typeface="+mn-cs"/>
                        </a:rPr>
                        <a:t>3</a:t>
                      </a:r>
                      <a:r>
                        <a:rPr lang="zh-TW" altLang="en-US" sz="2200" b="1" kern="1200" dirty="0">
                          <a:solidFill>
                            <a:srgbClr val="FF0000"/>
                          </a:solidFill>
                          <a:latin typeface="標楷體" panose="03000509000000000000" pitchFamily="65" charset="-120"/>
                          <a:ea typeface="標楷體" panose="03000509000000000000" pitchFamily="65" charset="-120"/>
                          <a:cs typeface="+mn-cs"/>
                        </a:rPr>
                        <a:t>次再評鑑未通過者</a:t>
                      </a:r>
                      <a:r>
                        <a:rPr lang="zh-TW" altLang="en-US" sz="2200" b="0" kern="1200" dirty="0">
                          <a:solidFill>
                            <a:srgbClr val="000066"/>
                          </a:solidFill>
                          <a:latin typeface="標楷體" panose="03000509000000000000" pitchFamily="65" charset="-120"/>
                          <a:ea typeface="標楷體" panose="03000509000000000000" pitchFamily="65" charset="-120"/>
                          <a:cs typeface="+mn-cs"/>
                        </a:rPr>
                        <a:t>，則</a:t>
                      </a:r>
                      <a:r>
                        <a:rPr lang="zh-TW" altLang="en-US" sz="2200" b="1" kern="1200" dirty="0">
                          <a:solidFill>
                            <a:srgbClr val="000066"/>
                          </a:solidFill>
                          <a:latin typeface="標楷體" panose="03000509000000000000" pitchFamily="65" charset="-120"/>
                          <a:ea typeface="標楷體" panose="03000509000000000000" pitchFamily="65" charset="-120"/>
                          <a:cs typeface="+mn-cs"/>
                        </a:rPr>
                        <a:t>不予續聘或資遣</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8" name="文字方塊 7">
            <a:extLst>
              <a:ext uri="{FF2B5EF4-FFF2-40B4-BE49-F238E27FC236}">
                <a16:creationId xmlns:a16="http://schemas.microsoft.com/office/drawing/2014/main" id="{029F5784-1696-4502-8CA6-74572054654B}"/>
              </a:ext>
            </a:extLst>
          </p:cNvPr>
          <p:cNvSpPr txBox="1"/>
          <p:nvPr/>
        </p:nvSpPr>
        <p:spPr>
          <a:xfrm>
            <a:off x="10670860" y="5323328"/>
            <a:ext cx="578416" cy="400110"/>
          </a:xfrm>
          <a:prstGeom prst="rect">
            <a:avLst/>
          </a:prstGeom>
          <a:noFill/>
        </p:spPr>
        <p:txBody>
          <a:bodyPr wrap="square" rtlCol="0">
            <a:spAutoFit/>
          </a:bodyPr>
          <a:lstStyle/>
          <a:p>
            <a:r>
              <a:rPr lang="en-US" altLang="zh-TW" sz="2000" dirty="0"/>
              <a:t>5</a:t>
            </a:r>
            <a:endParaRPr lang="zh-TW" altLang="en-US" sz="2000" dirty="0"/>
          </a:p>
        </p:txBody>
      </p:sp>
    </p:spTree>
    <p:extLst>
      <p:ext uri="{BB962C8B-B14F-4D97-AF65-F5344CB8AC3E}">
        <p14:creationId xmlns:p14="http://schemas.microsoft.com/office/powerpoint/2010/main" val="253217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升等改聘</a:t>
            </a:r>
            <a:r>
              <a:rPr kumimoji="1" lang="en-US" altLang="zh-TW" sz="3500" b="1" kern="0" dirty="0">
                <a:solidFill>
                  <a:srgbClr val="0000FF"/>
                </a:solidFill>
                <a:latin typeface="標楷體" panose="03000509000000000000" pitchFamily="65" charset="-120"/>
                <a:ea typeface="標楷體" panose="03000509000000000000" pitchFamily="65" charset="-120"/>
              </a:rPr>
              <a:t>1</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7135654" y="1725425"/>
            <a:ext cx="2895688"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2320636187"/>
              </p:ext>
            </p:extLst>
          </p:nvPr>
        </p:nvGraphicFramePr>
        <p:xfrm>
          <a:off x="1703512" y="1484783"/>
          <a:ext cx="9001000" cy="4570519"/>
        </p:xfrm>
        <a:graphic>
          <a:graphicData uri="http://schemas.openxmlformats.org/drawingml/2006/table">
            <a:tbl>
              <a:tblPr firstRow="1" bandRow="1">
                <a:tableStyleId>{1FECB4D8-DB02-4DC6-A0A2-4F2EBAE1DC90}</a:tableStyleId>
              </a:tblPr>
              <a:tblGrid>
                <a:gridCol w="2520280">
                  <a:extLst>
                    <a:ext uri="{9D8B030D-6E8A-4147-A177-3AD203B41FA5}">
                      <a16:colId xmlns:a16="http://schemas.microsoft.com/office/drawing/2014/main" val="1363594635"/>
                    </a:ext>
                  </a:extLst>
                </a:gridCol>
                <a:gridCol w="6480720">
                  <a:extLst>
                    <a:ext uri="{9D8B030D-6E8A-4147-A177-3AD203B41FA5}">
                      <a16:colId xmlns:a16="http://schemas.microsoft.com/office/drawing/2014/main" val="770106994"/>
                    </a:ext>
                  </a:extLst>
                </a:gridCol>
              </a:tblGrid>
              <a:tr h="1224137">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申請升等時程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2200" b="1" kern="1200" dirty="0">
                          <a:solidFill>
                            <a:srgbClr val="0000CC"/>
                          </a:solidFill>
                          <a:latin typeface="標楷體" panose="03000509000000000000" pitchFamily="65" charset="-120"/>
                          <a:ea typeface="標楷體" panose="03000509000000000000" pitchFamily="65" charset="-120"/>
                          <a:cs typeface="+mn-cs"/>
                        </a:rPr>
                        <a:t>每學年上、下學期各辦理一次</a:t>
                      </a:r>
                      <a:r>
                        <a:rPr lang="zh-TW" altLang="en-US" sz="2200" b="0" kern="1200" dirty="0">
                          <a:solidFill>
                            <a:srgbClr val="000066"/>
                          </a:solidFill>
                          <a:latin typeface="標楷體" panose="03000509000000000000" pitchFamily="65" charset="-120"/>
                          <a:ea typeface="標楷體" panose="03000509000000000000" pitchFamily="65" charset="-120"/>
                          <a:cs typeface="+mn-cs"/>
                        </a:rPr>
                        <a:t>，分</a:t>
                      </a:r>
                      <a:r>
                        <a:rPr lang="zh-TW" altLang="en-US" sz="2200" b="1" kern="1200" dirty="0">
                          <a:solidFill>
                            <a:srgbClr val="000066"/>
                          </a:solidFill>
                          <a:latin typeface="標楷體" panose="03000509000000000000" pitchFamily="65" charset="-120"/>
                          <a:ea typeface="標楷體" panose="03000509000000000000" pitchFamily="65" charset="-120"/>
                          <a:cs typeface="+mn-cs"/>
                        </a:rPr>
                        <a:t>初審、複審、決審</a:t>
                      </a:r>
                      <a:r>
                        <a:rPr lang="zh-TW" altLang="en-US" sz="2200" b="0" kern="1200" dirty="0">
                          <a:solidFill>
                            <a:srgbClr val="000066"/>
                          </a:solidFill>
                          <a:latin typeface="標楷體" panose="03000509000000000000" pitchFamily="65" charset="-120"/>
                          <a:ea typeface="標楷體" panose="03000509000000000000" pitchFamily="65" charset="-120"/>
                          <a:cs typeface="+mn-cs"/>
                        </a:rPr>
                        <a:t>三級。</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just"/>
                      <a:r>
                        <a:rPr lang="zh-TW" altLang="en-US" sz="2200" b="0" kern="1200" dirty="0">
                          <a:solidFill>
                            <a:srgbClr val="000066"/>
                          </a:solidFill>
                          <a:latin typeface="標楷體" panose="03000509000000000000" pitchFamily="65" charset="-120"/>
                          <a:ea typeface="標楷體" panose="03000509000000000000" pitchFamily="65" charset="-120"/>
                          <a:cs typeface="+mn-cs"/>
                        </a:rPr>
                        <a:t>初審：由各系</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科、所、學位學程</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教評會辦理。</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just"/>
                      <a:r>
                        <a:rPr lang="zh-TW" altLang="en-US" sz="2200" b="0" kern="1200" dirty="0">
                          <a:solidFill>
                            <a:srgbClr val="000066"/>
                          </a:solidFill>
                          <a:latin typeface="標楷體" panose="03000509000000000000" pitchFamily="65" charset="-120"/>
                          <a:ea typeface="標楷體" panose="03000509000000000000" pitchFamily="65" charset="-120"/>
                          <a:cs typeface="+mn-cs"/>
                        </a:rPr>
                        <a:t>複審：由各學院教評會辦理。</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just"/>
                      <a:r>
                        <a:rPr lang="zh-TW" altLang="en-US" sz="2200" b="0" kern="1200" dirty="0">
                          <a:solidFill>
                            <a:srgbClr val="000066"/>
                          </a:solidFill>
                          <a:latin typeface="標楷體" panose="03000509000000000000" pitchFamily="65" charset="-120"/>
                          <a:ea typeface="標楷體" panose="03000509000000000000" pitchFamily="65" charset="-120"/>
                          <a:cs typeface="+mn-cs"/>
                        </a:rPr>
                        <a:t>決審：由學校教評會辦理。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756323">
                <a:tc>
                  <a:txBody>
                    <a:bodyPr/>
                    <a:lstStyle/>
                    <a:p>
                      <a:pPr algn="ctr"/>
                      <a:r>
                        <a:rPr lang="zh-TW" altLang="en-US" sz="2200" b="1" kern="1200" dirty="0">
                          <a:solidFill>
                            <a:srgbClr val="000066"/>
                          </a:solidFill>
                          <a:latin typeface="標楷體" panose="03000509000000000000" pitchFamily="65" charset="-120"/>
                          <a:ea typeface="標楷體" panose="03000509000000000000" pitchFamily="65" charset="-120"/>
                          <a:cs typeface="+mn-cs"/>
                        </a:rPr>
                        <a:t>送交系</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科、所</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、學位學程</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66"/>
                          </a:solidFill>
                          <a:latin typeface="標楷體" panose="03000509000000000000" pitchFamily="65" charset="-120"/>
                          <a:ea typeface="標楷體" panose="03000509000000000000" pitchFamily="65" charset="-120"/>
                          <a:cs typeface="+mn-cs"/>
                        </a:rPr>
                        <a:t>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en-US" altLang="zh-TW" sz="2200" b="0" kern="1200" dirty="0">
                          <a:solidFill>
                            <a:srgbClr val="000066"/>
                          </a:solidFill>
                          <a:latin typeface="標楷體" panose="03000509000000000000" pitchFamily="65" charset="-120"/>
                          <a:ea typeface="標楷體" panose="03000509000000000000" pitchFamily="65" charset="-120"/>
                          <a:cs typeface="+mn-cs"/>
                        </a:rPr>
                        <a:t>1.</a:t>
                      </a:r>
                      <a:r>
                        <a:rPr lang="zh-TW" altLang="en-US" sz="2200" b="1" kern="1200" dirty="0">
                          <a:solidFill>
                            <a:srgbClr val="0000CC"/>
                          </a:solidFill>
                          <a:latin typeface="標楷體" panose="03000509000000000000" pitchFamily="65" charset="-120"/>
                          <a:ea typeface="標楷體" panose="03000509000000000000" pitchFamily="65" charset="-120"/>
                          <a:cs typeface="+mn-cs"/>
                        </a:rPr>
                        <a:t>當年</a:t>
                      </a:r>
                      <a:r>
                        <a:rPr lang="en-US" altLang="zh-TW" sz="2200" b="1" kern="1200" dirty="0">
                          <a:solidFill>
                            <a:srgbClr val="FF0000"/>
                          </a:solidFill>
                          <a:latin typeface="標楷體" panose="03000509000000000000" pitchFamily="65" charset="-120"/>
                          <a:ea typeface="標楷體" panose="03000509000000000000" pitchFamily="65" charset="-120"/>
                          <a:cs typeface="+mn-cs"/>
                        </a:rPr>
                        <a:t>2</a:t>
                      </a:r>
                      <a:r>
                        <a:rPr lang="zh-TW" altLang="en-US" sz="2200" b="1" kern="1200" dirty="0">
                          <a:solidFill>
                            <a:srgbClr val="FF0000"/>
                          </a:solidFill>
                          <a:latin typeface="標楷體" panose="03000509000000000000" pitchFamily="65" charset="-120"/>
                          <a:ea typeface="標楷體" panose="03000509000000000000" pitchFamily="65" charset="-120"/>
                          <a:cs typeface="+mn-cs"/>
                        </a:rPr>
                        <a:t>月</a:t>
                      </a:r>
                      <a:r>
                        <a:rPr lang="en-US" altLang="zh-TW" sz="2200" b="1" kern="1200" dirty="0">
                          <a:solidFill>
                            <a:srgbClr val="FF0000"/>
                          </a:solidFill>
                          <a:latin typeface="標楷體" panose="03000509000000000000" pitchFamily="65" charset="-120"/>
                          <a:ea typeface="標楷體" panose="03000509000000000000" pitchFamily="65" charset="-120"/>
                          <a:cs typeface="+mn-cs"/>
                        </a:rPr>
                        <a:t>1</a:t>
                      </a:r>
                      <a:r>
                        <a:rPr lang="zh-TW" altLang="en-US" sz="2200" b="1" kern="1200" dirty="0">
                          <a:solidFill>
                            <a:srgbClr val="FF0000"/>
                          </a:solidFill>
                          <a:latin typeface="標楷體" panose="03000509000000000000" pitchFamily="65" charset="-120"/>
                          <a:ea typeface="標楷體" panose="03000509000000000000" pitchFamily="65" charset="-120"/>
                          <a:cs typeface="+mn-cs"/>
                        </a:rPr>
                        <a:t>日前</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當年</a:t>
                      </a:r>
                      <a:r>
                        <a:rPr lang="en-US" altLang="zh-TW" sz="2200" b="1" kern="1200" dirty="0">
                          <a:solidFill>
                            <a:srgbClr val="0000CC"/>
                          </a:solidFill>
                          <a:latin typeface="標楷體" panose="03000509000000000000" pitchFamily="65" charset="-120"/>
                          <a:ea typeface="標楷體" panose="03000509000000000000" pitchFamily="65" charset="-120"/>
                          <a:cs typeface="+mn-cs"/>
                        </a:rPr>
                        <a:t>8</a:t>
                      </a:r>
                      <a:r>
                        <a:rPr lang="zh-TW" altLang="en-US" sz="2200" b="1" kern="1200" dirty="0">
                          <a:solidFill>
                            <a:srgbClr val="0000CC"/>
                          </a:solidFill>
                          <a:latin typeface="標楷體" panose="03000509000000000000" pitchFamily="65" charset="-120"/>
                          <a:ea typeface="標楷體" panose="03000509000000000000" pitchFamily="65" charset="-120"/>
                          <a:cs typeface="+mn-cs"/>
                        </a:rPr>
                        <a:t>月升等生效者</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r>
                        <a:rPr lang="en-US" altLang="zh-TW" sz="2200" b="0" kern="1200" dirty="0">
                          <a:solidFill>
                            <a:srgbClr val="000066"/>
                          </a:solidFill>
                          <a:latin typeface="標楷體" panose="03000509000000000000" pitchFamily="65" charset="-120"/>
                          <a:ea typeface="標楷體" panose="03000509000000000000" pitchFamily="65" charset="-120"/>
                          <a:cs typeface="+mn-cs"/>
                        </a:rPr>
                        <a:t>2.</a:t>
                      </a:r>
                      <a:r>
                        <a:rPr lang="zh-TW" altLang="en-US" sz="2200" b="1" kern="1200" dirty="0">
                          <a:solidFill>
                            <a:srgbClr val="0000CC"/>
                          </a:solidFill>
                          <a:latin typeface="標楷體" panose="03000509000000000000" pitchFamily="65" charset="-120"/>
                          <a:ea typeface="標楷體" panose="03000509000000000000" pitchFamily="65" charset="-120"/>
                          <a:cs typeface="+mn-cs"/>
                        </a:rPr>
                        <a:t>前一年</a:t>
                      </a:r>
                      <a:r>
                        <a:rPr lang="en-US" altLang="zh-TW" sz="2200" b="1" kern="1200" dirty="0">
                          <a:solidFill>
                            <a:srgbClr val="FF0000"/>
                          </a:solidFill>
                          <a:latin typeface="標楷體" panose="03000509000000000000" pitchFamily="65" charset="-120"/>
                          <a:ea typeface="標楷體" panose="03000509000000000000" pitchFamily="65" charset="-120"/>
                          <a:cs typeface="+mn-cs"/>
                        </a:rPr>
                        <a:t>8</a:t>
                      </a:r>
                      <a:r>
                        <a:rPr lang="zh-TW" altLang="en-US" sz="2200" b="1" kern="1200" dirty="0">
                          <a:solidFill>
                            <a:srgbClr val="FF0000"/>
                          </a:solidFill>
                          <a:latin typeface="標楷體" panose="03000509000000000000" pitchFamily="65" charset="-120"/>
                          <a:ea typeface="標楷體" panose="03000509000000000000" pitchFamily="65" charset="-120"/>
                          <a:cs typeface="+mn-cs"/>
                        </a:rPr>
                        <a:t>月</a:t>
                      </a:r>
                      <a:r>
                        <a:rPr lang="en-US" altLang="zh-TW" sz="2200" b="1" kern="1200" dirty="0">
                          <a:solidFill>
                            <a:srgbClr val="FF0000"/>
                          </a:solidFill>
                          <a:latin typeface="標楷體" panose="03000509000000000000" pitchFamily="65" charset="-120"/>
                          <a:ea typeface="標楷體" panose="03000509000000000000" pitchFamily="65" charset="-120"/>
                          <a:cs typeface="+mn-cs"/>
                        </a:rPr>
                        <a:t>1</a:t>
                      </a:r>
                      <a:r>
                        <a:rPr lang="zh-TW" altLang="en-US" sz="2200" b="1" kern="1200" dirty="0">
                          <a:solidFill>
                            <a:srgbClr val="FF0000"/>
                          </a:solidFill>
                          <a:latin typeface="標楷體" panose="03000509000000000000" pitchFamily="65" charset="-120"/>
                          <a:ea typeface="標楷體" panose="03000509000000000000" pitchFamily="65" charset="-120"/>
                          <a:cs typeface="+mn-cs"/>
                        </a:rPr>
                        <a:t>日前</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當年</a:t>
                      </a:r>
                      <a:r>
                        <a:rPr lang="en-US" altLang="zh-TW" sz="2200" b="1" kern="1200" dirty="0">
                          <a:solidFill>
                            <a:srgbClr val="0000CC"/>
                          </a:solidFill>
                          <a:latin typeface="標楷體" panose="03000509000000000000" pitchFamily="65" charset="-120"/>
                          <a:ea typeface="標楷體" panose="03000509000000000000" pitchFamily="65" charset="-120"/>
                          <a:cs typeface="+mn-cs"/>
                        </a:rPr>
                        <a:t>2</a:t>
                      </a:r>
                      <a:r>
                        <a:rPr lang="zh-TW" altLang="en-US" sz="2200" b="1" kern="1200" dirty="0">
                          <a:solidFill>
                            <a:srgbClr val="0000CC"/>
                          </a:solidFill>
                          <a:latin typeface="標楷體" panose="03000509000000000000" pitchFamily="65" charset="-120"/>
                          <a:ea typeface="標楷體" panose="03000509000000000000" pitchFamily="65" charset="-120"/>
                          <a:cs typeface="+mn-cs"/>
                        </a:rPr>
                        <a:t>月升等生效者</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756323">
                <a:tc>
                  <a:txBody>
                    <a:bodyPr/>
                    <a:lstStyle/>
                    <a:p>
                      <a:pPr algn="ctr"/>
                      <a:r>
                        <a:rPr lang="zh-TW" altLang="en-US" sz="2200" b="1" kern="1200" dirty="0">
                          <a:solidFill>
                            <a:srgbClr val="000066"/>
                          </a:solidFill>
                          <a:latin typeface="標楷體" panose="03000509000000000000" pitchFamily="65" charset="-120"/>
                          <a:ea typeface="標楷體" panose="03000509000000000000" pitchFamily="65" charset="-120"/>
                          <a:cs typeface="+mn-cs"/>
                        </a:rPr>
                        <a:t>系</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科、所、學位學程</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教評會</a:t>
                      </a:r>
                      <a:r>
                        <a:rPr lang="zh-TW" altLang="en-US" sz="2200" b="1" kern="1200" dirty="0">
                          <a:solidFill>
                            <a:srgbClr val="0000CC"/>
                          </a:solidFill>
                          <a:latin typeface="標楷體" panose="03000509000000000000" pitchFamily="65" charset="-120"/>
                          <a:ea typeface="標楷體" panose="03000509000000000000" pitchFamily="65" charset="-120"/>
                          <a:cs typeface="+mn-cs"/>
                        </a:rPr>
                        <a:t>初審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en-US" altLang="zh-TW" sz="2200" b="0" kern="1200" dirty="0">
                          <a:solidFill>
                            <a:srgbClr val="000066"/>
                          </a:solidFill>
                          <a:latin typeface="標楷體" panose="03000509000000000000" pitchFamily="65" charset="-120"/>
                          <a:ea typeface="標楷體" panose="03000509000000000000" pitchFamily="65" charset="-120"/>
                          <a:cs typeface="+mn-cs"/>
                        </a:rPr>
                        <a:t>2</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28</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a:t>
                      </a:r>
                      <a:r>
                        <a:rPr lang="en-US" altLang="zh-TW" sz="2200" b="0" kern="1200" dirty="0">
                          <a:solidFill>
                            <a:srgbClr val="000066"/>
                          </a:solidFill>
                          <a:latin typeface="標楷體" panose="03000509000000000000" pitchFamily="65" charset="-120"/>
                          <a:ea typeface="標楷體" panose="03000509000000000000" pitchFamily="65" charset="-120"/>
                          <a:cs typeface="+mn-cs"/>
                        </a:rPr>
                        <a:t>8</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日前</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516679">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各</a:t>
                      </a:r>
                      <a:r>
                        <a:rPr lang="zh-TW" altLang="en-US" sz="2200" b="1" kern="1200" dirty="0">
                          <a:solidFill>
                            <a:srgbClr val="000066"/>
                          </a:solidFill>
                          <a:latin typeface="標楷體" panose="03000509000000000000" pitchFamily="65" charset="-120"/>
                          <a:ea typeface="標楷體" panose="03000509000000000000" pitchFamily="65" charset="-120"/>
                          <a:cs typeface="+mn-cs"/>
                        </a:rPr>
                        <a:t>學院</a:t>
                      </a:r>
                      <a:r>
                        <a:rPr lang="zh-TW" altLang="en-US" sz="2200" b="0" kern="1200" dirty="0">
                          <a:solidFill>
                            <a:srgbClr val="000066"/>
                          </a:solidFill>
                          <a:latin typeface="標楷體" panose="03000509000000000000" pitchFamily="65" charset="-120"/>
                          <a:ea typeface="標楷體" panose="03000509000000000000" pitchFamily="65" charset="-120"/>
                          <a:cs typeface="+mn-cs"/>
                        </a:rPr>
                        <a:t>教評會</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1" kern="1200" dirty="0">
                          <a:solidFill>
                            <a:srgbClr val="0000CC"/>
                          </a:solidFill>
                          <a:latin typeface="標楷體" panose="03000509000000000000" pitchFamily="65" charset="-120"/>
                          <a:ea typeface="標楷體" panose="03000509000000000000" pitchFamily="65" charset="-120"/>
                          <a:cs typeface="+mn-cs"/>
                        </a:rPr>
                        <a:t>複審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en-US" altLang="zh-TW" sz="2200" b="0" kern="1200" dirty="0">
                          <a:solidFill>
                            <a:srgbClr val="000066"/>
                          </a:solidFill>
                          <a:latin typeface="標楷體" panose="03000509000000000000" pitchFamily="65" charset="-120"/>
                          <a:ea typeface="標楷體" panose="03000509000000000000" pitchFamily="65" charset="-120"/>
                          <a:cs typeface="+mn-cs"/>
                        </a:rPr>
                        <a:t>5</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a:t>
                      </a:r>
                      <a:r>
                        <a:rPr lang="en-US" altLang="zh-TW" sz="2200" b="0" kern="1200" dirty="0">
                          <a:solidFill>
                            <a:srgbClr val="000066"/>
                          </a:solidFill>
                          <a:latin typeface="標楷體" panose="03000509000000000000" pitchFamily="65" charset="-120"/>
                          <a:ea typeface="標楷體" panose="03000509000000000000" pitchFamily="65" charset="-120"/>
                          <a:cs typeface="+mn-cs"/>
                        </a:rPr>
                        <a:t>11</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30</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r h="516679">
                <a:tc>
                  <a:txBody>
                    <a:bodyPr/>
                    <a:lstStyle/>
                    <a:p>
                      <a:pPr marL="0" algn="ctr" defTabSz="914400" rtl="0" eaLnBrk="1" latinLnBrk="0" hangingPunct="1"/>
                      <a:r>
                        <a:rPr lang="zh-TW" altLang="en-US" sz="2200" b="1" kern="1200" dirty="0">
                          <a:solidFill>
                            <a:srgbClr val="000066"/>
                          </a:solidFill>
                          <a:latin typeface="標楷體" panose="03000509000000000000" pitchFamily="65" charset="-120"/>
                          <a:ea typeface="標楷體" panose="03000509000000000000" pitchFamily="65" charset="-120"/>
                          <a:cs typeface="+mn-cs"/>
                        </a:rPr>
                        <a:t>校</a:t>
                      </a:r>
                      <a:r>
                        <a:rPr lang="zh-TW" altLang="en-US" sz="2200" b="0" kern="1200" dirty="0">
                          <a:solidFill>
                            <a:srgbClr val="000066"/>
                          </a:solidFill>
                          <a:latin typeface="標楷體" panose="03000509000000000000" pitchFamily="65" charset="-120"/>
                          <a:ea typeface="標楷體" panose="03000509000000000000" pitchFamily="65" charset="-120"/>
                          <a:cs typeface="+mn-cs"/>
                        </a:rPr>
                        <a:t>教評會</a:t>
                      </a:r>
                      <a:r>
                        <a:rPr lang="zh-TW" altLang="en-US" sz="2200" b="1" kern="1200" dirty="0">
                          <a:solidFill>
                            <a:srgbClr val="0000CC"/>
                          </a:solidFill>
                          <a:latin typeface="標楷體" panose="03000509000000000000" pitchFamily="65" charset="-120"/>
                          <a:ea typeface="標楷體" panose="03000509000000000000" pitchFamily="65" charset="-120"/>
                          <a:cs typeface="+mn-cs"/>
                        </a:rPr>
                        <a:t>決審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en-US" altLang="zh-TW" sz="2200" b="0" kern="1200" dirty="0">
                          <a:solidFill>
                            <a:srgbClr val="000066"/>
                          </a:solidFill>
                          <a:latin typeface="標楷體" panose="03000509000000000000" pitchFamily="65" charset="-120"/>
                          <a:ea typeface="標楷體" panose="03000509000000000000" pitchFamily="65" charset="-120"/>
                          <a:cs typeface="+mn-cs"/>
                        </a:rPr>
                        <a:t>6</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30</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a:t>
                      </a:r>
                      <a:r>
                        <a:rPr lang="en-US" altLang="zh-TW" sz="2200" b="0" kern="1200" dirty="0">
                          <a:solidFill>
                            <a:srgbClr val="000066"/>
                          </a:solidFill>
                          <a:latin typeface="標楷體" panose="03000509000000000000" pitchFamily="65" charset="-120"/>
                          <a:ea typeface="標楷體" panose="03000509000000000000" pitchFamily="65" charset="-120"/>
                          <a:cs typeface="+mn-cs"/>
                        </a:rPr>
                        <a:t>12</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679744827"/>
                  </a:ext>
                </a:extLst>
              </a:tr>
            </a:tbl>
          </a:graphicData>
        </a:graphic>
      </p:graphicFrame>
      <p:sp>
        <p:nvSpPr>
          <p:cNvPr id="8" name="七角星形 7"/>
          <p:cNvSpPr/>
          <p:nvPr/>
        </p:nvSpPr>
        <p:spPr>
          <a:xfrm>
            <a:off x="4452365" y="499345"/>
            <a:ext cx="328727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2" name="文字方塊 11">
            <a:extLst>
              <a:ext uri="{FF2B5EF4-FFF2-40B4-BE49-F238E27FC236}">
                <a16:creationId xmlns:a16="http://schemas.microsoft.com/office/drawing/2014/main" id="{1CC244C9-CCA7-43F4-8828-57A296B7415B}"/>
              </a:ext>
            </a:extLst>
          </p:cNvPr>
          <p:cNvSpPr txBox="1"/>
          <p:nvPr/>
        </p:nvSpPr>
        <p:spPr>
          <a:xfrm>
            <a:off x="10670860" y="5323328"/>
            <a:ext cx="578416" cy="400110"/>
          </a:xfrm>
          <a:prstGeom prst="rect">
            <a:avLst/>
          </a:prstGeom>
          <a:noFill/>
        </p:spPr>
        <p:txBody>
          <a:bodyPr wrap="square" rtlCol="0">
            <a:spAutoFit/>
          </a:bodyPr>
          <a:lstStyle/>
          <a:p>
            <a:r>
              <a:rPr lang="en-US" altLang="zh-TW" sz="2000" dirty="0"/>
              <a:t>6</a:t>
            </a:r>
            <a:endParaRPr lang="zh-TW" altLang="en-US" sz="2000" dirty="0"/>
          </a:p>
        </p:txBody>
      </p:sp>
    </p:spTree>
    <p:extLst>
      <p:ext uri="{BB962C8B-B14F-4D97-AF65-F5344CB8AC3E}">
        <p14:creationId xmlns:p14="http://schemas.microsoft.com/office/powerpoint/2010/main" val="48331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升等改聘</a:t>
            </a:r>
            <a:r>
              <a:rPr kumimoji="1" lang="en-US" altLang="zh-TW" sz="3500" b="1" kern="0" dirty="0">
                <a:solidFill>
                  <a:srgbClr val="0000FF"/>
                </a:solidFill>
                <a:latin typeface="標楷體" panose="03000509000000000000" pitchFamily="65" charset="-120"/>
                <a:ea typeface="標楷體" panose="03000509000000000000" pitchFamily="65" charset="-120"/>
              </a:rPr>
              <a:t>2</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25508" y="1420638"/>
            <a:ext cx="9839759" cy="5090254"/>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7135654" y="1725425"/>
            <a:ext cx="2895688"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502118488"/>
              </p:ext>
            </p:extLst>
          </p:nvPr>
        </p:nvGraphicFramePr>
        <p:xfrm>
          <a:off x="1596000" y="1357521"/>
          <a:ext cx="9000000" cy="4139603"/>
        </p:xfrm>
        <a:graphic>
          <a:graphicData uri="http://schemas.openxmlformats.org/drawingml/2006/table">
            <a:tbl>
              <a:tblPr firstRow="1" bandRow="1">
                <a:tableStyleId>{1FECB4D8-DB02-4DC6-A0A2-4F2EBAE1DC90}</a:tableStyleId>
              </a:tblPr>
              <a:tblGrid>
                <a:gridCol w="1943999">
                  <a:extLst>
                    <a:ext uri="{9D8B030D-6E8A-4147-A177-3AD203B41FA5}">
                      <a16:colId xmlns:a16="http://schemas.microsoft.com/office/drawing/2014/main" val="1363594635"/>
                    </a:ext>
                  </a:extLst>
                </a:gridCol>
                <a:gridCol w="1722666">
                  <a:extLst>
                    <a:ext uri="{9D8B030D-6E8A-4147-A177-3AD203B41FA5}">
                      <a16:colId xmlns:a16="http://schemas.microsoft.com/office/drawing/2014/main" val="770106994"/>
                    </a:ext>
                  </a:extLst>
                </a:gridCol>
                <a:gridCol w="5333335">
                  <a:extLst>
                    <a:ext uri="{9D8B030D-6E8A-4147-A177-3AD203B41FA5}">
                      <a16:colId xmlns:a16="http://schemas.microsoft.com/office/drawing/2014/main" val="3835113236"/>
                    </a:ext>
                  </a:extLst>
                </a:gridCol>
              </a:tblGrid>
              <a:tr h="870729">
                <a:tc>
                  <a:txBody>
                    <a:bodyPr/>
                    <a:lstStyle/>
                    <a:p>
                      <a:r>
                        <a:rPr lang="zh-TW" altLang="en-US" sz="2200" b="0" kern="1200" dirty="0">
                          <a:solidFill>
                            <a:srgbClr val="000066"/>
                          </a:solidFill>
                          <a:latin typeface="標楷體" panose="03000509000000000000" pitchFamily="65" charset="-120"/>
                          <a:ea typeface="標楷體" panose="03000509000000000000" pitchFamily="65" charset="-120"/>
                          <a:cs typeface="+mn-cs"/>
                        </a:rPr>
                        <a:t>升等基本條件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gridSpan="2">
                  <a:txBody>
                    <a:bodyPr/>
                    <a:lstStyle/>
                    <a:p>
                      <a:r>
                        <a:rPr lang="en-US" altLang="zh-TW" sz="2000" b="0" kern="1200" dirty="0">
                          <a:solidFill>
                            <a:srgbClr val="000066"/>
                          </a:solidFill>
                          <a:latin typeface="標楷體" panose="03000509000000000000" pitchFamily="65" charset="-120"/>
                          <a:ea typeface="標楷體" panose="03000509000000000000" pitchFamily="65" charset="-120"/>
                          <a:cs typeface="+mn-cs"/>
                        </a:rPr>
                        <a:t>1.</a:t>
                      </a:r>
                      <a:r>
                        <a:rPr lang="zh-TW" altLang="en-US" sz="2000" b="0" kern="1200" dirty="0">
                          <a:solidFill>
                            <a:srgbClr val="000066"/>
                          </a:solidFill>
                          <a:latin typeface="標楷體" panose="03000509000000000000" pitchFamily="65" charset="-120"/>
                          <a:ea typeface="標楷體" panose="03000509000000000000" pitchFamily="65" charset="-120"/>
                          <a:cs typeface="+mn-cs"/>
                        </a:rPr>
                        <a:t>曾任原職級</a:t>
                      </a:r>
                      <a:r>
                        <a:rPr lang="en-US" altLang="zh-TW" sz="2000" b="1" kern="1200" dirty="0">
                          <a:solidFill>
                            <a:srgbClr val="FF0000"/>
                          </a:solidFill>
                          <a:latin typeface="標楷體" panose="03000509000000000000" pitchFamily="65" charset="-120"/>
                          <a:ea typeface="標楷體" panose="03000509000000000000" pitchFamily="65" charset="-120"/>
                          <a:cs typeface="+mn-cs"/>
                        </a:rPr>
                        <a:t>3</a:t>
                      </a:r>
                      <a:r>
                        <a:rPr lang="zh-TW" altLang="en-US" sz="2000" b="1" kern="1200" dirty="0">
                          <a:solidFill>
                            <a:srgbClr val="FF0000"/>
                          </a:solidFill>
                          <a:latin typeface="標楷體" panose="03000509000000000000" pitchFamily="65" charset="-120"/>
                          <a:ea typeface="標楷體" panose="03000509000000000000" pitchFamily="65" charset="-120"/>
                          <a:cs typeface="+mn-cs"/>
                        </a:rPr>
                        <a:t>年以上</a:t>
                      </a:r>
                      <a:r>
                        <a:rPr lang="zh-TW" altLang="en-US" sz="2000" b="0" kern="1200" dirty="0">
                          <a:solidFill>
                            <a:srgbClr val="000066"/>
                          </a:solidFill>
                          <a:latin typeface="標楷體" panose="03000509000000000000" pitchFamily="65" charset="-120"/>
                          <a:ea typeface="標楷體" panose="03000509000000000000" pitchFamily="65" charset="-120"/>
                          <a:cs typeface="+mn-cs"/>
                        </a:rPr>
                        <a:t>，且教學服務成績優良。</a:t>
                      </a:r>
                      <a:endParaRPr lang="en-US" altLang="zh-TW" sz="2000" b="0" kern="1200" dirty="0">
                        <a:solidFill>
                          <a:srgbClr val="000066"/>
                        </a:solidFill>
                        <a:latin typeface="標楷體" panose="03000509000000000000" pitchFamily="65" charset="-120"/>
                        <a:ea typeface="標楷體" panose="03000509000000000000" pitchFamily="65" charset="-120"/>
                        <a:cs typeface="+mn-cs"/>
                      </a:endParaRPr>
                    </a:p>
                    <a:p>
                      <a:r>
                        <a:rPr lang="en-US" altLang="zh-TW" sz="2000" b="0" kern="1200" dirty="0">
                          <a:solidFill>
                            <a:srgbClr val="000066"/>
                          </a:solidFill>
                          <a:latin typeface="標楷體" panose="03000509000000000000" pitchFamily="65" charset="-120"/>
                          <a:ea typeface="標楷體" panose="03000509000000000000" pitchFamily="65" charset="-120"/>
                          <a:cs typeface="+mn-cs"/>
                        </a:rPr>
                        <a:t>2.</a:t>
                      </a:r>
                      <a:r>
                        <a:rPr lang="zh-TW" altLang="en-US" sz="2000" b="0" kern="1200" dirty="0">
                          <a:solidFill>
                            <a:srgbClr val="000066"/>
                          </a:solidFill>
                          <a:latin typeface="標楷體" panose="03000509000000000000" pitchFamily="65" charset="-120"/>
                          <a:ea typeface="標楷體" panose="03000509000000000000" pitchFamily="65" charset="-120"/>
                          <a:cs typeface="+mn-cs"/>
                        </a:rPr>
                        <a:t>任職本校滿</a:t>
                      </a:r>
                      <a:r>
                        <a:rPr lang="en-US" altLang="zh-TW" sz="2000" b="0" kern="1200" dirty="0">
                          <a:solidFill>
                            <a:srgbClr val="000066"/>
                          </a:solidFill>
                          <a:latin typeface="標楷體" panose="03000509000000000000" pitchFamily="65" charset="-120"/>
                          <a:ea typeface="標楷體" panose="03000509000000000000" pitchFamily="65" charset="-120"/>
                          <a:cs typeface="+mn-cs"/>
                        </a:rPr>
                        <a:t>1</a:t>
                      </a:r>
                      <a:r>
                        <a:rPr lang="zh-TW" altLang="en-US" sz="2000" b="0" kern="1200" dirty="0">
                          <a:solidFill>
                            <a:srgbClr val="000066"/>
                          </a:solidFill>
                          <a:latin typeface="標楷體" panose="03000509000000000000" pitchFamily="65" charset="-120"/>
                          <a:ea typeface="標楷體" panose="03000509000000000000" pitchFamily="65" charset="-120"/>
                          <a:cs typeface="+mn-cs"/>
                        </a:rPr>
                        <a:t>年以上，但本校專案教師經公開甄選轉任專任</a:t>
                      </a:r>
                      <a:endParaRPr lang="en-US" altLang="zh-TW" sz="2000" b="0" kern="1200" dirty="0">
                        <a:solidFill>
                          <a:srgbClr val="000066"/>
                        </a:solidFill>
                        <a:latin typeface="標楷體" panose="03000509000000000000" pitchFamily="65" charset="-120"/>
                        <a:ea typeface="標楷體" panose="03000509000000000000" pitchFamily="65" charset="-120"/>
                        <a:cs typeface="+mn-cs"/>
                      </a:endParaRPr>
                    </a:p>
                    <a:p>
                      <a:r>
                        <a:rPr lang="zh-TW" altLang="en-US" sz="2000" b="0" kern="1200" dirty="0">
                          <a:solidFill>
                            <a:srgbClr val="000066"/>
                          </a:solidFill>
                          <a:latin typeface="標楷體" panose="03000509000000000000" pitchFamily="65" charset="-120"/>
                          <a:ea typeface="標楷體" panose="03000509000000000000" pitchFamily="65" charset="-120"/>
                          <a:cs typeface="+mn-cs"/>
                        </a:rPr>
                        <a:t>  教師，不在此限。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hMerge="1">
                  <a:txBody>
                    <a:bodyPr/>
                    <a:lstStyle/>
                    <a:p>
                      <a:endParaRPr lang="zh-TW" altLang="en-US"/>
                    </a:p>
                  </a:txBody>
                  <a:tcPr/>
                </a:tc>
                <a:extLst>
                  <a:ext uri="{0D108BD9-81ED-4DB2-BD59-A6C34878D82A}">
                    <a16:rowId xmlns:a16="http://schemas.microsoft.com/office/drawing/2014/main" val="1446127367"/>
                  </a:ext>
                </a:extLst>
              </a:tr>
              <a:tr h="756323">
                <a:tc>
                  <a:txBody>
                    <a:bodyPr/>
                    <a:lstStyle/>
                    <a:p>
                      <a:pPr algn="l"/>
                      <a:r>
                        <a:rPr lang="zh-TW" altLang="en-US" sz="2200" b="0" kern="1200" dirty="0">
                          <a:solidFill>
                            <a:srgbClr val="000066"/>
                          </a:solidFill>
                          <a:latin typeface="標楷體" panose="03000509000000000000" pitchFamily="65" charset="-120"/>
                          <a:ea typeface="標楷體" panose="03000509000000000000" pitchFamily="65" charset="-120"/>
                          <a:cs typeface="+mn-cs"/>
                        </a:rPr>
                        <a:t>教師評鑑門檻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gridSpan="2">
                  <a:txBody>
                    <a:bodyPr/>
                    <a:lstStyle/>
                    <a:p>
                      <a:r>
                        <a:rPr lang="zh-TW" altLang="en-US" sz="2000" b="1" kern="1200" dirty="0">
                          <a:solidFill>
                            <a:srgbClr val="FF0000"/>
                          </a:solidFill>
                          <a:latin typeface="標楷體" panose="03000509000000000000" pitchFamily="65" charset="-120"/>
                          <a:ea typeface="標楷體" panose="03000509000000000000" pitchFamily="65" charset="-120"/>
                          <a:cs typeface="+mn-cs"/>
                        </a:rPr>
                        <a:t>近三學年</a:t>
                      </a:r>
                      <a:r>
                        <a:rPr lang="zh-TW" altLang="en-US" sz="2000" b="1" kern="1200" dirty="0">
                          <a:solidFill>
                            <a:srgbClr val="0000CC"/>
                          </a:solidFill>
                          <a:latin typeface="標楷體" panose="03000509000000000000" pitchFamily="65" charset="-120"/>
                          <a:ea typeface="標楷體" panose="03000509000000000000" pitchFamily="65" charset="-120"/>
                          <a:cs typeface="+mn-cs"/>
                        </a:rPr>
                        <a:t>教師評鑑平均分數</a:t>
                      </a:r>
                      <a:r>
                        <a:rPr lang="en-US" altLang="zh-TW" sz="2000" b="0" kern="1200" dirty="0">
                          <a:solidFill>
                            <a:srgbClr val="000066"/>
                          </a:solidFill>
                          <a:latin typeface="標楷體" panose="03000509000000000000" pitchFamily="65" charset="-120"/>
                          <a:ea typeface="標楷體" panose="03000509000000000000" pitchFamily="65" charset="-120"/>
                          <a:cs typeface="+mn-cs"/>
                        </a:rPr>
                        <a:t>(</a:t>
                      </a:r>
                      <a:r>
                        <a:rPr lang="zh-TW" altLang="en-US" sz="2000" b="0" kern="1200" dirty="0">
                          <a:solidFill>
                            <a:srgbClr val="000066"/>
                          </a:solidFill>
                          <a:latin typeface="標楷體" panose="03000509000000000000" pitchFamily="65" charset="-120"/>
                          <a:ea typeface="標楷體" panose="03000509000000000000" pitchFamily="65" charset="-120"/>
                          <a:cs typeface="+mn-cs"/>
                        </a:rPr>
                        <a:t>可併計不同教師職級之績效</a:t>
                      </a:r>
                      <a:r>
                        <a:rPr lang="en-US" altLang="zh-TW" sz="2000" b="0" kern="1200" dirty="0">
                          <a:solidFill>
                            <a:srgbClr val="000066"/>
                          </a:solidFill>
                          <a:latin typeface="標楷體" panose="03000509000000000000" pitchFamily="65" charset="-120"/>
                          <a:ea typeface="標楷體" panose="03000509000000000000" pitchFamily="65" charset="-120"/>
                          <a:cs typeface="+mn-cs"/>
                        </a:rPr>
                        <a:t>)</a:t>
                      </a:r>
                      <a:r>
                        <a:rPr lang="zh-TW" altLang="en-US" sz="2000" b="0" kern="1200" dirty="0">
                          <a:solidFill>
                            <a:srgbClr val="000066"/>
                          </a:solidFill>
                          <a:latin typeface="標楷體" panose="03000509000000000000" pitchFamily="65" charset="-120"/>
                          <a:ea typeface="標楷體" panose="03000509000000000000" pitchFamily="65" charset="-120"/>
                          <a:cs typeface="+mn-cs"/>
                        </a:rPr>
                        <a:t>須達：</a:t>
                      </a:r>
                      <a:endParaRPr lang="en-US" altLang="zh-TW" sz="2000" b="0" kern="1200" dirty="0">
                        <a:solidFill>
                          <a:srgbClr val="000066"/>
                        </a:solidFill>
                        <a:latin typeface="標楷體" panose="03000509000000000000" pitchFamily="65" charset="-120"/>
                        <a:ea typeface="標楷體" panose="03000509000000000000" pitchFamily="65" charset="-120"/>
                        <a:cs typeface="+mn-cs"/>
                      </a:endParaRPr>
                    </a:p>
                    <a:p>
                      <a:r>
                        <a:rPr lang="zh-TW" altLang="en-US" sz="2000" b="0" kern="1200" dirty="0">
                          <a:solidFill>
                            <a:srgbClr val="000066"/>
                          </a:solidFill>
                          <a:latin typeface="標楷體" panose="03000509000000000000" pitchFamily="65" charset="-120"/>
                          <a:ea typeface="標楷體" panose="03000509000000000000" pitchFamily="65" charset="-120"/>
                          <a:cs typeface="+mn-cs"/>
                        </a:rPr>
                        <a:t>升等</a:t>
                      </a:r>
                      <a:r>
                        <a:rPr lang="zh-TW" altLang="en-US" sz="2000" b="1" kern="1200" dirty="0">
                          <a:solidFill>
                            <a:srgbClr val="FF0000"/>
                          </a:solidFill>
                          <a:latin typeface="標楷體" panose="03000509000000000000" pitchFamily="65" charset="-120"/>
                          <a:ea typeface="標楷體" panose="03000509000000000000" pitchFamily="65" charset="-120"/>
                          <a:cs typeface="+mn-cs"/>
                        </a:rPr>
                        <a:t>助理教授</a:t>
                      </a:r>
                      <a:r>
                        <a:rPr lang="en-US" altLang="zh-TW" sz="2000" b="1" kern="1200" dirty="0">
                          <a:solidFill>
                            <a:srgbClr val="FF0000"/>
                          </a:solidFill>
                          <a:latin typeface="標楷體" panose="03000509000000000000" pitchFamily="65" charset="-120"/>
                          <a:ea typeface="標楷體" panose="03000509000000000000" pitchFamily="65" charset="-120"/>
                          <a:cs typeface="+mn-cs"/>
                        </a:rPr>
                        <a:t>70</a:t>
                      </a:r>
                      <a:r>
                        <a:rPr lang="zh-TW" altLang="en-US" sz="2000" b="1" kern="1200" dirty="0">
                          <a:solidFill>
                            <a:srgbClr val="FF0000"/>
                          </a:solidFill>
                          <a:latin typeface="標楷體" panose="03000509000000000000" pitchFamily="65" charset="-120"/>
                          <a:ea typeface="標楷體" panose="03000509000000000000" pitchFamily="65" charset="-120"/>
                          <a:cs typeface="+mn-cs"/>
                        </a:rPr>
                        <a:t>分</a:t>
                      </a:r>
                      <a:r>
                        <a:rPr lang="zh-TW" altLang="en-US" sz="2000" b="0" kern="1200" dirty="0">
                          <a:solidFill>
                            <a:srgbClr val="000066"/>
                          </a:solidFill>
                          <a:latin typeface="標楷體" panose="03000509000000000000" pitchFamily="65" charset="-120"/>
                          <a:ea typeface="標楷體" panose="03000509000000000000" pitchFamily="65" charset="-120"/>
                          <a:cs typeface="+mn-cs"/>
                        </a:rPr>
                        <a:t>、</a:t>
                      </a:r>
                      <a:r>
                        <a:rPr lang="zh-TW" altLang="en-US" sz="2000" b="1" kern="1200" dirty="0">
                          <a:solidFill>
                            <a:srgbClr val="FF0000"/>
                          </a:solidFill>
                          <a:latin typeface="標楷體" panose="03000509000000000000" pitchFamily="65" charset="-120"/>
                          <a:ea typeface="標楷體" panose="03000509000000000000" pitchFamily="65" charset="-120"/>
                          <a:cs typeface="+mn-cs"/>
                        </a:rPr>
                        <a:t>副教授</a:t>
                      </a:r>
                      <a:r>
                        <a:rPr lang="en-US" altLang="zh-TW" sz="2000" b="1" kern="1200" dirty="0">
                          <a:solidFill>
                            <a:srgbClr val="FF0000"/>
                          </a:solidFill>
                          <a:latin typeface="標楷體" panose="03000509000000000000" pitchFamily="65" charset="-120"/>
                          <a:ea typeface="標楷體" panose="03000509000000000000" pitchFamily="65" charset="-120"/>
                          <a:cs typeface="+mn-cs"/>
                        </a:rPr>
                        <a:t>75</a:t>
                      </a:r>
                      <a:r>
                        <a:rPr lang="zh-TW" altLang="en-US" sz="2000" b="1" kern="1200" dirty="0">
                          <a:solidFill>
                            <a:srgbClr val="FF0000"/>
                          </a:solidFill>
                          <a:latin typeface="標楷體" panose="03000509000000000000" pitchFamily="65" charset="-120"/>
                          <a:ea typeface="標楷體" panose="03000509000000000000" pitchFamily="65" charset="-120"/>
                          <a:cs typeface="+mn-cs"/>
                        </a:rPr>
                        <a:t>分</a:t>
                      </a:r>
                      <a:r>
                        <a:rPr lang="zh-TW" altLang="en-US" sz="2000" b="0" kern="1200" dirty="0">
                          <a:solidFill>
                            <a:srgbClr val="000066"/>
                          </a:solidFill>
                          <a:latin typeface="標楷體" panose="03000509000000000000" pitchFamily="65" charset="-120"/>
                          <a:ea typeface="標楷體" panose="03000509000000000000" pitchFamily="65" charset="-120"/>
                          <a:cs typeface="+mn-cs"/>
                        </a:rPr>
                        <a:t>、</a:t>
                      </a:r>
                      <a:r>
                        <a:rPr lang="zh-TW" altLang="en-US" sz="2000" b="1" kern="1200" dirty="0">
                          <a:solidFill>
                            <a:srgbClr val="FF0000"/>
                          </a:solidFill>
                          <a:latin typeface="標楷體" panose="03000509000000000000" pitchFamily="65" charset="-120"/>
                          <a:ea typeface="標楷體" panose="03000509000000000000" pitchFamily="65" charset="-120"/>
                          <a:cs typeface="+mn-cs"/>
                        </a:rPr>
                        <a:t>教授</a:t>
                      </a:r>
                      <a:r>
                        <a:rPr lang="en-US" altLang="zh-TW" sz="2000" b="1" kern="1200" dirty="0">
                          <a:solidFill>
                            <a:srgbClr val="FF0000"/>
                          </a:solidFill>
                          <a:latin typeface="標楷體" panose="03000509000000000000" pitchFamily="65" charset="-120"/>
                          <a:ea typeface="標楷體" panose="03000509000000000000" pitchFamily="65" charset="-120"/>
                          <a:cs typeface="+mn-cs"/>
                        </a:rPr>
                        <a:t>80</a:t>
                      </a:r>
                      <a:r>
                        <a:rPr lang="zh-TW" altLang="en-US" sz="2000" b="1" kern="1200" dirty="0">
                          <a:solidFill>
                            <a:srgbClr val="FF0000"/>
                          </a:solidFill>
                          <a:latin typeface="標楷體" panose="03000509000000000000" pitchFamily="65" charset="-120"/>
                          <a:ea typeface="標楷體" panose="03000509000000000000" pitchFamily="65" charset="-120"/>
                          <a:cs typeface="+mn-cs"/>
                        </a:rPr>
                        <a:t>分</a:t>
                      </a:r>
                      <a:r>
                        <a:rPr lang="zh-TW" altLang="en-US" sz="2000" b="0" kern="1200" dirty="0">
                          <a:solidFill>
                            <a:srgbClr val="000066"/>
                          </a:solidFill>
                          <a:latin typeface="標楷體" panose="03000509000000000000" pitchFamily="65" charset="-120"/>
                          <a:ea typeface="標楷體" panose="03000509000000000000" pitchFamily="65" charset="-120"/>
                          <a:cs typeface="+mn-cs"/>
                        </a:rPr>
                        <a:t>。</a:t>
                      </a:r>
                      <a:endParaRPr lang="en-US" altLang="zh-TW" sz="20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hMerge="1">
                  <a:txBody>
                    <a:bodyPr/>
                    <a:lstStyle/>
                    <a:p>
                      <a:endParaRPr lang="zh-TW" altLang="en-US"/>
                    </a:p>
                  </a:txBody>
                  <a:tcPr/>
                </a:tc>
                <a:extLst>
                  <a:ext uri="{0D108BD9-81ED-4DB2-BD59-A6C34878D82A}">
                    <a16:rowId xmlns:a16="http://schemas.microsoft.com/office/drawing/2014/main" val="311460982"/>
                  </a:ext>
                </a:extLst>
              </a:tr>
              <a:tr h="756323">
                <a:tc rowSpan="2">
                  <a:txBody>
                    <a:bodyPr/>
                    <a:lstStyle/>
                    <a:p>
                      <a:pPr marL="0" algn="ctr" defTabSz="914400" rtl="0" eaLnBrk="1" latinLnBrk="0" hangingPunct="1"/>
                      <a:r>
                        <a:rPr lang="zh-TW" altLang="en-US" sz="2200" b="0" kern="1200" dirty="0">
                          <a:solidFill>
                            <a:srgbClr val="000066"/>
                          </a:solidFill>
                          <a:latin typeface="標楷體" panose="03000509000000000000" pitchFamily="65" charset="-120"/>
                          <a:ea typeface="標楷體" panose="03000509000000000000" pitchFamily="65" charset="-120"/>
                          <a:cs typeface="+mn-cs"/>
                        </a:rPr>
                        <a:t>外審人數</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2200" b="0" kern="1200" dirty="0">
                          <a:solidFill>
                            <a:srgbClr val="000066"/>
                          </a:solidFill>
                          <a:latin typeface="標楷體" panose="03000509000000000000" pitchFamily="65" charset="-120"/>
                          <a:ea typeface="標楷體" panose="03000509000000000000" pitchFamily="65" charset="-120"/>
                          <a:cs typeface="+mn-cs"/>
                        </a:rPr>
                        <a:t>及門檻</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marL="0" algn="ctr" defTabSz="914400" rtl="0" eaLnBrk="1" latinLnBrk="0" hangingPunct="1"/>
                      <a:endParaRPr lang="en-US" altLang="zh-TW" sz="8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院送外審</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p>
                    <a:p>
                      <a:pPr marL="0" algn="l" defTabSz="914400" rtl="0" eaLnBrk="1" latinLnBrk="0" hangingPunct="1"/>
                      <a:endParaRPr lang="zh-TW" altLang="en-US" sz="24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0" kern="1200" dirty="0">
                          <a:solidFill>
                            <a:srgbClr val="000066"/>
                          </a:solidFill>
                          <a:latin typeface="標楷體" panose="03000509000000000000" pitchFamily="65" charset="-120"/>
                          <a:ea typeface="標楷體" panose="03000509000000000000" pitchFamily="65" charset="-120"/>
                          <a:cs typeface="+mn-cs"/>
                        </a:rPr>
                        <a:t>升等</a:t>
                      </a:r>
                      <a:r>
                        <a:rPr lang="zh-TW" altLang="en-US" sz="1800" b="1" kern="1200" dirty="0">
                          <a:solidFill>
                            <a:srgbClr val="0000CC"/>
                          </a:solidFill>
                          <a:latin typeface="標楷體" panose="03000509000000000000" pitchFamily="65" charset="-120"/>
                          <a:ea typeface="標楷體" panose="03000509000000000000" pitchFamily="65" charset="-120"/>
                          <a:cs typeface="+mn-cs"/>
                        </a:rPr>
                        <a:t>助理教授</a:t>
                      </a:r>
                      <a:r>
                        <a:rPr lang="zh-TW" altLang="en-US" sz="1800" b="0" kern="1200" dirty="0">
                          <a:solidFill>
                            <a:srgbClr val="000066"/>
                          </a:solidFill>
                          <a:latin typeface="標楷體" panose="03000509000000000000" pitchFamily="65" charset="-120"/>
                          <a:ea typeface="標楷體" panose="03000509000000000000" pitchFamily="65" charset="-120"/>
                          <a:cs typeface="+mn-cs"/>
                        </a:rPr>
                        <a:t>、</a:t>
                      </a:r>
                      <a:r>
                        <a:rPr lang="zh-TW" altLang="en-US" sz="1800" b="1" kern="1200" dirty="0">
                          <a:solidFill>
                            <a:srgbClr val="0000CC"/>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zh-TW" altLang="en-US" sz="1800" b="0" kern="1200" dirty="0">
                          <a:solidFill>
                            <a:srgbClr val="000066"/>
                          </a:solidFill>
                          <a:latin typeface="標楷體" panose="03000509000000000000" pitchFamily="65" charset="-120"/>
                          <a:ea typeface="標楷體" panose="03000509000000000000" pitchFamily="65" charset="-120"/>
                          <a:cs typeface="+mn-cs"/>
                        </a:rPr>
                        <a:t>以學位論文、專門著作、作品、成就證明、產學技術報告或教學實踐研究審查者送</a:t>
                      </a:r>
                      <a:r>
                        <a:rPr lang="en-US" altLang="zh-TW" sz="1800" b="1" kern="1200" dirty="0">
                          <a:solidFill>
                            <a:srgbClr val="0000CC"/>
                          </a:solidFill>
                          <a:latin typeface="標楷體" panose="03000509000000000000" pitchFamily="65" charset="-120"/>
                          <a:ea typeface="標楷體" panose="03000509000000000000" pitchFamily="65" charset="-120"/>
                          <a:cs typeface="+mn-cs"/>
                        </a:rPr>
                        <a:t>5</a:t>
                      </a:r>
                      <a:r>
                        <a:rPr lang="zh-TW" altLang="en-US" sz="1800" b="1" kern="1200" dirty="0">
                          <a:solidFill>
                            <a:srgbClr val="0000CC"/>
                          </a:solidFill>
                          <a:latin typeface="標楷體" panose="03000509000000000000" pitchFamily="65" charset="-120"/>
                          <a:ea typeface="標楷體" panose="03000509000000000000" pitchFamily="65" charset="-120"/>
                          <a:cs typeface="+mn-cs"/>
                        </a:rPr>
                        <a:t>人</a:t>
                      </a:r>
                      <a:r>
                        <a:rPr lang="zh-TW" altLang="en-US" sz="1800" b="0" kern="1200" dirty="0">
                          <a:solidFill>
                            <a:srgbClr val="000066"/>
                          </a:solidFill>
                          <a:latin typeface="標楷體" panose="03000509000000000000" pitchFamily="65" charset="-120"/>
                          <a:ea typeface="標楷體" panose="03000509000000000000" pitchFamily="65" charset="-120"/>
                          <a:cs typeface="+mn-cs"/>
                        </a:rPr>
                        <a:t>，總評須</a:t>
                      </a:r>
                      <a:r>
                        <a:rPr lang="en-US" altLang="zh-TW" sz="1800" b="1" kern="1200" dirty="0">
                          <a:solidFill>
                            <a:srgbClr val="0000CC"/>
                          </a:solidFill>
                          <a:latin typeface="標楷體" panose="03000509000000000000" pitchFamily="65" charset="-120"/>
                          <a:ea typeface="標楷體" panose="03000509000000000000" pitchFamily="65" charset="-120"/>
                          <a:cs typeface="+mn-cs"/>
                        </a:rPr>
                        <a:t>4</a:t>
                      </a:r>
                      <a:r>
                        <a:rPr lang="zh-TW" altLang="en-US" sz="1800" b="1" kern="1200" dirty="0">
                          <a:solidFill>
                            <a:srgbClr val="0000CC"/>
                          </a:solidFill>
                          <a:latin typeface="標楷體" panose="03000509000000000000" pitchFamily="65" charset="-120"/>
                          <a:ea typeface="標楷體" panose="03000509000000000000" pitchFamily="65" charset="-120"/>
                          <a:cs typeface="+mn-cs"/>
                        </a:rPr>
                        <a:t>人</a:t>
                      </a:r>
                      <a:r>
                        <a:rPr lang="zh-TW" altLang="en-US" sz="1800" b="0" kern="1200" dirty="0">
                          <a:solidFill>
                            <a:srgbClr val="000066"/>
                          </a:solidFill>
                          <a:latin typeface="標楷體" panose="03000509000000000000" pitchFamily="65" charset="-120"/>
                          <a:ea typeface="標楷體" panose="03000509000000000000" pitchFamily="65" charset="-120"/>
                          <a:cs typeface="+mn-cs"/>
                        </a:rPr>
                        <a:t>以上評定為</a:t>
                      </a:r>
                      <a:r>
                        <a:rPr lang="en-US" altLang="zh-TW" sz="1800" b="1" kern="1200" dirty="0">
                          <a:solidFill>
                            <a:srgbClr val="0000CC"/>
                          </a:solidFill>
                          <a:latin typeface="標楷體" panose="03000509000000000000" pitchFamily="65" charset="-120"/>
                          <a:ea typeface="標楷體" panose="03000509000000000000" pitchFamily="65" charset="-120"/>
                          <a:cs typeface="+mn-cs"/>
                        </a:rPr>
                        <a:t>70</a:t>
                      </a:r>
                      <a:r>
                        <a:rPr lang="zh-TW" altLang="en-US" sz="1800" b="1" kern="1200" dirty="0">
                          <a:solidFill>
                            <a:srgbClr val="0000CC"/>
                          </a:solidFill>
                          <a:latin typeface="標楷體" panose="03000509000000000000" pitchFamily="65" charset="-120"/>
                          <a:ea typeface="標楷體" panose="03000509000000000000" pitchFamily="65" charset="-120"/>
                          <a:cs typeface="+mn-cs"/>
                        </a:rPr>
                        <a:t>分以上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，且</a:t>
                      </a:r>
                      <a:r>
                        <a:rPr lang="zh-TW" altLang="en-US" sz="1800" b="1" kern="1200" dirty="0">
                          <a:solidFill>
                            <a:srgbClr val="0000CC"/>
                          </a:solidFill>
                          <a:latin typeface="標楷體" panose="03000509000000000000" pitchFamily="65" charset="-120"/>
                          <a:ea typeface="標楷體" panose="03000509000000000000" pitchFamily="65" charset="-120"/>
                          <a:cs typeface="+mn-cs"/>
                        </a:rPr>
                        <a:t>其中至少</a:t>
                      </a:r>
                      <a:r>
                        <a:rPr lang="en-US" altLang="zh-TW" sz="1800" b="1" kern="1200" dirty="0">
                          <a:solidFill>
                            <a:srgbClr val="0000CC"/>
                          </a:solidFill>
                          <a:latin typeface="標楷體" panose="03000509000000000000" pitchFamily="65" charset="-120"/>
                          <a:ea typeface="標楷體" panose="03000509000000000000" pitchFamily="65" charset="-120"/>
                          <a:cs typeface="+mn-cs"/>
                        </a:rPr>
                        <a:t>1</a:t>
                      </a:r>
                      <a:r>
                        <a:rPr lang="zh-TW" altLang="en-US" sz="1800" b="1" kern="1200" dirty="0">
                          <a:solidFill>
                            <a:srgbClr val="0000CC"/>
                          </a:solidFill>
                          <a:latin typeface="標楷體" panose="03000509000000000000" pitchFamily="65" charset="-120"/>
                          <a:ea typeface="標楷體" panose="03000509000000000000" pitchFamily="65" charset="-120"/>
                          <a:cs typeface="+mn-cs"/>
                        </a:rPr>
                        <a:t>位評定為</a:t>
                      </a:r>
                      <a:r>
                        <a:rPr lang="en-US" altLang="zh-TW" sz="1800" b="1" kern="1200" dirty="0">
                          <a:solidFill>
                            <a:srgbClr val="0000CC"/>
                          </a:solidFill>
                          <a:latin typeface="標楷體" panose="03000509000000000000" pitchFamily="65" charset="-120"/>
                          <a:ea typeface="標楷體" panose="03000509000000000000" pitchFamily="65" charset="-120"/>
                          <a:cs typeface="+mn-cs"/>
                        </a:rPr>
                        <a:t>80</a:t>
                      </a:r>
                      <a:r>
                        <a:rPr lang="zh-TW" altLang="en-US" sz="1800" b="1" kern="1200" dirty="0">
                          <a:solidFill>
                            <a:srgbClr val="0000CC"/>
                          </a:solidFill>
                          <a:latin typeface="標楷體" panose="03000509000000000000" pitchFamily="65" charset="-120"/>
                          <a:ea typeface="標楷體" panose="03000509000000000000" pitchFamily="65" charset="-120"/>
                          <a:cs typeface="+mn-cs"/>
                        </a:rPr>
                        <a:t>分以上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為及格。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516679">
                <a:tc vMerge="1">
                  <a:txBody>
                    <a:bodyPr/>
                    <a:lstStyle/>
                    <a:p>
                      <a:pPr marL="0" algn="l" defTabSz="914400" rtl="0" eaLnBrk="1" latinLnBrk="0" hangingPunct="1"/>
                      <a:endParaRPr lang="zh-TW" altLang="en-US" sz="2400" b="1" kern="1200" dirty="0">
                        <a:solidFill>
                          <a:srgbClr val="0000CC"/>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0" kern="1200" dirty="0">
                          <a:solidFill>
                            <a:srgbClr val="000066"/>
                          </a:solidFill>
                          <a:latin typeface="標楷體" panose="03000509000000000000" pitchFamily="65" charset="-120"/>
                          <a:ea typeface="標楷體" panose="03000509000000000000" pitchFamily="65" charset="-120"/>
                          <a:cs typeface="+mn-cs"/>
                        </a:rPr>
                        <a:t>升等</a:t>
                      </a:r>
                      <a:r>
                        <a:rPr lang="zh-TW" altLang="en-US" sz="1800" b="1" kern="1200" dirty="0">
                          <a:solidFill>
                            <a:srgbClr val="0000CC"/>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zh-TW" altLang="en-US" sz="1800" b="0" kern="1200" dirty="0">
                          <a:solidFill>
                            <a:srgbClr val="000066"/>
                          </a:solidFill>
                          <a:latin typeface="標楷體" panose="03000509000000000000" pitchFamily="65" charset="-120"/>
                          <a:ea typeface="標楷體" panose="03000509000000000000" pitchFamily="65" charset="-120"/>
                          <a:cs typeface="+mn-cs"/>
                        </a:rPr>
                        <a:t>在本校未獲教育部授權自行審查前，其院級專門著作、作品、成就證明、產學技術報告或教學實踐研究外審送</a:t>
                      </a:r>
                      <a:r>
                        <a:rPr lang="en-US" altLang="zh-TW" sz="1800" b="1" kern="1200" dirty="0">
                          <a:solidFill>
                            <a:srgbClr val="0000CC"/>
                          </a:solidFill>
                          <a:latin typeface="標楷體" panose="03000509000000000000" pitchFamily="65" charset="-120"/>
                          <a:ea typeface="標楷體" panose="03000509000000000000" pitchFamily="65" charset="-120"/>
                          <a:cs typeface="+mn-cs"/>
                        </a:rPr>
                        <a:t>5</a:t>
                      </a:r>
                      <a:r>
                        <a:rPr lang="zh-TW" altLang="en-US" sz="1800" b="1" kern="1200" dirty="0">
                          <a:solidFill>
                            <a:srgbClr val="0000CC"/>
                          </a:solidFill>
                          <a:latin typeface="標楷體" panose="03000509000000000000" pitchFamily="65" charset="-120"/>
                          <a:ea typeface="標楷體" panose="03000509000000000000" pitchFamily="65" charset="-120"/>
                          <a:cs typeface="+mn-cs"/>
                        </a:rPr>
                        <a:t>人</a:t>
                      </a:r>
                      <a:r>
                        <a:rPr lang="zh-TW" altLang="en-US" sz="1800" b="0" kern="1200" dirty="0">
                          <a:solidFill>
                            <a:srgbClr val="000066"/>
                          </a:solidFill>
                          <a:latin typeface="標楷體" panose="03000509000000000000" pitchFamily="65" charset="-120"/>
                          <a:ea typeface="標楷體" panose="03000509000000000000" pitchFamily="65" charset="-120"/>
                          <a:cs typeface="+mn-cs"/>
                        </a:rPr>
                        <a:t>，總評須</a:t>
                      </a:r>
                      <a:r>
                        <a:rPr lang="en-US" altLang="zh-TW" sz="1800" b="1" kern="1200" dirty="0">
                          <a:solidFill>
                            <a:srgbClr val="0000CC"/>
                          </a:solidFill>
                          <a:latin typeface="標楷體" panose="03000509000000000000" pitchFamily="65" charset="-120"/>
                          <a:ea typeface="標楷體" panose="03000509000000000000" pitchFamily="65" charset="-120"/>
                          <a:cs typeface="+mn-cs"/>
                        </a:rPr>
                        <a:t>4</a:t>
                      </a:r>
                      <a:r>
                        <a:rPr lang="zh-TW" altLang="en-US" sz="1800" b="1" kern="1200" dirty="0">
                          <a:solidFill>
                            <a:srgbClr val="0000CC"/>
                          </a:solidFill>
                          <a:latin typeface="標楷體" panose="03000509000000000000" pitchFamily="65" charset="-120"/>
                          <a:ea typeface="標楷體" panose="03000509000000000000" pitchFamily="65" charset="-120"/>
                          <a:cs typeface="+mn-cs"/>
                        </a:rPr>
                        <a:t>人</a:t>
                      </a:r>
                      <a:r>
                        <a:rPr lang="zh-TW" altLang="en-US" sz="1800" b="0" kern="1200" dirty="0">
                          <a:solidFill>
                            <a:srgbClr val="000066"/>
                          </a:solidFill>
                          <a:latin typeface="標楷體" panose="03000509000000000000" pitchFamily="65" charset="-120"/>
                          <a:ea typeface="標楷體" panose="03000509000000000000" pitchFamily="65" charset="-120"/>
                          <a:cs typeface="+mn-cs"/>
                        </a:rPr>
                        <a:t>以上評定為</a:t>
                      </a:r>
                      <a:r>
                        <a:rPr lang="en-US" altLang="zh-TW" sz="1800" b="1" kern="1200" dirty="0">
                          <a:solidFill>
                            <a:srgbClr val="0000CC"/>
                          </a:solidFill>
                          <a:latin typeface="標楷體" panose="03000509000000000000" pitchFamily="65" charset="-120"/>
                          <a:ea typeface="標楷體" panose="03000509000000000000" pitchFamily="65" charset="-120"/>
                          <a:cs typeface="+mn-cs"/>
                        </a:rPr>
                        <a:t>70</a:t>
                      </a:r>
                      <a:r>
                        <a:rPr lang="zh-TW" altLang="en-US" sz="1800" b="1" kern="1200" dirty="0">
                          <a:solidFill>
                            <a:srgbClr val="0000CC"/>
                          </a:solidFill>
                          <a:latin typeface="標楷體" panose="03000509000000000000" pitchFamily="65" charset="-120"/>
                          <a:ea typeface="標楷體" panose="03000509000000000000" pitchFamily="65" charset="-120"/>
                          <a:cs typeface="+mn-cs"/>
                        </a:rPr>
                        <a:t>分以上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，且</a:t>
                      </a:r>
                      <a:r>
                        <a:rPr lang="zh-TW" altLang="en-US" sz="1800" b="1" kern="1200" dirty="0">
                          <a:solidFill>
                            <a:srgbClr val="0000CC"/>
                          </a:solidFill>
                          <a:latin typeface="標楷體" panose="03000509000000000000" pitchFamily="65" charset="-120"/>
                          <a:ea typeface="標楷體" panose="03000509000000000000" pitchFamily="65" charset="-120"/>
                          <a:cs typeface="+mn-cs"/>
                        </a:rPr>
                        <a:t>其中至少</a:t>
                      </a:r>
                      <a:r>
                        <a:rPr lang="en-US" altLang="zh-TW" sz="1800" b="1" kern="1200" dirty="0">
                          <a:solidFill>
                            <a:srgbClr val="0000CC"/>
                          </a:solidFill>
                          <a:latin typeface="標楷體" panose="03000509000000000000" pitchFamily="65" charset="-120"/>
                          <a:ea typeface="標楷體" panose="03000509000000000000" pitchFamily="65" charset="-120"/>
                          <a:cs typeface="+mn-cs"/>
                        </a:rPr>
                        <a:t>2</a:t>
                      </a:r>
                      <a:r>
                        <a:rPr lang="zh-TW" altLang="en-US" sz="1800" b="1" kern="1200" dirty="0">
                          <a:solidFill>
                            <a:srgbClr val="0000CC"/>
                          </a:solidFill>
                          <a:latin typeface="標楷體" panose="03000509000000000000" pitchFamily="65" charset="-120"/>
                          <a:ea typeface="標楷體" panose="03000509000000000000" pitchFamily="65" charset="-120"/>
                          <a:cs typeface="+mn-cs"/>
                        </a:rPr>
                        <a:t>位評定為</a:t>
                      </a:r>
                      <a:r>
                        <a:rPr lang="en-US" altLang="zh-TW" sz="1800" b="1" kern="1200" dirty="0">
                          <a:solidFill>
                            <a:srgbClr val="0000CC"/>
                          </a:solidFill>
                          <a:latin typeface="標楷體" panose="03000509000000000000" pitchFamily="65" charset="-120"/>
                          <a:ea typeface="標楷體" panose="03000509000000000000" pitchFamily="65" charset="-120"/>
                          <a:cs typeface="+mn-cs"/>
                        </a:rPr>
                        <a:t>80</a:t>
                      </a:r>
                      <a:r>
                        <a:rPr lang="zh-TW" altLang="en-US" sz="1800" b="1" kern="1200" dirty="0">
                          <a:solidFill>
                            <a:srgbClr val="0000CC"/>
                          </a:solidFill>
                          <a:latin typeface="標楷體" panose="03000509000000000000" pitchFamily="65" charset="-120"/>
                          <a:ea typeface="標楷體" panose="03000509000000000000" pitchFamily="65" charset="-120"/>
                          <a:cs typeface="+mn-cs"/>
                        </a:rPr>
                        <a:t>分以上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為及格。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8" name="七角星形 7"/>
          <p:cNvSpPr/>
          <p:nvPr/>
        </p:nvSpPr>
        <p:spPr>
          <a:xfrm>
            <a:off x="4452365" y="489934"/>
            <a:ext cx="328727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2" name="文字方塊 11">
            <a:extLst>
              <a:ext uri="{FF2B5EF4-FFF2-40B4-BE49-F238E27FC236}">
                <a16:creationId xmlns:a16="http://schemas.microsoft.com/office/drawing/2014/main" id="{57FEF1BF-758B-49BF-8C86-1E2145597639}"/>
              </a:ext>
            </a:extLst>
          </p:cNvPr>
          <p:cNvSpPr txBox="1"/>
          <p:nvPr/>
        </p:nvSpPr>
        <p:spPr>
          <a:xfrm>
            <a:off x="10945836" y="5337034"/>
            <a:ext cx="578416" cy="400110"/>
          </a:xfrm>
          <a:prstGeom prst="rect">
            <a:avLst/>
          </a:prstGeom>
          <a:noFill/>
        </p:spPr>
        <p:txBody>
          <a:bodyPr wrap="square" rtlCol="0">
            <a:spAutoFit/>
          </a:bodyPr>
          <a:lstStyle/>
          <a:p>
            <a:r>
              <a:rPr lang="en-US" altLang="zh-TW" sz="2000" dirty="0"/>
              <a:t>7</a:t>
            </a:r>
            <a:endParaRPr lang="zh-TW" altLang="en-US" sz="2000" dirty="0"/>
          </a:p>
        </p:txBody>
      </p:sp>
      <p:sp>
        <p:nvSpPr>
          <p:cNvPr id="5" name="文字方塊 4"/>
          <p:cNvSpPr txBox="1"/>
          <p:nvPr/>
        </p:nvSpPr>
        <p:spPr>
          <a:xfrm>
            <a:off x="1547259" y="5537089"/>
            <a:ext cx="9287360" cy="923330"/>
          </a:xfrm>
          <a:prstGeom prst="rect">
            <a:avLst/>
          </a:prstGeom>
          <a:noFill/>
        </p:spPr>
        <p:txBody>
          <a:bodyPr wrap="square" rtlCol="0">
            <a:spAutoFit/>
          </a:bodyPr>
          <a:lstStyle/>
          <a:p>
            <a:r>
              <a:rPr lang="zh-TW" altLang="en-US" dirty="0">
                <a:solidFill>
                  <a:srgbClr val="000099"/>
                </a:solidFill>
                <a:latin typeface="標楷體" panose="03000509000000000000" pitchFamily="65" charset="-120"/>
                <a:ea typeface="標楷體" panose="03000509000000000000" pitchFamily="65" charset="-120"/>
              </a:rPr>
              <a:t>備註：</a:t>
            </a:r>
            <a:r>
              <a:rPr lang="en-US" altLang="zh-TW" dirty="0">
                <a:solidFill>
                  <a:srgbClr val="000099"/>
                </a:solidFill>
                <a:latin typeface="標楷體" panose="03000509000000000000" pitchFamily="65" charset="-120"/>
                <a:ea typeface="標楷體" panose="03000509000000000000" pitchFamily="65" charset="-120"/>
              </a:rPr>
              <a:t>1.</a:t>
            </a:r>
            <a:r>
              <a:rPr lang="zh-TW" altLang="en-US" b="1" dirty="0">
                <a:solidFill>
                  <a:srgbClr val="0000CC"/>
                </a:solidFill>
                <a:latin typeface="標楷體" panose="03000509000000000000" pitchFamily="65" charset="-120"/>
                <a:ea typeface="標楷體" panose="03000509000000000000" pitchFamily="65" charset="-120"/>
              </a:rPr>
              <a:t>各類型升等應符合本校教師申請升等基本門檻標準，各系院得訂定更嚴格規定</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a:solidFill>
                  <a:srgbClr val="000099"/>
                </a:solidFill>
                <a:latin typeface="標楷體" panose="03000509000000000000" pitchFamily="65" charset="-120"/>
                <a:ea typeface="標楷體" panose="03000509000000000000" pitchFamily="65" charset="-120"/>
              </a:rPr>
              <a:t>2.</a:t>
            </a:r>
            <a:r>
              <a:rPr lang="zh-TW" altLang="en-US" b="1" dirty="0">
                <a:solidFill>
                  <a:srgbClr val="FF0000"/>
                </a:solidFill>
                <a:latin typeface="標楷體" panose="03000509000000000000" pitchFamily="65" charset="-120"/>
                <a:ea typeface="標楷體" panose="03000509000000000000" pitchFamily="65" charset="-120"/>
              </a:rPr>
              <a:t>專案教師如</a:t>
            </a:r>
            <a:r>
              <a:rPr lang="zh-TW" altLang="en-US" dirty="0">
                <a:solidFill>
                  <a:srgbClr val="000099"/>
                </a:solidFill>
                <a:latin typeface="標楷體" panose="03000509000000000000" pitchFamily="65" charset="-120"/>
                <a:ea typeface="標楷體" panose="03000509000000000000" pitchFamily="65" charset="-120"/>
              </a:rPr>
              <a:t>依規定</a:t>
            </a:r>
            <a:r>
              <a:rPr lang="zh-TW" altLang="en-US" b="1" dirty="0">
                <a:solidFill>
                  <a:srgbClr val="FF0000"/>
                </a:solidFill>
                <a:latin typeface="標楷體" panose="03000509000000000000" pitchFamily="65" charset="-120"/>
                <a:ea typeface="標楷體" panose="03000509000000000000" pitchFamily="65" charset="-120"/>
              </a:rPr>
              <a:t>辦理評鑑</a:t>
            </a:r>
            <a:r>
              <a:rPr lang="zh-TW" altLang="en-US" dirty="0">
                <a:solidFill>
                  <a:srgbClr val="000099"/>
                </a:solidFill>
                <a:latin typeface="標楷體" panose="03000509000000000000" pitchFamily="65" charset="-120"/>
                <a:ea typeface="標楷體" panose="03000509000000000000" pitchFamily="65" charset="-120"/>
              </a:rPr>
              <a:t>，且</a:t>
            </a:r>
            <a:r>
              <a:rPr lang="zh-TW" altLang="en-US" b="1" dirty="0">
                <a:solidFill>
                  <a:srgbClr val="FF0000"/>
                </a:solidFill>
                <a:latin typeface="標楷體" panose="03000509000000000000" pitchFamily="65" charset="-120"/>
                <a:ea typeface="標楷體" panose="03000509000000000000" pitchFamily="65" charset="-120"/>
              </a:rPr>
              <a:t>績效達</a:t>
            </a:r>
            <a:r>
              <a:rPr lang="zh-TW" altLang="en-US" dirty="0">
                <a:solidFill>
                  <a:srgbClr val="000099"/>
                </a:solidFill>
                <a:latin typeface="標楷體" panose="03000509000000000000" pitchFamily="65" charset="-120"/>
                <a:ea typeface="標楷體" panose="03000509000000000000" pitchFamily="65" charset="-120"/>
              </a:rPr>
              <a:t>申請本校教師</a:t>
            </a:r>
            <a:r>
              <a:rPr lang="zh-TW" altLang="en-US" b="1" dirty="0">
                <a:solidFill>
                  <a:srgbClr val="FF0000"/>
                </a:solidFill>
                <a:latin typeface="標楷體" panose="03000509000000000000" pitchFamily="65" charset="-120"/>
                <a:ea typeface="標楷體" panose="03000509000000000000" pitchFamily="65" charset="-120"/>
              </a:rPr>
              <a:t>升等之評鑑門檻</a:t>
            </a:r>
            <a:r>
              <a:rPr lang="zh-TW" altLang="en-US" dirty="0">
                <a:solidFill>
                  <a:srgbClr val="000099"/>
                </a:solidFill>
                <a:latin typeface="標楷體" panose="03000509000000000000" pitchFamily="65" charset="-120"/>
                <a:ea typeface="標楷體" panose="03000509000000000000" pitchFamily="65" charset="-120"/>
              </a:rPr>
              <a:t>，並</a:t>
            </a:r>
            <a:r>
              <a:rPr lang="zh-TW" altLang="en-US" b="1" dirty="0">
                <a:solidFill>
                  <a:srgbClr val="FF0000"/>
                </a:solidFill>
                <a:latin typeface="標楷體" panose="03000509000000000000" pitchFamily="65" charset="-120"/>
                <a:ea typeface="標楷體" panose="03000509000000000000" pitchFamily="65" charset="-120"/>
              </a:rPr>
              <a:t>符合升</a:t>
            </a:r>
            <a:endParaRPr lang="en-US" altLang="zh-TW" b="1" dirty="0">
              <a:solidFill>
                <a:srgbClr val="FF0000"/>
              </a:solidFill>
              <a:latin typeface="標楷體" panose="03000509000000000000" pitchFamily="65" charset="-120"/>
              <a:ea typeface="標楷體" panose="03000509000000000000" pitchFamily="65" charset="-120"/>
            </a:endParaRPr>
          </a:p>
          <a:p>
            <a:r>
              <a:rPr lang="en-US" altLang="zh-TW" b="1" dirty="0">
                <a:solidFill>
                  <a:srgbClr val="FF0000"/>
                </a:solidFill>
                <a:latin typeface="標楷體" panose="03000509000000000000" pitchFamily="65" charset="-120"/>
                <a:ea typeface="標楷體" panose="03000509000000000000" pitchFamily="65" charset="-120"/>
              </a:rPr>
              <a:t>        </a:t>
            </a:r>
            <a:r>
              <a:rPr lang="zh-TW" altLang="en-US" b="1" dirty="0">
                <a:solidFill>
                  <a:srgbClr val="FF0000"/>
                </a:solidFill>
                <a:latin typeface="標楷體" panose="03000509000000000000" pitchFamily="65" charset="-120"/>
                <a:ea typeface="標楷體" panose="03000509000000000000" pitchFamily="65" charset="-120"/>
              </a:rPr>
              <a:t>等相關條件</a:t>
            </a:r>
            <a:r>
              <a:rPr lang="zh-TW" altLang="en-US" dirty="0">
                <a:solidFill>
                  <a:srgbClr val="000099"/>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得比照專任教師升等</a:t>
            </a:r>
            <a:r>
              <a:rPr lang="zh-TW" altLang="en-US" dirty="0">
                <a:solidFill>
                  <a:srgbClr val="000099"/>
                </a:solidFill>
                <a:latin typeface="標楷體" panose="03000509000000000000" pitchFamily="65" charset="-120"/>
                <a:ea typeface="標楷體" panose="03000509000000000000" pitchFamily="65" charset="-120"/>
              </a:rPr>
              <a:t>程序辦理升等審查。</a:t>
            </a:r>
          </a:p>
        </p:txBody>
      </p:sp>
    </p:spTree>
    <p:extLst>
      <p:ext uri="{BB962C8B-B14F-4D97-AF65-F5344CB8AC3E}">
        <p14:creationId xmlns:p14="http://schemas.microsoft.com/office/powerpoint/2010/main" val="352843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39432"/>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2520000" lvl="0" eaLnBrk="0" fontAlgn="base" hangingPunct="0">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升等改聘</a:t>
            </a:r>
            <a:r>
              <a:rPr kumimoji="1" lang="en-US" altLang="zh-TW" sz="3500" b="1" kern="0" dirty="0">
                <a:solidFill>
                  <a:srgbClr val="0000FF"/>
                </a:solidFill>
                <a:latin typeface="標楷體" panose="03000509000000000000" pitchFamily="65" charset="-120"/>
                <a:ea typeface="標楷體" panose="03000509000000000000" pitchFamily="65" charset="-120"/>
              </a:rPr>
              <a:t>3</a:t>
            </a:r>
            <a:r>
              <a:rPr kumimoji="1" lang="zh-TW" altLang="en-US" sz="3500" b="1" kern="0" dirty="0">
                <a:solidFill>
                  <a:srgbClr val="0000FF"/>
                </a:solidFill>
                <a:latin typeface="標楷體" panose="03000509000000000000" pitchFamily="65" charset="-120"/>
                <a:ea typeface="標楷體" panose="03000509000000000000" pitchFamily="65" charset="-120"/>
              </a:rPr>
              <a:t>  </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各類別各職級升等條件</a:t>
            </a:r>
            <a:r>
              <a:rPr lang="en-US" altLang="zh-TW" sz="3600" b="1" dirty="0">
                <a:latin typeface="標楷體" panose="03000509000000000000" pitchFamily="65" charset="-120"/>
                <a:ea typeface="標楷體" panose="03000509000000000000" pitchFamily="65" charset="-120"/>
              </a:rPr>
              <a:t>(1)</a:t>
            </a:r>
            <a:endParaRPr lang="zh-TW" altLang="en-US" sz="3600" b="1" dirty="0">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2135560" y="100196"/>
            <a:ext cx="3024336"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2167649858"/>
              </p:ext>
            </p:extLst>
          </p:nvPr>
        </p:nvGraphicFramePr>
        <p:xfrm>
          <a:off x="1341156" y="938277"/>
          <a:ext cx="9468000" cy="5683568"/>
        </p:xfrm>
        <a:graphic>
          <a:graphicData uri="http://schemas.openxmlformats.org/drawingml/2006/table">
            <a:tbl>
              <a:tblPr firstRow="1" bandRow="1">
                <a:tableStyleId>{1FECB4D8-DB02-4DC6-A0A2-4F2EBAE1DC90}</a:tableStyleId>
              </a:tblPr>
              <a:tblGrid>
                <a:gridCol w="1045516">
                  <a:extLst>
                    <a:ext uri="{9D8B030D-6E8A-4147-A177-3AD203B41FA5}">
                      <a16:colId xmlns:a16="http://schemas.microsoft.com/office/drawing/2014/main" val="1363594635"/>
                    </a:ext>
                  </a:extLst>
                </a:gridCol>
                <a:gridCol w="1233982">
                  <a:extLst>
                    <a:ext uri="{9D8B030D-6E8A-4147-A177-3AD203B41FA5}">
                      <a16:colId xmlns:a16="http://schemas.microsoft.com/office/drawing/2014/main" val="770106994"/>
                    </a:ext>
                  </a:extLst>
                </a:gridCol>
                <a:gridCol w="7188502">
                  <a:extLst>
                    <a:ext uri="{9D8B030D-6E8A-4147-A177-3AD203B41FA5}">
                      <a16:colId xmlns:a16="http://schemas.microsoft.com/office/drawing/2014/main" val="2983250948"/>
                    </a:ext>
                  </a:extLst>
                </a:gridCol>
              </a:tblGrid>
              <a:tr h="271850">
                <a:tc>
                  <a:txBody>
                    <a:bodyPr/>
                    <a:lstStyle/>
                    <a:p>
                      <a:pPr marL="0" algn="ctr" defTabSz="914400" rtl="0" eaLnBrk="1" latinLnBrk="0" hangingPunct="1">
                        <a:lnSpc>
                          <a:spcPts val="1400"/>
                        </a:lnSpc>
                      </a:pPr>
                      <a:r>
                        <a:rPr lang="zh-TW" altLang="en-US" sz="1600" b="1" kern="1200" dirty="0">
                          <a:solidFill>
                            <a:srgbClr val="000066"/>
                          </a:solidFill>
                          <a:latin typeface="標楷體" panose="03000509000000000000" pitchFamily="65" charset="-120"/>
                          <a:ea typeface="標楷體" panose="03000509000000000000" pitchFamily="65" charset="-120"/>
                          <a:cs typeface="+mn-cs"/>
                        </a:rPr>
                        <a:t>升等類別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ctr" defTabSz="914400" rtl="0" eaLnBrk="1" latinLnBrk="0" hangingPunct="1">
                        <a:lnSpc>
                          <a:spcPts val="1400"/>
                        </a:lnSpc>
                      </a:pPr>
                      <a:r>
                        <a:rPr lang="zh-TW" altLang="en-US" sz="1600" b="1" kern="1200" dirty="0">
                          <a:solidFill>
                            <a:srgbClr val="000066"/>
                          </a:solidFill>
                          <a:latin typeface="標楷體" panose="03000509000000000000" pitchFamily="65" charset="-120"/>
                          <a:ea typeface="標楷體" panose="03000509000000000000" pitchFamily="65" charset="-120"/>
                          <a:cs typeface="+mn-cs"/>
                        </a:rPr>
                        <a:t>擬升等等級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ctr" defTabSz="914400" rtl="0" eaLnBrk="1" latinLnBrk="0" hangingPunct="1">
                        <a:lnSpc>
                          <a:spcPts val="1400"/>
                        </a:lnSpc>
                      </a:pPr>
                      <a:r>
                        <a:rPr lang="zh-TW" altLang="en-US" sz="1600" b="1" kern="1200" dirty="0">
                          <a:solidFill>
                            <a:srgbClr val="000066"/>
                          </a:solidFill>
                          <a:latin typeface="標楷體" panose="03000509000000000000" pitchFamily="65" charset="-120"/>
                          <a:ea typeface="標楷體" panose="03000509000000000000" pitchFamily="65" charset="-120"/>
                          <a:cs typeface="+mn-cs"/>
                        </a:rPr>
                        <a:t>升    等    條    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44557">
                <a:tc rowSpan="3">
                  <a:txBody>
                    <a:bodyPr/>
                    <a:lstStyle/>
                    <a:p>
                      <a:pPr algn="ctr"/>
                      <a:r>
                        <a:rPr lang="zh-TW" altLang="en-US" sz="1600" b="1" kern="1200" dirty="0">
                          <a:solidFill>
                            <a:srgbClr val="0000CC"/>
                          </a:solidFill>
                          <a:latin typeface="標楷體" panose="03000509000000000000" pitchFamily="65" charset="-120"/>
                          <a:ea typeface="標楷體" panose="03000509000000000000" pitchFamily="65" charset="-120"/>
                          <a:cs typeface="+mn-cs"/>
                        </a:rPr>
                        <a:t>專門著作</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algn="just">
                        <a:lnSpc>
                          <a:spcPts val="1400"/>
                        </a:lnSpc>
                      </a:pPr>
                      <a:r>
                        <a:rPr lang="en-US" altLang="zh-TW" sz="1300" b="0" kern="1200" dirty="0">
                          <a:solidFill>
                            <a:srgbClr val="000066"/>
                          </a:solidFill>
                          <a:latin typeface="標楷體" panose="03000509000000000000" pitchFamily="65" charset="-120"/>
                          <a:ea typeface="標楷體" panose="03000509000000000000" pitchFamily="65" charset="-120"/>
                          <a:cs typeface="+mn-cs"/>
                        </a:rPr>
                        <a:t>※</a:t>
                      </a:r>
                      <a:r>
                        <a:rPr lang="zh-TW" altLang="en-US" sz="1300" b="0" kern="1200" dirty="0">
                          <a:solidFill>
                            <a:srgbClr val="000066"/>
                          </a:solidFill>
                          <a:latin typeface="標楷體" panose="03000509000000000000" pitchFamily="65" charset="-120"/>
                          <a:ea typeface="標楷體" panose="03000509000000000000" pitchFamily="65" charset="-120"/>
                          <a:cs typeface="+mn-cs"/>
                        </a:rPr>
                        <a:t>專門著作相關要求，依</a:t>
                      </a:r>
                      <a:r>
                        <a:rPr lang="zh-TW" altLang="en-US" sz="1300" b="1" kern="1200" dirty="0">
                          <a:solidFill>
                            <a:srgbClr val="0000CC"/>
                          </a:solidFill>
                          <a:latin typeface="標楷體" panose="03000509000000000000" pitchFamily="65" charset="-120"/>
                          <a:ea typeface="標楷體" panose="03000509000000000000" pitchFamily="65" charset="-120"/>
                          <a:cs typeface="+mn-cs"/>
                        </a:rPr>
                        <a:t>升等辦法第九條</a:t>
                      </a:r>
                      <a:r>
                        <a:rPr lang="zh-TW" altLang="en-US" sz="1300" b="0" kern="1200" dirty="0">
                          <a:solidFill>
                            <a:srgbClr val="000066"/>
                          </a:solidFill>
                          <a:latin typeface="標楷體" panose="03000509000000000000" pitchFamily="65" charset="-120"/>
                          <a:ea typeface="標楷體" panose="03000509000000000000" pitchFamily="65" charset="-120"/>
                          <a:cs typeface="+mn-cs"/>
                        </a:rPr>
                        <a:t>及</a:t>
                      </a:r>
                      <a:r>
                        <a:rPr lang="zh-TW" altLang="en-US" sz="1300" b="1" kern="1200" dirty="0">
                          <a:solidFill>
                            <a:srgbClr val="0000CC"/>
                          </a:solidFill>
                          <a:latin typeface="標楷體" panose="03000509000000000000" pitchFamily="65" charset="-120"/>
                          <a:ea typeface="標楷體" panose="03000509000000000000" pitchFamily="65" charset="-120"/>
                          <a:cs typeface="+mn-cs"/>
                        </a:rPr>
                        <a:t>附件一</a:t>
                      </a:r>
                      <a:r>
                        <a:rPr lang="zh-TW" altLang="en-US" sz="1300" b="0" kern="1200" dirty="0">
                          <a:solidFill>
                            <a:srgbClr val="000066"/>
                          </a:solidFill>
                          <a:latin typeface="標楷體" panose="03000509000000000000" pitchFamily="65" charset="-120"/>
                          <a:ea typeface="標楷體" panose="03000509000000000000" pitchFamily="65" charset="-120"/>
                          <a:cs typeface="+mn-cs"/>
                        </a:rPr>
                        <a:t>各項標準規定辦理。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助理教授</a:t>
                      </a:r>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nSpc>
                          <a:spcPts val="1400"/>
                        </a:lnSpc>
                        <a:spcBef>
                          <a:spcPts val="0"/>
                        </a:spcBef>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講師</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以上，成績優良，並有專門著作者。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a:lnSpc>
                          <a:spcPts val="1400"/>
                        </a:lnSpc>
                        <a:spcBef>
                          <a:spcPts val="0"/>
                        </a:spcBef>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專門著作基本篇數</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，須發表於表定期刊</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，其中</a:t>
                      </a:r>
                      <a:r>
                        <a:rPr lang="en-US" altLang="zh-TW" sz="1400" b="1" kern="1200" dirty="0">
                          <a:solidFill>
                            <a:srgbClr val="0000CC"/>
                          </a:solidFill>
                          <a:latin typeface="標楷體" panose="03000509000000000000" pitchFamily="65" charset="-120"/>
                          <a:ea typeface="標楷體" panose="03000509000000000000" pitchFamily="65" charset="-120"/>
                          <a:cs typeface="+mn-cs"/>
                        </a:rPr>
                        <a:t>1</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為列第一作者或通訊作者。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444557">
                <a:tc v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助理教授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以上，成績優良，並有專門著作者。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專門著作基本篇數</a:t>
                      </a:r>
                      <a:r>
                        <a:rPr lang="en-US" altLang="zh-TW" sz="1400" b="1" kern="1200" dirty="0">
                          <a:solidFill>
                            <a:srgbClr val="0000CC"/>
                          </a:solidFill>
                          <a:latin typeface="標楷體" panose="03000509000000000000" pitchFamily="65" charset="-120"/>
                          <a:ea typeface="標楷體" panose="03000509000000000000" pitchFamily="65" charset="-120"/>
                          <a:cs typeface="+mn-cs"/>
                        </a:rPr>
                        <a:t>4</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，須發表於表定期刊</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，其中</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為列第一作者或通訊作者。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202871986"/>
                  </a:ext>
                </a:extLst>
              </a:tr>
              <a:tr h="505178">
                <a:tc v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副教授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以上，成績優良，並有專門著作者。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專門著作基本篇數</a:t>
                      </a:r>
                      <a:r>
                        <a:rPr lang="en-US" altLang="zh-TW" sz="1400" b="1" kern="1200" dirty="0">
                          <a:solidFill>
                            <a:srgbClr val="0000CC"/>
                          </a:solidFill>
                          <a:latin typeface="標楷體" panose="03000509000000000000" pitchFamily="65" charset="-120"/>
                          <a:ea typeface="標楷體" panose="03000509000000000000" pitchFamily="65" charset="-120"/>
                          <a:cs typeface="+mn-cs"/>
                        </a:rPr>
                        <a:t>5</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，須發表於表定期刊</a:t>
                      </a:r>
                      <a:r>
                        <a:rPr lang="en-US" altLang="zh-TW" sz="1400" b="1" kern="1200" dirty="0">
                          <a:solidFill>
                            <a:srgbClr val="0000CC"/>
                          </a:solidFill>
                          <a:latin typeface="標楷體" panose="03000509000000000000" pitchFamily="65" charset="-120"/>
                          <a:ea typeface="標楷體" panose="03000509000000000000" pitchFamily="65" charset="-120"/>
                          <a:cs typeface="+mn-cs"/>
                        </a:rPr>
                        <a:t>4</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，其中</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為列第一作者或通訊作者。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00971132"/>
                  </a:ext>
                </a:extLst>
              </a:tr>
              <a:tr h="1328619">
                <a:tc rowSpan="3">
                  <a:txBody>
                    <a:bodyPr/>
                    <a:lstStyle/>
                    <a:p>
                      <a:pPr algn="ctr"/>
                      <a:r>
                        <a:rPr lang="zh-TW" altLang="en-US" sz="1600" b="1" kern="1200" dirty="0">
                          <a:solidFill>
                            <a:srgbClr val="0000CC"/>
                          </a:solidFill>
                          <a:latin typeface="標楷體" panose="03000509000000000000" pitchFamily="65" charset="-120"/>
                          <a:ea typeface="標楷體" panose="03000509000000000000" pitchFamily="65" charset="-120"/>
                          <a:cs typeface="+mn-cs"/>
                        </a:rPr>
                        <a:t>產學技術</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algn="ctr"/>
                      <a:r>
                        <a:rPr lang="zh-TW" altLang="en-US" sz="1600" b="1" kern="1200" dirty="0">
                          <a:solidFill>
                            <a:srgbClr val="0000CC"/>
                          </a:solidFill>
                          <a:latin typeface="標楷體" panose="03000509000000000000" pitchFamily="65" charset="-120"/>
                          <a:ea typeface="標楷體" panose="03000509000000000000" pitchFamily="65" charset="-120"/>
                          <a:cs typeface="+mn-cs"/>
                        </a:rPr>
                        <a:t>報告</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algn="ctr"/>
                      <a:endParaRPr lang="en-US" altLang="zh-TW" sz="1600" b="1" kern="1200" dirty="0">
                        <a:solidFill>
                          <a:srgbClr val="000066"/>
                        </a:solidFill>
                        <a:latin typeface="標楷體" panose="03000509000000000000" pitchFamily="65" charset="-120"/>
                        <a:ea typeface="標楷體" panose="03000509000000000000" pitchFamily="65" charset="-120"/>
                        <a:cs typeface="+mn-cs"/>
                      </a:endParaRPr>
                    </a:p>
                    <a:p>
                      <a:pPr algn="just">
                        <a:lnSpc>
                          <a:spcPts val="1400"/>
                        </a:lnSpc>
                      </a:pPr>
                      <a:r>
                        <a:rPr lang="en-US" altLang="zh-TW" sz="1300" b="0" kern="1200" dirty="0">
                          <a:solidFill>
                            <a:srgbClr val="000066"/>
                          </a:solidFill>
                          <a:latin typeface="標楷體" panose="03000509000000000000" pitchFamily="65" charset="-120"/>
                          <a:ea typeface="標楷體" panose="03000509000000000000" pitchFamily="65" charset="-120"/>
                          <a:cs typeface="+mn-cs"/>
                        </a:rPr>
                        <a:t>※</a:t>
                      </a:r>
                      <a:r>
                        <a:rPr lang="zh-TW" altLang="en-US" sz="1300" b="0" kern="1200" dirty="0">
                          <a:solidFill>
                            <a:srgbClr val="000066"/>
                          </a:solidFill>
                          <a:latin typeface="標楷體" panose="03000509000000000000" pitchFamily="65" charset="-120"/>
                          <a:ea typeface="標楷體" panose="03000509000000000000" pitchFamily="65" charset="-120"/>
                          <a:cs typeface="+mn-cs"/>
                        </a:rPr>
                        <a:t>各類產學認定標準，悉依</a:t>
                      </a:r>
                      <a:r>
                        <a:rPr lang="zh-TW" altLang="en-US" sz="1300" b="1" kern="1200" dirty="0">
                          <a:solidFill>
                            <a:srgbClr val="0000CC"/>
                          </a:solidFill>
                          <a:latin typeface="標楷體" panose="03000509000000000000" pitchFamily="65" charset="-120"/>
                          <a:ea typeface="標楷體" panose="03000509000000000000" pitchFamily="65" charset="-120"/>
                          <a:cs typeface="+mn-cs"/>
                        </a:rPr>
                        <a:t>附件二</a:t>
                      </a:r>
                      <a:r>
                        <a:rPr lang="zh-TW" altLang="en-US" sz="1300" b="0" kern="1200" dirty="0">
                          <a:solidFill>
                            <a:srgbClr val="000066"/>
                          </a:solidFill>
                          <a:latin typeface="標楷體" panose="03000509000000000000" pitchFamily="65" charset="-120"/>
                          <a:ea typeface="標楷體" panose="03000509000000000000" pitchFamily="65" charset="-120"/>
                          <a:cs typeface="+mn-cs"/>
                        </a:rPr>
                        <a:t>各項審查基準規定辦理。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助理教授</a:t>
                      </a:r>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講師</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以上，具有下列</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產學合作計畫行管費或技術移轉金</a:t>
                      </a:r>
                      <a:r>
                        <a:rPr lang="zh-TW" altLang="en-US" sz="1400" b="0" kern="1200" dirty="0">
                          <a:solidFill>
                            <a:srgbClr val="000066"/>
                          </a:solidFill>
                          <a:latin typeface="標楷體" panose="03000509000000000000" pitchFamily="65" charset="-120"/>
                          <a:ea typeface="標楷體" panose="03000509000000000000" pitchFamily="65" charset="-120"/>
                          <a:cs typeface="+mn-cs"/>
                        </a:rPr>
                        <a:t>條件之一：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(1)</a:t>
                      </a:r>
                      <a:r>
                        <a:rPr lang="zh-TW" altLang="en-US" sz="1400" b="0" kern="1200" dirty="0">
                          <a:solidFill>
                            <a:srgbClr val="000066"/>
                          </a:solidFill>
                          <a:latin typeface="標楷體" panose="03000509000000000000" pitchFamily="65" charset="-120"/>
                          <a:ea typeface="標楷體" panose="03000509000000000000" pitchFamily="65" charset="-120"/>
                          <a:cs typeface="+mn-cs"/>
                        </a:rPr>
                        <a:t>擔任</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產學合作計畫主持人</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其產學金額累積達授</a:t>
                      </a:r>
                      <a:r>
                        <a:rPr lang="en-US" altLang="zh-TW" sz="1400" b="1" kern="1200" dirty="0">
                          <a:solidFill>
                            <a:srgbClr val="0000CC"/>
                          </a:solidFill>
                          <a:latin typeface="標楷體" panose="03000509000000000000" pitchFamily="65" charset="-120"/>
                          <a:ea typeface="標楷體" panose="03000509000000000000" pitchFamily="65" charset="-120"/>
                          <a:cs typeface="+mn-cs"/>
                        </a:rPr>
                        <a:t>100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萬以上</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，且行管費</a:t>
                      </a:r>
                      <a:r>
                        <a:rPr lang="zh-TW" altLang="en-US" sz="1400" b="1" kern="1200" dirty="0">
                          <a:solidFill>
                            <a:srgbClr val="0000CC"/>
                          </a:solidFill>
                          <a:latin typeface="標楷體" panose="03000509000000000000" pitchFamily="65" charset="-120"/>
                          <a:ea typeface="標楷體" panose="03000509000000000000" pitchFamily="65" charset="-120"/>
                          <a:cs typeface="+mn-cs"/>
                        </a:rPr>
                        <a:t>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(2)</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持有技術移轉金額，各式專利須累積達下列要求之標準：</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發明專利</a:t>
                      </a:r>
                      <a:r>
                        <a:rPr lang="zh-TW" altLang="en-US" sz="1400" b="0" kern="1200" dirty="0">
                          <a:solidFill>
                            <a:srgbClr val="000066"/>
                          </a:solidFill>
                          <a:latin typeface="標楷體" panose="03000509000000000000" pitchFamily="65" charset="-120"/>
                          <a:ea typeface="標楷體" panose="03000509000000000000" pitchFamily="65" charset="-120"/>
                          <a:cs typeface="+mn-cs"/>
                        </a:rPr>
                        <a:t>技術移轉金額達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50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5</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B.</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新型、設計或一般的</a:t>
                      </a:r>
                      <a:r>
                        <a:rPr lang="zh-TW" altLang="en-US" sz="1400" b="0" kern="1200" dirty="0">
                          <a:solidFill>
                            <a:srgbClr val="000066"/>
                          </a:solidFill>
                          <a:latin typeface="標楷體" panose="03000509000000000000" pitchFamily="65" charset="-120"/>
                          <a:ea typeface="標楷體" panose="03000509000000000000" pitchFamily="65" charset="-120"/>
                          <a:cs typeface="+mn-cs"/>
                        </a:rPr>
                        <a:t>專利技術移轉金額達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t>
                      </a:r>
                      <a:r>
                        <a:rPr lang="zh-TW" altLang="en-US" sz="1400" b="0" kern="1200" dirty="0">
                          <a:solidFill>
                            <a:srgbClr val="000066"/>
                          </a:solidFill>
                          <a:latin typeface="標楷體" panose="03000509000000000000" pitchFamily="65" charset="-120"/>
                          <a:ea typeface="標楷體" panose="03000509000000000000" pitchFamily="65" charset="-120"/>
                          <a:cs typeface="+mn-cs"/>
                        </a:rPr>
                        <a:t>   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提出取得前一等級教師資格後之產學或技術研究與實務成果應達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1328619">
                <a:tc v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助理教授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以上，具有下列</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產學合作計畫行管費或技術移轉金</a:t>
                      </a:r>
                      <a:r>
                        <a:rPr lang="zh-TW" altLang="en-US" sz="1400" b="0" kern="1200" dirty="0">
                          <a:solidFill>
                            <a:srgbClr val="000066"/>
                          </a:solidFill>
                          <a:latin typeface="標楷體" panose="03000509000000000000" pitchFamily="65" charset="-120"/>
                          <a:ea typeface="標楷體" panose="03000509000000000000" pitchFamily="65" charset="-120"/>
                          <a:cs typeface="+mn-cs"/>
                        </a:rPr>
                        <a:t>條件之一：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(1)</a:t>
                      </a:r>
                      <a:r>
                        <a:rPr lang="zh-TW" altLang="en-US" sz="1400" b="0" kern="1200" dirty="0">
                          <a:solidFill>
                            <a:srgbClr val="000066"/>
                          </a:solidFill>
                          <a:latin typeface="標楷體" panose="03000509000000000000" pitchFamily="65" charset="-120"/>
                          <a:ea typeface="標楷體" panose="03000509000000000000" pitchFamily="65" charset="-120"/>
                          <a:cs typeface="+mn-cs"/>
                        </a:rPr>
                        <a:t>擔任</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產學合作計畫主持人</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其產學金額累積達授</a:t>
                      </a:r>
                      <a:r>
                        <a:rPr lang="en-US" altLang="zh-TW" sz="1400" b="1" kern="1200" dirty="0">
                          <a:solidFill>
                            <a:srgbClr val="0000CC"/>
                          </a:solidFill>
                          <a:latin typeface="標楷體" panose="03000509000000000000" pitchFamily="65" charset="-120"/>
                          <a:ea typeface="標楷體" panose="03000509000000000000" pitchFamily="65" charset="-120"/>
                          <a:cs typeface="+mn-cs"/>
                        </a:rPr>
                        <a:t>200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萬以上</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，且行管費</a:t>
                      </a:r>
                      <a:r>
                        <a:rPr lang="zh-TW" altLang="en-US" sz="1400" b="1" kern="1200" dirty="0">
                          <a:solidFill>
                            <a:srgbClr val="0000CC"/>
                          </a:solidFill>
                          <a:latin typeface="標楷體" panose="03000509000000000000" pitchFamily="65" charset="-120"/>
                          <a:ea typeface="標楷體" panose="03000509000000000000" pitchFamily="65" charset="-120"/>
                          <a:cs typeface="+mn-cs"/>
                        </a:rPr>
                        <a:t>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20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(2)</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持有技術移轉金額，各式專利須累積達下列要求之標準：</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發明專利</a:t>
                      </a:r>
                      <a:r>
                        <a:rPr lang="zh-TW" altLang="en-US" sz="1400" b="0" kern="1200" dirty="0">
                          <a:solidFill>
                            <a:srgbClr val="000066"/>
                          </a:solidFill>
                          <a:latin typeface="標楷體" panose="03000509000000000000" pitchFamily="65" charset="-120"/>
                          <a:ea typeface="標楷體" panose="03000509000000000000" pitchFamily="65" charset="-120"/>
                          <a:cs typeface="+mn-cs"/>
                        </a:rPr>
                        <a:t>技術移轉金額達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B.</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新型、設計或一般的</a:t>
                      </a:r>
                      <a:r>
                        <a:rPr lang="zh-TW" altLang="en-US" sz="1400" b="0" kern="1200" dirty="0">
                          <a:solidFill>
                            <a:srgbClr val="000066"/>
                          </a:solidFill>
                          <a:latin typeface="標楷體" panose="03000509000000000000" pitchFamily="65" charset="-120"/>
                          <a:ea typeface="標楷體" panose="03000509000000000000" pitchFamily="65" charset="-120"/>
                          <a:cs typeface="+mn-cs"/>
                        </a:rPr>
                        <a:t>專利技術移轉金額達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200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t>
                      </a:r>
                      <a:r>
                        <a:rPr lang="zh-TW" altLang="en-US" sz="1400" b="0" kern="1200" dirty="0">
                          <a:solidFill>
                            <a:srgbClr val="000066"/>
                          </a:solidFill>
                          <a:latin typeface="標楷體" panose="03000509000000000000" pitchFamily="65" charset="-120"/>
                          <a:ea typeface="標楷體" panose="03000509000000000000" pitchFamily="65" charset="-120"/>
                          <a:cs typeface="+mn-cs"/>
                        </a:rPr>
                        <a:t>   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20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提出取得前一等級教師資格後之產學或技術研究與實務成果應達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4</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2565218551"/>
                  </a:ext>
                </a:extLst>
              </a:tr>
              <a:tr h="1328619">
                <a:tc v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副教授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以上，具有下列</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產學合作計畫行管費或技術移轉金</a:t>
                      </a:r>
                      <a:r>
                        <a:rPr lang="zh-TW" altLang="en-US" sz="1400" b="0" kern="1200" dirty="0">
                          <a:solidFill>
                            <a:srgbClr val="000066"/>
                          </a:solidFill>
                          <a:latin typeface="標楷體" panose="03000509000000000000" pitchFamily="65" charset="-120"/>
                          <a:ea typeface="標楷體" panose="03000509000000000000" pitchFamily="65" charset="-120"/>
                          <a:cs typeface="+mn-cs"/>
                        </a:rPr>
                        <a:t>條件之一：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(1)</a:t>
                      </a:r>
                      <a:r>
                        <a:rPr lang="zh-TW" altLang="en-US" sz="1400" b="0" kern="1200" dirty="0">
                          <a:solidFill>
                            <a:srgbClr val="000066"/>
                          </a:solidFill>
                          <a:latin typeface="標楷體" panose="03000509000000000000" pitchFamily="65" charset="-120"/>
                          <a:ea typeface="標楷體" panose="03000509000000000000" pitchFamily="65" charset="-120"/>
                          <a:cs typeface="+mn-cs"/>
                        </a:rPr>
                        <a:t>擔任</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產學合作計畫主持人</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其產學金額累積達授</a:t>
                      </a:r>
                      <a:r>
                        <a:rPr lang="en-US" altLang="zh-TW" sz="1400" b="1" kern="1200" dirty="0">
                          <a:solidFill>
                            <a:srgbClr val="0000CC"/>
                          </a:solidFill>
                          <a:latin typeface="標楷體" panose="03000509000000000000" pitchFamily="65" charset="-120"/>
                          <a:ea typeface="標楷體" panose="03000509000000000000" pitchFamily="65" charset="-120"/>
                          <a:cs typeface="+mn-cs"/>
                        </a:rPr>
                        <a:t>400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萬以上</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，且行管費</a:t>
                      </a:r>
                      <a:r>
                        <a:rPr lang="zh-TW" altLang="en-US" sz="1400" b="1" kern="1200" dirty="0">
                          <a:solidFill>
                            <a:srgbClr val="0000CC"/>
                          </a:solidFill>
                          <a:latin typeface="標楷體" panose="03000509000000000000" pitchFamily="65" charset="-120"/>
                          <a:ea typeface="標楷體" panose="03000509000000000000" pitchFamily="65" charset="-120"/>
                          <a:cs typeface="+mn-cs"/>
                        </a:rPr>
                        <a:t>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40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(2)</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持有技術移轉金額，各式專利須累積達下列要求之標準：</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發明專利</a:t>
                      </a:r>
                      <a:r>
                        <a:rPr lang="zh-TW" altLang="en-US" sz="1400" b="0" kern="1200" dirty="0">
                          <a:solidFill>
                            <a:srgbClr val="000066"/>
                          </a:solidFill>
                          <a:latin typeface="標楷體" panose="03000509000000000000" pitchFamily="65" charset="-120"/>
                          <a:ea typeface="標楷體" panose="03000509000000000000" pitchFamily="65" charset="-120"/>
                          <a:cs typeface="+mn-cs"/>
                        </a:rPr>
                        <a:t>技術移轉金額</a:t>
                      </a:r>
                      <a:r>
                        <a:rPr lang="zh-TW" altLang="en-US" sz="1400" b="1" kern="1200" dirty="0">
                          <a:solidFill>
                            <a:srgbClr val="0000CC"/>
                          </a:solidFill>
                          <a:latin typeface="標楷體" panose="03000509000000000000" pitchFamily="65" charset="-120"/>
                          <a:ea typeface="標楷體" panose="03000509000000000000" pitchFamily="65" charset="-120"/>
                          <a:cs typeface="+mn-cs"/>
                        </a:rPr>
                        <a:t>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150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15</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B.</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新型、設計或一般的專利</a:t>
                      </a:r>
                      <a:r>
                        <a:rPr lang="zh-TW" altLang="en-US" sz="1400" b="0" kern="1200" dirty="0">
                          <a:solidFill>
                            <a:srgbClr val="000066"/>
                          </a:solidFill>
                          <a:latin typeface="標楷體" panose="03000509000000000000" pitchFamily="65" charset="-120"/>
                          <a:ea typeface="標楷體" panose="03000509000000000000" pitchFamily="65" charset="-120"/>
                          <a:cs typeface="+mn-cs"/>
                        </a:rPr>
                        <a:t>技術移轉金額達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300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t>
                      </a:r>
                      <a:r>
                        <a:rPr lang="zh-TW" altLang="en-US" sz="1400" b="0" kern="1200" dirty="0">
                          <a:solidFill>
                            <a:srgbClr val="000066"/>
                          </a:solidFill>
                          <a:latin typeface="標楷體" panose="03000509000000000000" pitchFamily="65" charset="-120"/>
                          <a:ea typeface="標楷體" panose="03000509000000000000" pitchFamily="65" charset="-120"/>
                          <a:cs typeface="+mn-cs"/>
                        </a:rPr>
                        <a:t>   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30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提出取得前一等級教師資格後之產學或技術研究與實務成果應達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5</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258204760"/>
                  </a:ext>
                </a:extLst>
              </a:tr>
            </a:tbl>
          </a:graphicData>
        </a:graphic>
      </p:graphicFrame>
      <p:sp>
        <p:nvSpPr>
          <p:cNvPr id="8" name="文字方塊 7">
            <a:extLst>
              <a:ext uri="{FF2B5EF4-FFF2-40B4-BE49-F238E27FC236}">
                <a16:creationId xmlns:a16="http://schemas.microsoft.com/office/drawing/2014/main" id="{EB47255B-B894-4CC2-B346-9ED690EC2CF4}"/>
              </a:ext>
            </a:extLst>
          </p:cNvPr>
          <p:cNvSpPr txBox="1"/>
          <p:nvPr/>
        </p:nvSpPr>
        <p:spPr>
          <a:xfrm>
            <a:off x="10908817" y="6178121"/>
            <a:ext cx="578416" cy="400110"/>
          </a:xfrm>
          <a:prstGeom prst="rect">
            <a:avLst/>
          </a:prstGeom>
          <a:noFill/>
        </p:spPr>
        <p:txBody>
          <a:bodyPr wrap="square" rtlCol="0">
            <a:spAutoFit/>
          </a:bodyPr>
          <a:lstStyle/>
          <a:p>
            <a:r>
              <a:rPr lang="en-US" altLang="zh-TW" sz="2000" dirty="0"/>
              <a:t>8</a:t>
            </a:r>
            <a:endParaRPr lang="zh-TW" altLang="en-US" sz="2000" dirty="0"/>
          </a:p>
        </p:txBody>
      </p:sp>
    </p:spTree>
    <p:extLst>
      <p:ext uri="{BB962C8B-B14F-4D97-AF65-F5344CB8AC3E}">
        <p14:creationId xmlns:p14="http://schemas.microsoft.com/office/powerpoint/2010/main" val="202128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藍色條狀設計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_9533070_TF03417271.potx" id="{EA9DE1CF-645A-4F92-937D-529D4C9364CC}" vid="{A57C88CE-4C7E-4993-AA8F-179E82EA2B95}"/>
    </a:ext>
  </a:extLst>
</a:theme>
</file>

<file path=ppt/theme/theme2.xml><?xml version="1.0" encoding="utf-8"?>
<a:theme xmlns:a="http://schemas.openxmlformats.org/drawingml/2006/main" name="Office 佈景主題">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商務專案計劃簡報 (寬螢幕)</Template>
  <TotalTime>1144</TotalTime>
  <Words>6001</Words>
  <Application>Microsoft Office PowerPoint</Application>
  <PresentationFormat>寬螢幕</PresentationFormat>
  <Paragraphs>561</Paragraphs>
  <Slides>28</Slides>
  <Notes>28</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28</vt:i4>
      </vt:variant>
    </vt:vector>
  </HeadingPairs>
  <TitlesOfParts>
    <vt:vector size="41" baseType="lpstr">
      <vt:lpstr>Helvetica Neue Light</vt:lpstr>
      <vt:lpstr>Lato Regular</vt:lpstr>
      <vt:lpstr>Salesforce Sans</vt:lpstr>
      <vt:lpstr>微軟正黑體</vt:lpstr>
      <vt:lpstr>新細明體</vt:lpstr>
      <vt:lpstr>標楷體</vt:lpstr>
      <vt:lpstr>Arial</vt:lpstr>
      <vt:lpstr>Calibri</vt:lpstr>
      <vt:lpstr>Corbel</vt:lpstr>
      <vt:lpstr>Times New Roman</vt:lpstr>
      <vt:lpstr>Wingdings</vt:lpstr>
      <vt:lpstr>Wingdings 2</vt:lpstr>
      <vt:lpstr>藍色條狀設計 16X9</vt:lpstr>
      <vt:lpstr>      112學年度第1學期新進教師座談會</vt:lpstr>
      <vt:lpstr>      </vt:lpstr>
      <vt:lpstr>人事室業務職掌</vt:lpstr>
      <vt:lpstr>教師常用聯絡清單</vt:lpstr>
      <vt:lpstr>      </vt:lpstr>
      <vt:lpstr>      </vt:lpstr>
      <vt:lpstr>      </vt:lpstr>
      <vt:lpstr>      </vt:lpstr>
      <vt:lpstr>      </vt:lpstr>
      <vt:lpstr>      </vt:lpstr>
      <vt:lpstr>PowerPoint 簡報</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112年新進教師座談會</dc:title>
  <dc:creator>psnl10</dc:creator>
  <cp:lastModifiedBy>User</cp:lastModifiedBy>
  <cp:revision>322</cp:revision>
  <cp:lastPrinted>2023-09-25T06:22:58Z</cp:lastPrinted>
  <dcterms:created xsi:type="dcterms:W3CDTF">2023-09-12T06:32:45Z</dcterms:created>
  <dcterms:modified xsi:type="dcterms:W3CDTF">2023-09-25T06:28:16Z</dcterms:modified>
</cp:coreProperties>
</file>